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63"/>
    <p:restoredTop sz="94713"/>
  </p:normalViewPr>
  <p:slideViewPr>
    <p:cSldViewPr snapToGrid="0" snapToObjects="1">
      <p:cViewPr varScale="1">
        <p:scale>
          <a:sx n="103" d="100"/>
          <a:sy n="103" d="100"/>
        </p:scale>
        <p:origin x="192" y="1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21E90-B422-534A-ABF2-E7251BDA8E5A}" type="datetimeFigureOut">
              <a:rPr kumimoji="1" lang="ja-JP" altLang="en-US" smtClean="0"/>
              <a:t>2023/9/28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0F9FB-BFDE-744F-8CA7-133AFE6C9C6F}" type="slidenum">
              <a:rPr kumimoji="1" lang="ja-JP" altLang="en-US" smtClean="0"/>
              <a:t>‹#›</a:t>
            </a:fld>
            <a:endParaRPr kumimoji="1" lang="ja-JP" altLang="en-US"/>
          </a:p>
        </p:txBody>
      </p:sp>
    </p:spTree>
    <p:extLst>
      <p:ext uri="{BB962C8B-B14F-4D97-AF65-F5344CB8AC3E}">
        <p14:creationId xmlns:p14="http://schemas.microsoft.com/office/powerpoint/2010/main" val="3106992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21769"/>
            <a:ext cx="10363200" cy="2387600"/>
          </a:xfrm>
        </p:spPr>
        <p:txBody>
          <a:bodyPr anchor="ctr">
            <a:normAutofit/>
          </a:bodyPr>
          <a:lstStyle>
            <a:lvl1pPr algn="ctr">
              <a:lnSpc>
                <a:spcPct val="120000"/>
              </a:lnSpc>
              <a:defRPr sz="4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407823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8" name="スライド番号プレースホルダー 7">
            <a:extLst>
              <a:ext uri="{FF2B5EF4-FFF2-40B4-BE49-F238E27FC236}">
                <a16:creationId xmlns:a16="http://schemas.microsoft.com/office/drawing/2014/main" id="{27DF1837-64EE-E542-BC07-3399E9F6559E}"/>
              </a:ext>
            </a:extLst>
          </p:cNvPr>
          <p:cNvSpPr>
            <a:spLocks noGrp="1"/>
          </p:cNvSpPr>
          <p:nvPr>
            <p:ph type="sldNum" sz="quarter" idx="10"/>
          </p:nvPr>
        </p:nvSpPr>
        <p:spPr/>
        <p:txBody>
          <a:bodyPr/>
          <a:lstStyle/>
          <a:p>
            <a:fld id="{C63EF7AE-8663-0C4C-A0B3-255D0682796E}" type="slidenum">
              <a:rPr lang="ja-JP" altLang="en-US" smtClean="0"/>
              <a:pPr/>
              <a:t>‹#›</a:t>
            </a:fld>
            <a:endParaRPr lang="ja-JP" altLang="en-US"/>
          </a:p>
        </p:txBody>
      </p:sp>
      <p:sp>
        <p:nvSpPr>
          <p:cNvPr id="7" name="テキスト プレースホルダー 6">
            <a:extLst>
              <a:ext uri="{FF2B5EF4-FFF2-40B4-BE49-F238E27FC236}">
                <a16:creationId xmlns:a16="http://schemas.microsoft.com/office/drawing/2014/main" id="{8603788A-D670-9E5C-878C-948C25B7FE7C}"/>
              </a:ext>
            </a:extLst>
          </p:cNvPr>
          <p:cNvSpPr>
            <a:spLocks noGrp="1"/>
          </p:cNvSpPr>
          <p:nvPr>
            <p:ph type="body" sz="quarter" idx="11"/>
          </p:nvPr>
        </p:nvSpPr>
        <p:spPr>
          <a:xfrm>
            <a:off x="0" y="0"/>
            <a:ext cx="6096000" cy="325025"/>
          </a:xfrm>
        </p:spPr>
        <p:txBody>
          <a:bodyPr wrap="square">
            <a:spAutoFit/>
          </a:bodyPr>
          <a:lstStyle>
            <a:lvl1pPr marL="0" indent="0">
              <a:spcBef>
                <a:spcPts val="0"/>
              </a:spcBef>
              <a:buFontTx/>
              <a:buNone/>
              <a:defRPr sz="1400"/>
            </a:lvl1pPr>
            <a:lvl2pPr marL="457200" indent="0">
              <a:buFontTx/>
              <a:buNone/>
              <a:defRPr sz="1200"/>
            </a:lvl2pPr>
            <a:lvl3pPr marL="914400" indent="0">
              <a:buFontTx/>
              <a:buNone/>
              <a:defRPr/>
            </a:lvl3pPr>
            <a:lvl4pPr marL="1371600" indent="0">
              <a:buFontTx/>
              <a:buNone/>
              <a:defRPr/>
            </a:lvl4pPr>
            <a:lvl5pPr marL="1828800" indent="0">
              <a:buFontTx/>
              <a:buNone/>
              <a:defRPr/>
            </a:lvl5pPr>
          </a:lstStyle>
          <a:p>
            <a:pPr lvl="0"/>
            <a:r>
              <a:rPr kumimoji="1" lang="ja-JP" altLang="en-US"/>
              <a:t>マスター テキストの書式設定</a:t>
            </a:r>
          </a:p>
        </p:txBody>
      </p:sp>
    </p:spTree>
    <p:extLst>
      <p:ext uri="{BB962C8B-B14F-4D97-AF65-F5344CB8AC3E}">
        <p14:creationId xmlns:p14="http://schemas.microsoft.com/office/powerpoint/2010/main" val="127664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C63EF7AE-8663-0C4C-A0B3-255D0682796E}" type="slidenum">
              <a:rPr kumimoji="1" lang="ja-JP" altLang="en-US" smtClean="0"/>
              <a:t>‹#›</a:t>
            </a:fld>
            <a:endParaRPr kumimoji="1" lang="ja-JP" altLang="en-US"/>
          </a:p>
        </p:txBody>
      </p:sp>
    </p:spTree>
    <p:extLst>
      <p:ext uri="{BB962C8B-B14F-4D97-AF65-F5344CB8AC3E}">
        <p14:creationId xmlns:p14="http://schemas.microsoft.com/office/powerpoint/2010/main" val="954391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C63EF7AE-8663-0C4C-A0B3-255D0682796E}" type="slidenum">
              <a:rPr kumimoji="1" lang="ja-JP" altLang="en-US" smtClean="0"/>
              <a:t>‹#›</a:t>
            </a:fld>
            <a:endParaRPr kumimoji="1" lang="ja-JP" altLang="en-US"/>
          </a:p>
        </p:txBody>
      </p:sp>
    </p:spTree>
    <p:extLst>
      <p:ext uri="{BB962C8B-B14F-4D97-AF65-F5344CB8AC3E}">
        <p14:creationId xmlns:p14="http://schemas.microsoft.com/office/powerpoint/2010/main" val="89454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2pPr>
              <a:defRPr/>
            </a:lvl2pPr>
            <a:lvl3pPr>
              <a:defRPr/>
            </a:lvl3pPr>
            <a:lvl4pPr>
              <a:defRPr/>
            </a:lvl4pPr>
            <a:lvl5pPr>
              <a:defRPr/>
            </a:lvl5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87501243-9835-8C4D-ABF7-8538688BA9BA}"/>
              </a:ext>
            </a:extLst>
          </p:cNvPr>
          <p:cNvSpPr>
            <a:spLocks noGrp="1"/>
          </p:cNvSpPr>
          <p:nvPr>
            <p:ph type="sldNum" sz="quarter" idx="10"/>
          </p:nvPr>
        </p:nvSpPr>
        <p:spPr/>
        <p:txBody>
          <a:bodyPr/>
          <a:lstStyle/>
          <a:p>
            <a:fld id="{C63EF7AE-8663-0C4C-A0B3-255D0682796E}" type="slidenum">
              <a:rPr lang="ja-JP" altLang="en-US" smtClean="0"/>
              <a:pPr/>
              <a:t>‹#›</a:t>
            </a:fld>
            <a:endParaRPr lang="ja-JP" altLang="en-US"/>
          </a:p>
        </p:txBody>
      </p:sp>
    </p:spTree>
    <p:extLst>
      <p:ext uri="{BB962C8B-B14F-4D97-AF65-F5344CB8AC3E}">
        <p14:creationId xmlns:p14="http://schemas.microsoft.com/office/powerpoint/2010/main" val="98277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normAutofit/>
          </a:bodyPr>
          <a:lstStyle>
            <a:lvl1pPr>
              <a:defRPr sz="3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C63EF7AE-8663-0C4C-A0B3-255D0682796E}" type="slidenum">
              <a:rPr kumimoji="1" lang="ja-JP" altLang="en-US" smtClean="0"/>
              <a:t>‹#›</a:t>
            </a:fld>
            <a:endParaRPr kumimoji="1" lang="ja-JP" altLang="en-US"/>
          </a:p>
        </p:txBody>
      </p:sp>
    </p:spTree>
    <p:extLst>
      <p:ext uri="{BB962C8B-B14F-4D97-AF65-F5344CB8AC3E}">
        <p14:creationId xmlns:p14="http://schemas.microsoft.com/office/powerpoint/2010/main" val="119671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972000"/>
            <a:ext cx="5181600" cy="5292000"/>
          </a:xfrm>
        </p:spPr>
        <p:txBody>
          <a:bodyPr/>
          <a:lstStyle/>
          <a:p>
            <a:pPr lvl="0"/>
            <a:r>
              <a:rPr lang="ja-JP" altLang="en-US"/>
              <a:t>マスター テキストの書式設定</a:t>
            </a:r>
          </a:p>
        </p:txBody>
      </p:sp>
      <p:sp>
        <p:nvSpPr>
          <p:cNvPr id="4" name="Content Placeholder 3"/>
          <p:cNvSpPr>
            <a:spLocks noGrp="1"/>
          </p:cNvSpPr>
          <p:nvPr>
            <p:ph sz="half" idx="2"/>
          </p:nvPr>
        </p:nvSpPr>
        <p:spPr>
          <a:xfrm>
            <a:off x="6172200" y="972000"/>
            <a:ext cx="5181600" cy="5292000"/>
          </a:xfrm>
        </p:spPr>
        <p:txBody>
          <a:bodyPr/>
          <a:lstStyle/>
          <a:p>
            <a:pPr lvl="0"/>
            <a:r>
              <a:rPr lang="ja-JP" altLang="en-US"/>
              <a:t>マスター テキストの書式設定</a:t>
            </a:r>
          </a:p>
        </p:txBody>
      </p:sp>
      <p:sp>
        <p:nvSpPr>
          <p:cNvPr id="8" name="スライド番号プレースホルダー 7">
            <a:extLst>
              <a:ext uri="{FF2B5EF4-FFF2-40B4-BE49-F238E27FC236}">
                <a16:creationId xmlns:a16="http://schemas.microsoft.com/office/drawing/2014/main" id="{5973CFF9-6D64-FA48-B0E6-7AD1585A644B}"/>
              </a:ext>
            </a:extLst>
          </p:cNvPr>
          <p:cNvSpPr>
            <a:spLocks noGrp="1"/>
          </p:cNvSpPr>
          <p:nvPr>
            <p:ph type="sldNum" sz="quarter" idx="10"/>
          </p:nvPr>
        </p:nvSpPr>
        <p:spPr/>
        <p:txBody>
          <a:bodyPr/>
          <a:lstStyle/>
          <a:p>
            <a:fld id="{C63EF7AE-8663-0C4C-A0B3-255D0682796E}" type="slidenum">
              <a:rPr lang="ja-JP" altLang="en-US" smtClean="0"/>
              <a:pPr/>
              <a:t>‹#›</a:t>
            </a:fld>
            <a:endParaRPr lang="ja-JP" altLang="en-US"/>
          </a:p>
        </p:txBody>
      </p:sp>
    </p:spTree>
    <p:extLst>
      <p:ext uri="{BB962C8B-B14F-4D97-AF65-F5344CB8AC3E}">
        <p14:creationId xmlns:p14="http://schemas.microsoft.com/office/powerpoint/2010/main" val="196483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endParaRPr kumimoji="1" lang="ja-JP" alt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C63EF7AE-8663-0C4C-A0B3-255D0682796E}" type="slidenum">
              <a:rPr kumimoji="1" lang="ja-JP" altLang="en-US" smtClean="0"/>
              <a:t>‹#›</a:t>
            </a:fld>
            <a:endParaRPr kumimoji="1" lang="ja-JP" altLang="en-US"/>
          </a:p>
        </p:txBody>
      </p:sp>
    </p:spTree>
    <p:extLst>
      <p:ext uri="{BB962C8B-B14F-4D97-AF65-F5344CB8AC3E}">
        <p14:creationId xmlns:p14="http://schemas.microsoft.com/office/powerpoint/2010/main" val="1126847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C63EF7AE-8663-0C4C-A0B3-255D0682796E}" type="slidenum">
              <a:rPr kumimoji="1" lang="ja-JP" altLang="en-US" smtClean="0"/>
              <a:t>‹#›</a:t>
            </a:fld>
            <a:endParaRPr kumimoji="1" lang="ja-JP" altLang="en-US"/>
          </a:p>
        </p:txBody>
      </p:sp>
    </p:spTree>
    <p:extLst>
      <p:ext uri="{BB962C8B-B14F-4D97-AF65-F5344CB8AC3E}">
        <p14:creationId xmlns:p14="http://schemas.microsoft.com/office/powerpoint/2010/main" val="26117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endParaRPr kumimoji="1" lang="ja-JP" alt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C63EF7AE-8663-0C4C-A0B3-255D0682796E}" type="slidenum">
              <a:rPr kumimoji="1" lang="ja-JP" altLang="en-US" smtClean="0"/>
              <a:t>‹#›</a:t>
            </a:fld>
            <a:endParaRPr kumimoji="1" lang="ja-JP" altLang="en-US"/>
          </a:p>
        </p:txBody>
      </p:sp>
    </p:spTree>
    <p:extLst>
      <p:ext uri="{BB962C8B-B14F-4D97-AF65-F5344CB8AC3E}">
        <p14:creationId xmlns:p14="http://schemas.microsoft.com/office/powerpoint/2010/main" val="177399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C63EF7AE-8663-0C4C-A0B3-255D0682796E}" type="slidenum">
              <a:rPr kumimoji="1" lang="ja-JP" altLang="en-US" smtClean="0"/>
              <a:t>‹#›</a:t>
            </a:fld>
            <a:endParaRPr kumimoji="1" lang="ja-JP" altLang="en-US"/>
          </a:p>
        </p:txBody>
      </p:sp>
    </p:spTree>
    <p:extLst>
      <p:ext uri="{BB962C8B-B14F-4D97-AF65-F5344CB8AC3E}">
        <p14:creationId xmlns:p14="http://schemas.microsoft.com/office/powerpoint/2010/main" val="84636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C63EF7AE-8663-0C4C-A0B3-255D0682796E}" type="slidenum">
              <a:rPr kumimoji="1" lang="ja-JP" altLang="en-US" smtClean="0"/>
              <a:t>‹#›</a:t>
            </a:fld>
            <a:endParaRPr kumimoji="1" lang="ja-JP" altLang="en-US"/>
          </a:p>
        </p:txBody>
      </p:sp>
    </p:spTree>
    <p:extLst>
      <p:ext uri="{BB962C8B-B14F-4D97-AF65-F5344CB8AC3E}">
        <p14:creationId xmlns:p14="http://schemas.microsoft.com/office/powerpoint/2010/main" val="204506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 y="17060"/>
            <a:ext cx="12000000" cy="70355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6000" y="972000"/>
            <a:ext cx="12000000" cy="52920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endParaRPr lang="en-US" dirty="0"/>
          </a:p>
        </p:txBody>
      </p:sp>
      <p:sp>
        <p:nvSpPr>
          <p:cNvPr id="6" name="Slide Number Placeholder 5"/>
          <p:cNvSpPr>
            <a:spLocks noGrp="1"/>
          </p:cNvSpPr>
          <p:nvPr>
            <p:ph type="sldNum" sz="quarter" idx="4"/>
          </p:nvPr>
        </p:nvSpPr>
        <p:spPr>
          <a:xfrm>
            <a:off x="11237922" y="6442545"/>
            <a:ext cx="858079" cy="365125"/>
          </a:xfrm>
          <a:prstGeom prst="rect">
            <a:avLst/>
          </a:prstGeom>
        </p:spPr>
        <p:txBody>
          <a:bodyPr vert="horz" lIns="91440" tIns="45720" rIns="91440" bIns="45720" rtlCol="0" anchor="ctr"/>
          <a:lstStyle>
            <a:lvl1pPr algn="r">
              <a:defRPr sz="1800">
                <a:solidFill>
                  <a:schemeClr val="tx1"/>
                </a:solidFill>
              </a:defRPr>
            </a:lvl1pPr>
          </a:lstStyle>
          <a:p>
            <a:fld id="{C63EF7AE-8663-0C4C-A0B3-255D0682796E}" type="slidenum">
              <a:rPr lang="ja-JP" altLang="en-US" smtClean="0"/>
              <a:pPr/>
              <a:t>‹#›</a:t>
            </a:fld>
            <a:endParaRPr lang="ja-JP" altLang="en-US"/>
          </a:p>
        </p:txBody>
      </p:sp>
    </p:spTree>
    <p:extLst>
      <p:ext uri="{BB962C8B-B14F-4D97-AF65-F5344CB8AC3E}">
        <p14:creationId xmlns:p14="http://schemas.microsoft.com/office/powerpoint/2010/main" val="1273846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kumimoji="1" sz="22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kumimoji="1"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kumimoji="1"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tif"/><Relationship Id="rId1" Type="http://schemas.openxmlformats.org/officeDocument/2006/relationships/slideLayout" Target="../slideLayouts/slideLayout7.xml"/><Relationship Id="rId4" Type="http://schemas.openxmlformats.org/officeDocument/2006/relationships/image" Target="../media/image7.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D8A85AE-7A12-39D6-6AF1-A9956E48A57A}"/>
              </a:ext>
            </a:extLst>
          </p:cNvPr>
          <p:cNvSpPr>
            <a:spLocks noGrp="1"/>
          </p:cNvSpPr>
          <p:nvPr>
            <p:ph type="sldNum" sz="quarter" idx="12"/>
          </p:nvPr>
        </p:nvSpPr>
        <p:spPr/>
        <p:txBody>
          <a:bodyPr/>
          <a:lstStyle/>
          <a:p>
            <a:fld id="{C63EF7AE-8663-0C4C-A0B3-255D0682796E}" type="slidenum">
              <a:rPr lang="ja-JP" altLang="en-US" smtClean="0"/>
              <a:pPr/>
              <a:t>1</a:t>
            </a:fld>
            <a:endParaRPr lang="ja-JP" altLang="en-US"/>
          </a:p>
        </p:txBody>
      </p:sp>
      <p:grpSp>
        <p:nvGrpSpPr>
          <p:cNvPr id="7" name="グループ化 6">
            <a:extLst>
              <a:ext uri="{FF2B5EF4-FFF2-40B4-BE49-F238E27FC236}">
                <a16:creationId xmlns:a16="http://schemas.microsoft.com/office/drawing/2014/main" id="{C572EBF0-309A-A2DD-D39B-9F06CDC98212}"/>
              </a:ext>
            </a:extLst>
          </p:cNvPr>
          <p:cNvGrpSpPr/>
          <p:nvPr/>
        </p:nvGrpSpPr>
        <p:grpSpPr>
          <a:xfrm>
            <a:off x="2238824" y="937847"/>
            <a:ext cx="3857176" cy="3841194"/>
            <a:chOff x="2789112" y="1664261"/>
            <a:chExt cx="3857176" cy="3841194"/>
          </a:xfrm>
        </p:grpSpPr>
        <p:grpSp>
          <p:nvGrpSpPr>
            <p:cNvPr id="18" name="グループ化 17">
              <a:extLst>
                <a:ext uri="{FF2B5EF4-FFF2-40B4-BE49-F238E27FC236}">
                  <a16:creationId xmlns:a16="http://schemas.microsoft.com/office/drawing/2014/main" id="{422525EA-4B56-1DE3-9606-499098B37224}"/>
                </a:ext>
              </a:extLst>
            </p:cNvPr>
            <p:cNvGrpSpPr/>
            <p:nvPr/>
          </p:nvGrpSpPr>
          <p:grpSpPr>
            <a:xfrm>
              <a:off x="3317212" y="2348423"/>
              <a:ext cx="2690257" cy="2677822"/>
              <a:chOff x="3317212" y="2348423"/>
              <a:chExt cx="2690257" cy="2677822"/>
            </a:xfrm>
          </p:grpSpPr>
          <p:cxnSp>
            <p:nvCxnSpPr>
              <p:cNvPr id="19" name="直線コネクタ 18">
                <a:extLst>
                  <a:ext uri="{FF2B5EF4-FFF2-40B4-BE49-F238E27FC236}">
                    <a16:creationId xmlns:a16="http://schemas.microsoft.com/office/drawing/2014/main" id="{A06DFDED-CC7D-E403-FD0A-FBEDE69335F0}"/>
                  </a:ext>
                </a:extLst>
              </p:cNvPr>
              <p:cNvCxnSpPr/>
              <p:nvPr/>
            </p:nvCxnSpPr>
            <p:spPr>
              <a:xfrm flipH="1">
                <a:off x="3322084" y="2351851"/>
                <a:ext cx="1168273" cy="2088246"/>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5A8EBDB3-9FF7-018B-E0AC-1ADC3186BA42}"/>
                  </a:ext>
                </a:extLst>
              </p:cNvPr>
              <p:cNvCxnSpPr>
                <a:cxnSpLocks/>
              </p:cNvCxnSpPr>
              <p:nvPr/>
            </p:nvCxnSpPr>
            <p:spPr>
              <a:xfrm flipH="1" flipV="1">
                <a:off x="3317212" y="4425338"/>
                <a:ext cx="1762219" cy="587557"/>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61104B52-10A4-0B1A-695A-6FD7ACAB874A}"/>
                  </a:ext>
                </a:extLst>
              </p:cNvPr>
              <p:cNvCxnSpPr>
                <a:cxnSpLocks/>
              </p:cNvCxnSpPr>
              <p:nvPr/>
            </p:nvCxnSpPr>
            <p:spPr>
              <a:xfrm flipH="1" flipV="1">
                <a:off x="4490357" y="2348423"/>
                <a:ext cx="575579" cy="2664472"/>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8B6B5FC0-66BF-953E-CABF-D5ED8A2AB4BF}"/>
                  </a:ext>
                </a:extLst>
              </p:cNvPr>
              <p:cNvCxnSpPr>
                <a:cxnSpLocks/>
              </p:cNvCxnSpPr>
              <p:nvPr/>
            </p:nvCxnSpPr>
            <p:spPr>
              <a:xfrm flipH="1" flipV="1">
                <a:off x="4490357" y="2365201"/>
                <a:ext cx="1517111" cy="1546562"/>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66164D3C-FF57-91E3-C930-DD98B73A888E}"/>
                  </a:ext>
                </a:extLst>
              </p:cNvPr>
              <p:cNvCxnSpPr>
                <a:cxnSpLocks/>
              </p:cNvCxnSpPr>
              <p:nvPr/>
            </p:nvCxnSpPr>
            <p:spPr>
              <a:xfrm flipH="1">
                <a:off x="5065937" y="3907335"/>
                <a:ext cx="941531" cy="111891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926D4908-AE02-9881-CEBA-5A5AB651FCC4}"/>
                  </a:ext>
                </a:extLst>
              </p:cNvPr>
              <p:cNvCxnSpPr>
                <a:cxnSpLocks/>
              </p:cNvCxnSpPr>
              <p:nvPr/>
            </p:nvCxnSpPr>
            <p:spPr>
              <a:xfrm flipH="1">
                <a:off x="3317212" y="3903195"/>
                <a:ext cx="2690257" cy="518713"/>
              </a:xfrm>
              <a:prstGeom prst="line">
                <a:avLst/>
              </a:prstGeom>
              <a:ln w="3810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9" name="円/楕円 8">
              <a:extLst>
                <a:ext uri="{FF2B5EF4-FFF2-40B4-BE49-F238E27FC236}">
                  <a16:creationId xmlns:a16="http://schemas.microsoft.com/office/drawing/2014/main" id="{EC43D9B1-29B2-B50C-F299-58146BBFF79C}"/>
                </a:ext>
              </a:extLst>
            </p:cNvPr>
            <p:cNvSpPr/>
            <p:nvPr/>
          </p:nvSpPr>
          <p:spPr>
            <a:xfrm>
              <a:off x="3894759" y="1664261"/>
              <a:ext cx="1325306" cy="132530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10" name="円/楕円 9">
              <a:extLst>
                <a:ext uri="{FF2B5EF4-FFF2-40B4-BE49-F238E27FC236}">
                  <a16:creationId xmlns:a16="http://schemas.microsoft.com/office/drawing/2014/main" id="{BE65F9CB-7BFC-AA29-0465-F5B119313B6B}"/>
                </a:ext>
              </a:extLst>
            </p:cNvPr>
            <p:cNvSpPr/>
            <p:nvPr/>
          </p:nvSpPr>
          <p:spPr>
            <a:xfrm>
              <a:off x="5458958" y="3245016"/>
              <a:ext cx="1187330" cy="118733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11" name="円/楕円 10">
              <a:extLst>
                <a:ext uri="{FF2B5EF4-FFF2-40B4-BE49-F238E27FC236}">
                  <a16:creationId xmlns:a16="http://schemas.microsoft.com/office/drawing/2014/main" id="{E68C44B3-3E34-DDBB-D990-0B0F3EDB157C}"/>
                </a:ext>
              </a:extLst>
            </p:cNvPr>
            <p:cNvSpPr/>
            <p:nvPr/>
          </p:nvSpPr>
          <p:spPr>
            <a:xfrm>
              <a:off x="4458539" y="4405554"/>
              <a:ext cx="1099901" cy="10999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12" name="円/楕円 11">
              <a:extLst>
                <a:ext uri="{FF2B5EF4-FFF2-40B4-BE49-F238E27FC236}">
                  <a16:creationId xmlns:a16="http://schemas.microsoft.com/office/drawing/2014/main" id="{C28AFE84-2A40-D05D-5CD3-CD8B556E4FD6}"/>
                </a:ext>
              </a:extLst>
            </p:cNvPr>
            <p:cNvSpPr/>
            <p:nvPr/>
          </p:nvSpPr>
          <p:spPr>
            <a:xfrm>
              <a:off x="2801750" y="3878857"/>
              <a:ext cx="1082720" cy="108272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ea"/>
                <a:ea typeface="+mj-ea"/>
              </a:endParaRPr>
            </a:p>
          </p:txBody>
        </p:sp>
        <p:sp>
          <p:nvSpPr>
            <p:cNvPr id="13" name="テキスト ボックス 12">
              <a:extLst>
                <a:ext uri="{FF2B5EF4-FFF2-40B4-BE49-F238E27FC236}">
                  <a16:creationId xmlns:a16="http://schemas.microsoft.com/office/drawing/2014/main" id="{F2DCE04C-1D32-BE7D-D187-EC538FFFE861}"/>
                </a:ext>
              </a:extLst>
            </p:cNvPr>
            <p:cNvSpPr txBox="1"/>
            <p:nvPr/>
          </p:nvSpPr>
          <p:spPr>
            <a:xfrm>
              <a:off x="4234247" y="2142248"/>
              <a:ext cx="646331" cy="369332"/>
            </a:xfrm>
            <a:prstGeom prst="rect">
              <a:avLst/>
            </a:prstGeom>
            <a:noFill/>
          </p:spPr>
          <p:txBody>
            <a:bodyPr wrap="none" rtlCol="0">
              <a:spAutoFit/>
            </a:bodyPr>
            <a:lstStyle/>
            <a:p>
              <a:pPr algn="ctr"/>
              <a:r>
                <a:rPr kumimoji="1" lang="ja-JP" altLang="en-US">
                  <a:effectLst>
                    <a:glow rad="76200">
                      <a:schemeClr val="bg1"/>
                    </a:glow>
                  </a:effectLst>
                  <a:latin typeface="+mj-ea"/>
                  <a:ea typeface="+mj-ea"/>
                </a:rPr>
                <a:t>性能</a:t>
              </a:r>
              <a:endParaRPr kumimoji="1" lang="en-US" altLang="ja-JP" dirty="0">
                <a:effectLst>
                  <a:glow rad="76200">
                    <a:schemeClr val="bg1"/>
                  </a:glow>
                </a:effectLst>
                <a:latin typeface="+mj-ea"/>
                <a:ea typeface="+mj-ea"/>
              </a:endParaRPr>
            </a:p>
          </p:txBody>
        </p:sp>
        <p:sp>
          <p:nvSpPr>
            <p:cNvPr id="14" name="テキスト ボックス 13">
              <a:extLst>
                <a:ext uri="{FF2B5EF4-FFF2-40B4-BE49-F238E27FC236}">
                  <a16:creationId xmlns:a16="http://schemas.microsoft.com/office/drawing/2014/main" id="{1837B662-A15C-CBCB-BD8E-5464F85EB09C}"/>
                </a:ext>
              </a:extLst>
            </p:cNvPr>
            <p:cNvSpPr txBox="1"/>
            <p:nvPr/>
          </p:nvSpPr>
          <p:spPr>
            <a:xfrm>
              <a:off x="2789112" y="4109180"/>
              <a:ext cx="1107996" cy="646331"/>
            </a:xfrm>
            <a:prstGeom prst="rect">
              <a:avLst/>
            </a:prstGeom>
            <a:noFill/>
          </p:spPr>
          <p:txBody>
            <a:bodyPr wrap="none" rtlCol="0">
              <a:spAutoFit/>
            </a:bodyPr>
            <a:lstStyle/>
            <a:p>
              <a:pPr algn="ctr"/>
              <a:r>
                <a:rPr kumimoji="1" lang="ja-JP" altLang="en-US">
                  <a:effectLst>
                    <a:glow rad="76200">
                      <a:schemeClr val="bg1"/>
                    </a:glow>
                  </a:effectLst>
                  <a:latin typeface="+mj-ea"/>
                  <a:ea typeface="+mj-ea"/>
                </a:rPr>
                <a:t>プロセス</a:t>
              </a:r>
              <a:endParaRPr kumimoji="1" lang="en-US" altLang="ja-JP" dirty="0">
                <a:effectLst>
                  <a:glow rad="76200">
                    <a:schemeClr val="bg1"/>
                  </a:glow>
                </a:effectLst>
                <a:latin typeface="+mj-ea"/>
                <a:ea typeface="+mj-ea"/>
              </a:endParaRPr>
            </a:p>
            <a:p>
              <a:pPr algn="ctr"/>
              <a:r>
                <a:rPr lang="ja-JP" altLang="en-US">
                  <a:effectLst>
                    <a:glow rad="76200">
                      <a:schemeClr val="bg1"/>
                    </a:glow>
                  </a:effectLst>
                  <a:latin typeface="+mj-ea"/>
                  <a:ea typeface="+mj-ea"/>
                </a:rPr>
                <a:t>合成</a:t>
              </a:r>
              <a:endParaRPr kumimoji="1" lang="ja-JP" altLang="en-US">
                <a:effectLst>
                  <a:glow rad="76200">
                    <a:schemeClr val="bg1"/>
                  </a:glow>
                </a:effectLst>
                <a:latin typeface="+mj-ea"/>
                <a:ea typeface="+mj-ea"/>
              </a:endParaRPr>
            </a:p>
          </p:txBody>
        </p:sp>
        <p:sp>
          <p:nvSpPr>
            <p:cNvPr id="15" name="テキスト ボックス 14">
              <a:extLst>
                <a:ext uri="{FF2B5EF4-FFF2-40B4-BE49-F238E27FC236}">
                  <a16:creationId xmlns:a16="http://schemas.microsoft.com/office/drawing/2014/main" id="{288DF972-D0AE-E84B-69B6-DA9051E41302}"/>
                </a:ext>
              </a:extLst>
            </p:cNvPr>
            <p:cNvSpPr txBox="1"/>
            <p:nvPr/>
          </p:nvSpPr>
          <p:spPr>
            <a:xfrm>
              <a:off x="4685324" y="4770838"/>
              <a:ext cx="646331" cy="369332"/>
            </a:xfrm>
            <a:prstGeom prst="rect">
              <a:avLst/>
            </a:prstGeom>
            <a:noFill/>
          </p:spPr>
          <p:txBody>
            <a:bodyPr wrap="none" rtlCol="0">
              <a:spAutoFit/>
            </a:bodyPr>
            <a:lstStyle/>
            <a:p>
              <a:pPr algn="ctr"/>
              <a:r>
                <a:rPr kumimoji="1" lang="ja-JP" altLang="en-US">
                  <a:effectLst>
                    <a:glow rad="76200">
                      <a:schemeClr val="bg1"/>
                    </a:glow>
                  </a:effectLst>
                  <a:latin typeface="+mj-ea"/>
                  <a:ea typeface="+mj-ea"/>
                </a:rPr>
                <a:t>構造</a:t>
              </a:r>
            </a:p>
          </p:txBody>
        </p:sp>
        <p:sp>
          <p:nvSpPr>
            <p:cNvPr id="16" name="テキスト ボックス 15">
              <a:extLst>
                <a:ext uri="{FF2B5EF4-FFF2-40B4-BE49-F238E27FC236}">
                  <a16:creationId xmlns:a16="http://schemas.microsoft.com/office/drawing/2014/main" id="{1AC04163-F37E-F462-D3A0-7ACFAF172316}"/>
                </a:ext>
              </a:extLst>
            </p:cNvPr>
            <p:cNvSpPr txBox="1"/>
            <p:nvPr/>
          </p:nvSpPr>
          <p:spPr>
            <a:xfrm>
              <a:off x="5729458" y="3654015"/>
              <a:ext cx="646331" cy="369332"/>
            </a:xfrm>
            <a:prstGeom prst="rect">
              <a:avLst/>
            </a:prstGeom>
            <a:noFill/>
          </p:spPr>
          <p:txBody>
            <a:bodyPr wrap="none" rtlCol="0">
              <a:spAutoFit/>
            </a:bodyPr>
            <a:lstStyle/>
            <a:p>
              <a:pPr algn="ctr"/>
              <a:r>
                <a:rPr kumimoji="1" lang="ja-JP" altLang="en-US">
                  <a:effectLst>
                    <a:glow rad="76200">
                      <a:schemeClr val="bg1"/>
                    </a:glow>
                  </a:effectLst>
                  <a:latin typeface="+mj-ea"/>
                  <a:ea typeface="+mj-ea"/>
                </a:rPr>
                <a:t>特性</a:t>
              </a:r>
            </a:p>
          </p:txBody>
        </p:sp>
      </p:grpSp>
      <p:sp>
        <p:nvSpPr>
          <p:cNvPr id="25" name="テキスト ボックス 24">
            <a:extLst>
              <a:ext uri="{FF2B5EF4-FFF2-40B4-BE49-F238E27FC236}">
                <a16:creationId xmlns:a16="http://schemas.microsoft.com/office/drawing/2014/main" id="{F9CE1BE8-C78F-38DA-94C4-1A40DE8D8161}"/>
              </a:ext>
            </a:extLst>
          </p:cNvPr>
          <p:cNvSpPr txBox="1"/>
          <p:nvPr/>
        </p:nvSpPr>
        <p:spPr>
          <a:xfrm>
            <a:off x="3031056" y="5124541"/>
            <a:ext cx="2424062" cy="369332"/>
          </a:xfrm>
          <a:prstGeom prst="rect">
            <a:avLst/>
          </a:prstGeom>
          <a:noFill/>
        </p:spPr>
        <p:txBody>
          <a:bodyPr wrap="none" rtlCol="0">
            <a:spAutoFit/>
          </a:bodyPr>
          <a:lstStyle/>
          <a:p>
            <a:r>
              <a:rPr kumimoji="1" lang="ja-JP" altLang="en-US">
                <a:latin typeface="+mj-lt"/>
                <a:ea typeface="+mj-ea"/>
              </a:rPr>
              <a:t>図</a:t>
            </a:r>
            <a:r>
              <a:rPr kumimoji="1" lang="en-US" altLang="ja-JP" dirty="0">
                <a:latin typeface="+mj-lt"/>
                <a:ea typeface="+mj-ea"/>
              </a:rPr>
              <a:t>1. </a:t>
            </a:r>
            <a:r>
              <a:rPr kumimoji="1" lang="ja-JP" altLang="en-US">
                <a:latin typeface="+mj-lt"/>
                <a:ea typeface="+mj-ea"/>
              </a:rPr>
              <a:t>材料工学の</a:t>
            </a:r>
            <a:r>
              <a:rPr kumimoji="1" lang="en-US" altLang="ja-JP" dirty="0">
                <a:latin typeface="+mj-lt"/>
                <a:ea typeface="+mj-ea"/>
              </a:rPr>
              <a:t>4</a:t>
            </a:r>
            <a:r>
              <a:rPr kumimoji="1" lang="ja-JP" altLang="en-US">
                <a:latin typeface="+mj-lt"/>
                <a:ea typeface="+mj-ea"/>
              </a:rPr>
              <a:t>要素</a:t>
            </a:r>
          </a:p>
        </p:txBody>
      </p:sp>
    </p:spTree>
    <p:extLst>
      <p:ext uri="{BB962C8B-B14F-4D97-AF65-F5344CB8AC3E}">
        <p14:creationId xmlns:p14="http://schemas.microsoft.com/office/powerpoint/2010/main" val="2373362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2FA120B-917C-3BBD-14A8-BF472A552CF2}"/>
              </a:ext>
            </a:extLst>
          </p:cNvPr>
          <p:cNvSpPr>
            <a:spLocks noGrp="1"/>
          </p:cNvSpPr>
          <p:nvPr>
            <p:ph type="sldNum" sz="quarter" idx="12"/>
          </p:nvPr>
        </p:nvSpPr>
        <p:spPr/>
        <p:txBody>
          <a:bodyPr/>
          <a:lstStyle/>
          <a:p>
            <a:fld id="{C63EF7AE-8663-0C4C-A0B3-255D0682796E}" type="slidenum">
              <a:rPr kumimoji="1" lang="ja-JP" altLang="en-US" smtClean="0"/>
              <a:t>2</a:t>
            </a:fld>
            <a:endParaRPr kumimoji="1" lang="ja-JP" altLang="en-US"/>
          </a:p>
        </p:txBody>
      </p:sp>
      <p:pic>
        <p:nvPicPr>
          <p:cNvPr id="4" name="図 3">
            <a:extLst>
              <a:ext uri="{FF2B5EF4-FFF2-40B4-BE49-F238E27FC236}">
                <a16:creationId xmlns:a16="http://schemas.microsoft.com/office/drawing/2014/main" id="{32EB804C-7CB4-CE81-4D49-E1E4D7CD0A4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238605" y="1099199"/>
            <a:ext cx="1496867" cy="1304251"/>
          </a:xfrm>
          <a:prstGeom prst="rect">
            <a:avLst/>
          </a:prstGeom>
        </p:spPr>
      </p:pic>
      <p:sp>
        <p:nvSpPr>
          <p:cNvPr id="5" name="正方形/長方形 4">
            <a:extLst>
              <a:ext uri="{FF2B5EF4-FFF2-40B4-BE49-F238E27FC236}">
                <a16:creationId xmlns:a16="http://schemas.microsoft.com/office/drawing/2014/main" id="{8532049C-B829-49DC-D791-D4A4E3B098A8}"/>
              </a:ext>
            </a:extLst>
          </p:cNvPr>
          <p:cNvSpPr/>
          <p:nvPr/>
        </p:nvSpPr>
        <p:spPr>
          <a:xfrm>
            <a:off x="4577311" y="2030491"/>
            <a:ext cx="819455" cy="307777"/>
          </a:xfrm>
          <a:prstGeom prst="rect">
            <a:avLst/>
          </a:prstGeom>
          <a:effectLst/>
        </p:spPr>
        <p:txBody>
          <a:bodyPr wrap="none">
            <a:spAutoFit/>
          </a:bodyPr>
          <a:lstStyle/>
          <a:p>
            <a:pPr algn="ctr"/>
            <a:r>
              <a:rPr lang="en-US" altLang="ja-JP" sz="1400" dirty="0">
                <a:effectLst>
                  <a:glow rad="127000">
                    <a:schemeClr val="bg1"/>
                  </a:glow>
                </a:effectLst>
              </a:rPr>
              <a:t>〜5</a:t>
            </a:r>
            <a:r>
              <a:rPr lang="ja-JP" altLang="en-US" sz="1400">
                <a:effectLst>
                  <a:glow rad="127000">
                    <a:schemeClr val="bg1"/>
                  </a:glow>
                </a:effectLst>
              </a:rPr>
              <a:t>日間</a:t>
            </a:r>
          </a:p>
        </p:txBody>
      </p:sp>
      <p:pic>
        <p:nvPicPr>
          <p:cNvPr id="6" name="図 5">
            <a:extLst>
              <a:ext uri="{FF2B5EF4-FFF2-40B4-BE49-F238E27FC236}">
                <a16:creationId xmlns:a16="http://schemas.microsoft.com/office/drawing/2014/main" id="{2B49C068-68D4-5BF2-01CD-D37377E585D9}"/>
              </a:ext>
            </a:extLst>
          </p:cNvPr>
          <p:cNvPicPr>
            <a:picLocks noChangeAspect="1"/>
          </p:cNvPicPr>
          <p:nvPr/>
        </p:nvPicPr>
        <p:blipFill rotWithShape="1">
          <a:blip r:embed="rId3"/>
          <a:srcRect l="17982" t="42479" r="3015" b="2416"/>
          <a:stretch/>
        </p:blipFill>
        <p:spPr>
          <a:xfrm>
            <a:off x="6932105" y="1118044"/>
            <a:ext cx="1857184" cy="1266560"/>
          </a:xfrm>
          <a:prstGeom prst="rect">
            <a:avLst/>
          </a:prstGeom>
        </p:spPr>
      </p:pic>
      <p:sp>
        <p:nvSpPr>
          <p:cNvPr id="7" name="テキスト ボックス 6">
            <a:extLst>
              <a:ext uri="{FF2B5EF4-FFF2-40B4-BE49-F238E27FC236}">
                <a16:creationId xmlns:a16="http://schemas.microsoft.com/office/drawing/2014/main" id="{EFB6E757-35B9-D02D-E144-60E0FBE37721}"/>
              </a:ext>
            </a:extLst>
          </p:cNvPr>
          <p:cNvSpPr txBox="1"/>
          <p:nvPr/>
        </p:nvSpPr>
        <p:spPr>
          <a:xfrm>
            <a:off x="7849965" y="1544693"/>
            <a:ext cx="649785" cy="276999"/>
          </a:xfrm>
          <a:prstGeom prst="rect">
            <a:avLst/>
          </a:prstGeom>
          <a:noFill/>
        </p:spPr>
        <p:txBody>
          <a:bodyPr wrap="none" lIns="36000" rIns="36000" rtlCol="0">
            <a:spAutoFit/>
          </a:bodyPr>
          <a:lstStyle/>
          <a:p>
            <a:pPr algn="ctr"/>
            <a:r>
              <a:rPr lang="el-GR" altLang="ja-JP" sz="1200" dirty="0">
                <a:effectLst>
                  <a:glow rad="127000">
                    <a:schemeClr val="bg1"/>
                  </a:glow>
                </a:effectLst>
              </a:rPr>
              <a:t>γ</a:t>
            </a:r>
            <a:r>
              <a:rPr lang="en-US" altLang="ja-JP" sz="1200" dirty="0">
                <a:effectLst>
                  <a:glow rad="127000">
                    <a:schemeClr val="bg1"/>
                  </a:glow>
                </a:effectLst>
              </a:rPr>
              <a:t>’</a:t>
            </a:r>
            <a:r>
              <a:rPr lang="ja-JP" altLang="en-US" sz="1200">
                <a:effectLst>
                  <a:glow rad="127000">
                    <a:schemeClr val="bg1"/>
                  </a:glow>
                </a:effectLst>
              </a:rPr>
              <a:t>析出物</a:t>
            </a:r>
          </a:p>
        </p:txBody>
      </p:sp>
      <p:cxnSp>
        <p:nvCxnSpPr>
          <p:cNvPr id="8" name="直線コネクタ 7">
            <a:extLst>
              <a:ext uri="{FF2B5EF4-FFF2-40B4-BE49-F238E27FC236}">
                <a16:creationId xmlns:a16="http://schemas.microsoft.com/office/drawing/2014/main" id="{443A2D59-70E1-1F8F-69DE-3F5BAD3E41B1}"/>
              </a:ext>
            </a:extLst>
          </p:cNvPr>
          <p:cNvCxnSpPr>
            <a:cxnSpLocks/>
            <a:stCxn id="7" idx="1"/>
          </p:cNvCxnSpPr>
          <p:nvPr/>
        </p:nvCxnSpPr>
        <p:spPr>
          <a:xfrm flipH="1" flipV="1">
            <a:off x="7436624" y="1488636"/>
            <a:ext cx="413341" cy="194557"/>
          </a:xfrm>
          <a:prstGeom prst="line">
            <a:avLst/>
          </a:prstGeom>
          <a:noFill/>
          <a:ln>
            <a:solidFill>
              <a:schemeClr val="tx1"/>
            </a:solidFill>
            <a:headEnd type="none"/>
            <a:tailEnd type="oval"/>
          </a:ln>
          <a:effectLst>
            <a:glow rad="25400">
              <a:schemeClr val="bg1"/>
            </a:glow>
          </a:effectLst>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93E85D49-42C0-057D-3566-8B73FF02FEEB}"/>
              </a:ext>
            </a:extLst>
          </p:cNvPr>
          <p:cNvSpPr/>
          <p:nvPr/>
        </p:nvSpPr>
        <p:spPr>
          <a:xfrm>
            <a:off x="6786077" y="2076027"/>
            <a:ext cx="1537600" cy="307777"/>
          </a:xfrm>
          <a:prstGeom prst="rect">
            <a:avLst/>
          </a:prstGeom>
        </p:spPr>
        <p:txBody>
          <a:bodyPr wrap="none">
            <a:spAutoFit/>
          </a:bodyPr>
          <a:lstStyle/>
          <a:p>
            <a:pPr algn="ctr"/>
            <a:r>
              <a:rPr lang="ja-JP" altLang="en-US" sz="1400">
                <a:effectLst>
                  <a:glow rad="127000">
                    <a:schemeClr val="bg1"/>
                  </a:glow>
                </a:effectLst>
              </a:rPr>
              <a:t>（観察</a:t>
            </a:r>
            <a:r>
              <a:rPr lang="en-US" altLang="ja-JP" sz="1400" dirty="0">
                <a:effectLst>
                  <a:glow rad="127000">
                    <a:schemeClr val="bg1"/>
                  </a:glow>
                </a:effectLst>
              </a:rPr>
              <a:t>〜3</a:t>
            </a:r>
            <a:r>
              <a:rPr lang="ja-JP" altLang="en-US" sz="1400">
                <a:effectLst>
                  <a:glow rad="127000">
                    <a:schemeClr val="bg1"/>
                  </a:glow>
                </a:effectLst>
              </a:rPr>
              <a:t>日間）</a:t>
            </a:r>
          </a:p>
        </p:txBody>
      </p:sp>
      <p:grpSp>
        <p:nvGrpSpPr>
          <p:cNvPr id="10" name="グループ化 9">
            <a:extLst>
              <a:ext uri="{FF2B5EF4-FFF2-40B4-BE49-F238E27FC236}">
                <a16:creationId xmlns:a16="http://schemas.microsoft.com/office/drawing/2014/main" id="{F435D6E0-F86E-B6AC-AC8A-4459DC215C47}"/>
              </a:ext>
            </a:extLst>
          </p:cNvPr>
          <p:cNvGrpSpPr/>
          <p:nvPr/>
        </p:nvGrpSpPr>
        <p:grpSpPr>
          <a:xfrm>
            <a:off x="9985773" y="1147553"/>
            <a:ext cx="1450352" cy="1207543"/>
            <a:chOff x="10048549" y="2235236"/>
            <a:chExt cx="1450352" cy="1207543"/>
          </a:xfrm>
        </p:grpSpPr>
        <p:pic>
          <p:nvPicPr>
            <p:cNvPr id="12" name="Picture 7">
              <a:extLst>
                <a:ext uri="{FF2B5EF4-FFF2-40B4-BE49-F238E27FC236}">
                  <a16:creationId xmlns:a16="http://schemas.microsoft.com/office/drawing/2014/main" id="{6B2574CC-53CE-BE35-B02B-A79FC699FBB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048549" y="2235236"/>
              <a:ext cx="1450352" cy="120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正方形/長方形 12">
              <a:extLst>
                <a:ext uri="{FF2B5EF4-FFF2-40B4-BE49-F238E27FC236}">
                  <a16:creationId xmlns:a16="http://schemas.microsoft.com/office/drawing/2014/main" id="{3002C6C9-4F20-AACC-0CD5-B8F02F3BBDBB}"/>
                </a:ext>
              </a:extLst>
            </p:cNvPr>
            <p:cNvSpPr/>
            <p:nvPr/>
          </p:nvSpPr>
          <p:spPr>
            <a:xfrm>
              <a:off x="10343960" y="3132135"/>
              <a:ext cx="859531" cy="307777"/>
            </a:xfrm>
            <a:prstGeom prst="rect">
              <a:avLst/>
            </a:prstGeom>
            <a:effectLst/>
          </p:spPr>
          <p:txBody>
            <a:bodyPr wrap="none">
              <a:spAutoFit/>
            </a:bodyPr>
            <a:lstStyle/>
            <a:p>
              <a:pPr algn="ctr"/>
              <a:r>
                <a:rPr lang="en-US" altLang="ja-JP" sz="1400" dirty="0">
                  <a:effectLst>
                    <a:glow rad="127000">
                      <a:schemeClr val="bg1"/>
                    </a:glow>
                  </a:effectLst>
                </a:rPr>
                <a:t>1~2</a:t>
              </a:r>
              <a:r>
                <a:rPr lang="ja-JP" altLang="en-US" sz="1400">
                  <a:effectLst>
                    <a:glow rad="127000">
                      <a:schemeClr val="bg1"/>
                    </a:glow>
                  </a:effectLst>
                </a:rPr>
                <a:t>週間</a:t>
              </a:r>
            </a:p>
          </p:txBody>
        </p:sp>
      </p:grpSp>
      <p:sp>
        <p:nvSpPr>
          <p:cNvPr id="14" name="三角形 13">
            <a:extLst>
              <a:ext uri="{FF2B5EF4-FFF2-40B4-BE49-F238E27FC236}">
                <a16:creationId xmlns:a16="http://schemas.microsoft.com/office/drawing/2014/main" id="{385CECB1-FE7B-186F-E85A-E00DEE16E50C}"/>
              </a:ext>
            </a:extLst>
          </p:cNvPr>
          <p:cNvSpPr/>
          <p:nvPr/>
        </p:nvSpPr>
        <p:spPr>
          <a:xfrm rot="5400000">
            <a:off x="6153317" y="1595682"/>
            <a:ext cx="361091" cy="311285"/>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三角形 14">
            <a:extLst>
              <a:ext uri="{FF2B5EF4-FFF2-40B4-BE49-F238E27FC236}">
                <a16:creationId xmlns:a16="http://schemas.microsoft.com/office/drawing/2014/main" id="{93A17790-8786-63F2-423A-8C56A161E05E}"/>
              </a:ext>
            </a:extLst>
          </p:cNvPr>
          <p:cNvSpPr/>
          <p:nvPr/>
        </p:nvSpPr>
        <p:spPr>
          <a:xfrm rot="5400000">
            <a:off x="9206986" y="1595682"/>
            <a:ext cx="361091" cy="311285"/>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578998F5-5720-30AC-A37D-8BC98A3D14CE}"/>
              </a:ext>
            </a:extLst>
          </p:cNvPr>
          <p:cNvPicPr>
            <a:picLocks noChangeAspect="1"/>
          </p:cNvPicPr>
          <p:nvPr/>
        </p:nvPicPr>
        <p:blipFill>
          <a:blip r:embed="rId5"/>
          <a:stretch>
            <a:fillRect/>
          </a:stretch>
        </p:blipFill>
        <p:spPr>
          <a:xfrm>
            <a:off x="4377690" y="3709732"/>
            <a:ext cx="1218695" cy="1120215"/>
          </a:xfrm>
          <a:prstGeom prst="rect">
            <a:avLst/>
          </a:prstGeom>
        </p:spPr>
      </p:pic>
      <p:sp>
        <p:nvSpPr>
          <p:cNvPr id="17" name="テキスト ボックス 16">
            <a:extLst>
              <a:ext uri="{FF2B5EF4-FFF2-40B4-BE49-F238E27FC236}">
                <a16:creationId xmlns:a16="http://schemas.microsoft.com/office/drawing/2014/main" id="{D96ADD8B-8138-7217-3211-FAB339B21A2C}"/>
              </a:ext>
            </a:extLst>
          </p:cNvPr>
          <p:cNvSpPr txBox="1"/>
          <p:nvPr/>
        </p:nvSpPr>
        <p:spPr>
          <a:xfrm>
            <a:off x="3868783" y="3167304"/>
            <a:ext cx="2236510" cy="338554"/>
          </a:xfrm>
          <a:prstGeom prst="rect">
            <a:avLst/>
          </a:prstGeom>
          <a:noFill/>
        </p:spPr>
        <p:txBody>
          <a:bodyPr wrap="none" rtlCol="0">
            <a:spAutoFit/>
          </a:bodyPr>
          <a:lstStyle/>
          <a:p>
            <a:pPr algn="ctr"/>
            <a:r>
              <a:rPr lang="ja-JP" altLang="en-US" sz="1600"/>
              <a:t>成長</a:t>
            </a:r>
            <a:r>
              <a:rPr kumimoji="1" lang="ja-JP" altLang="en-US" sz="1600"/>
              <a:t>シミュレーション</a:t>
            </a:r>
          </a:p>
        </p:txBody>
      </p:sp>
      <p:sp>
        <p:nvSpPr>
          <p:cNvPr id="18" name="テキスト ボックス 17">
            <a:extLst>
              <a:ext uri="{FF2B5EF4-FFF2-40B4-BE49-F238E27FC236}">
                <a16:creationId xmlns:a16="http://schemas.microsoft.com/office/drawing/2014/main" id="{CD16C53E-5A00-2706-A36F-E2020B70F98A}"/>
              </a:ext>
            </a:extLst>
          </p:cNvPr>
          <p:cNvSpPr txBox="1"/>
          <p:nvPr/>
        </p:nvSpPr>
        <p:spPr>
          <a:xfrm>
            <a:off x="7357996" y="3167304"/>
            <a:ext cx="1005403" cy="338554"/>
          </a:xfrm>
          <a:prstGeom prst="rect">
            <a:avLst/>
          </a:prstGeom>
          <a:noFill/>
        </p:spPr>
        <p:txBody>
          <a:bodyPr wrap="none" rtlCol="0">
            <a:spAutoFit/>
          </a:bodyPr>
          <a:lstStyle/>
          <a:p>
            <a:pPr algn="ctr"/>
            <a:r>
              <a:rPr kumimoji="1" lang="ja-JP" altLang="en-US" sz="1600"/>
              <a:t>画像処理</a:t>
            </a:r>
          </a:p>
        </p:txBody>
      </p:sp>
      <p:sp>
        <p:nvSpPr>
          <p:cNvPr id="19" name="テキスト ボックス 18">
            <a:extLst>
              <a:ext uri="{FF2B5EF4-FFF2-40B4-BE49-F238E27FC236}">
                <a16:creationId xmlns:a16="http://schemas.microsoft.com/office/drawing/2014/main" id="{4CACB1B2-1B6B-359F-81CF-B930052315C2}"/>
              </a:ext>
            </a:extLst>
          </p:cNvPr>
          <p:cNvSpPr txBox="1"/>
          <p:nvPr/>
        </p:nvSpPr>
        <p:spPr>
          <a:xfrm>
            <a:off x="7155366" y="3752586"/>
            <a:ext cx="1410662" cy="1034507"/>
          </a:xfrm>
          <a:prstGeom prst="roundRect">
            <a:avLst>
              <a:gd name="adj" fmla="val 7145"/>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nSpc>
                <a:spcPct val="120000"/>
              </a:lnSpc>
              <a:spcBef>
                <a:spcPts val="600"/>
              </a:spcBef>
            </a:pPr>
            <a:r>
              <a:rPr kumimoji="1" lang="en-US" altLang="ja-JP" sz="1400" dirty="0" err="1"/>
              <a:t>γ</a:t>
            </a:r>
            <a:r>
              <a:rPr kumimoji="1" lang="en-US" altLang="ja-JP" sz="1400" dirty="0"/>
              <a:t>’</a:t>
            </a:r>
            <a:r>
              <a:rPr kumimoji="1" lang="ja-JP" altLang="en-US" sz="1400"/>
              <a:t>相の統計量</a:t>
            </a:r>
            <a:endParaRPr kumimoji="1" lang="en-US" altLang="ja-JP" sz="1400" dirty="0"/>
          </a:p>
          <a:p>
            <a:pPr marL="285750" indent="-285750">
              <a:lnSpc>
                <a:spcPct val="120000"/>
              </a:lnSpc>
              <a:spcBef>
                <a:spcPts val="600"/>
              </a:spcBef>
              <a:buFont typeface="Arial" panose="020B0604020202020204" pitchFamily="34" charset="0"/>
              <a:buChar char="•"/>
            </a:pPr>
            <a:r>
              <a:rPr kumimoji="1" lang="ja-JP" altLang="en-US" sz="1400"/>
              <a:t>平均サイズ</a:t>
            </a:r>
            <a:endParaRPr kumimoji="1" lang="en-US" altLang="ja-JP" sz="1400" dirty="0"/>
          </a:p>
          <a:p>
            <a:pPr marL="285750" indent="-285750">
              <a:lnSpc>
                <a:spcPct val="120000"/>
              </a:lnSpc>
              <a:spcBef>
                <a:spcPts val="600"/>
              </a:spcBef>
              <a:buFont typeface="Arial" panose="020B0604020202020204" pitchFamily="34" charset="0"/>
              <a:buChar char="•"/>
            </a:pPr>
            <a:r>
              <a:rPr lang="ja-JP" altLang="en-US" sz="1400"/>
              <a:t>体積率</a:t>
            </a:r>
            <a:endParaRPr lang="en-US" altLang="ja-JP" sz="1400" dirty="0"/>
          </a:p>
        </p:txBody>
      </p:sp>
      <p:sp>
        <p:nvSpPr>
          <p:cNvPr id="20" name="テキスト ボックス 19">
            <a:extLst>
              <a:ext uri="{FF2B5EF4-FFF2-40B4-BE49-F238E27FC236}">
                <a16:creationId xmlns:a16="http://schemas.microsoft.com/office/drawing/2014/main" id="{FD8413BD-9D44-ECB9-D993-F4FFAA6626AF}"/>
              </a:ext>
            </a:extLst>
          </p:cNvPr>
          <p:cNvSpPr txBox="1"/>
          <p:nvPr/>
        </p:nvSpPr>
        <p:spPr>
          <a:xfrm>
            <a:off x="9900471" y="3167304"/>
            <a:ext cx="1620957" cy="338554"/>
          </a:xfrm>
          <a:prstGeom prst="rect">
            <a:avLst/>
          </a:prstGeom>
          <a:noFill/>
        </p:spPr>
        <p:txBody>
          <a:bodyPr wrap="none" rtlCol="0">
            <a:spAutoFit/>
          </a:bodyPr>
          <a:lstStyle/>
          <a:p>
            <a:pPr algn="ctr"/>
            <a:r>
              <a:rPr kumimoji="1" lang="ja-JP" altLang="en-US" sz="1600"/>
              <a:t>現象論モデル式</a:t>
            </a:r>
          </a:p>
        </p:txBody>
      </p:sp>
      <p:sp>
        <p:nvSpPr>
          <p:cNvPr id="21" name="テキスト ボックス 20">
            <a:extLst>
              <a:ext uri="{FF2B5EF4-FFF2-40B4-BE49-F238E27FC236}">
                <a16:creationId xmlns:a16="http://schemas.microsoft.com/office/drawing/2014/main" id="{D11A6E6D-1C48-684B-6D88-E860DA74B03E}"/>
              </a:ext>
            </a:extLst>
          </p:cNvPr>
          <p:cNvSpPr txBox="1"/>
          <p:nvPr/>
        </p:nvSpPr>
        <p:spPr>
          <a:xfrm>
            <a:off x="10055599" y="3578358"/>
            <a:ext cx="1310700" cy="1382962"/>
          </a:xfrm>
          <a:prstGeom prst="roundRect">
            <a:avLst>
              <a:gd name="adj" fmla="val 7145"/>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nSpc>
                <a:spcPct val="120000"/>
              </a:lnSpc>
              <a:spcBef>
                <a:spcPts val="600"/>
              </a:spcBef>
            </a:pPr>
            <a:r>
              <a:rPr kumimoji="1" lang="ja-JP" altLang="en-US" sz="1400"/>
              <a:t>高温強度予測</a:t>
            </a:r>
            <a:endParaRPr kumimoji="1" lang="en-US" altLang="ja-JP" sz="1400" dirty="0"/>
          </a:p>
          <a:p>
            <a:pPr marL="285750" indent="-285750">
              <a:lnSpc>
                <a:spcPct val="120000"/>
              </a:lnSpc>
              <a:spcBef>
                <a:spcPts val="600"/>
              </a:spcBef>
              <a:buFont typeface="Arial" panose="020B0604020202020204" pitchFamily="34" charset="0"/>
              <a:buChar char="•"/>
            </a:pPr>
            <a:r>
              <a:rPr kumimoji="1" lang="ja-JP" altLang="en-US" sz="1400"/>
              <a:t>析出強化</a:t>
            </a:r>
            <a:endParaRPr kumimoji="1" lang="en-US" altLang="ja-JP" sz="1400" dirty="0"/>
          </a:p>
          <a:p>
            <a:pPr marL="285750" indent="-285750">
              <a:lnSpc>
                <a:spcPct val="120000"/>
              </a:lnSpc>
              <a:spcBef>
                <a:spcPts val="600"/>
              </a:spcBef>
              <a:buFont typeface="Arial" panose="020B0604020202020204" pitchFamily="34" charset="0"/>
              <a:buChar char="•"/>
            </a:pPr>
            <a:r>
              <a:rPr lang="ja-JP" altLang="en-US" sz="1400"/>
              <a:t>複合則</a:t>
            </a:r>
            <a:endParaRPr lang="en-US" altLang="ja-JP" sz="1400" dirty="0"/>
          </a:p>
          <a:p>
            <a:pPr marL="285750" indent="-285750">
              <a:lnSpc>
                <a:spcPct val="120000"/>
              </a:lnSpc>
              <a:spcBef>
                <a:spcPts val="600"/>
              </a:spcBef>
              <a:buFont typeface="Arial" panose="020B0604020202020204" pitchFamily="34" charset="0"/>
              <a:buChar char="•"/>
            </a:pPr>
            <a:r>
              <a:rPr lang="ja-JP" altLang="en-US" sz="1400"/>
              <a:t>固溶強化</a:t>
            </a:r>
            <a:endParaRPr lang="en-US" altLang="ja-JP" sz="1400" dirty="0"/>
          </a:p>
        </p:txBody>
      </p:sp>
      <p:sp>
        <p:nvSpPr>
          <p:cNvPr id="22" name="三角形 21">
            <a:extLst>
              <a:ext uri="{FF2B5EF4-FFF2-40B4-BE49-F238E27FC236}">
                <a16:creationId xmlns:a16="http://schemas.microsoft.com/office/drawing/2014/main" id="{7D01FA19-0E72-C868-9241-4E59B7AF4407}"/>
              </a:ext>
            </a:extLst>
          </p:cNvPr>
          <p:cNvSpPr/>
          <p:nvPr/>
        </p:nvSpPr>
        <p:spPr>
          <a:xfrm rot="5400000">
            <a:off x="6153317" y="4114197"/>
            <a:ext cx="361091" cy="31128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三角形 22">
            <a:extLst>
              <a:ext uri="{FF2B5EF4-FFF2-40B4-BE49-F238E27FC236}">
                <a16:creationId xmlns:a16="http://schemas.microsoft.com/office/drawing/2014/main" id="{C49650A3-ECCA-C606-B358-F33617AAA383}"/>
              </a:ext>
            </a:extLst>
          </p:cNvPr>
          <p:cNvSpPr/>
          <p:nvPr/>
        </p:nvSpPr>
        <p:spPr>
          <a:xfrm rot="5400000">
            <a:off x="9206986" y="4114197"/>
            <a:ext cx="361091" cy="311285"/>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B94D7C3E-E2D3-8658-1C32-7C95A7C2CB90}"/>
              </a:ext>
            </a:extLst>
          </p:cNvPr>
          <p:cNvSpPr txBox="1"/>
          <p:nvPr/>
        </p:nvSpPr>
        <p:spPr>
          <a:xfrm>
            <a:off x="4381744" y="634854"/>
            <a:ext cx="1210588" cy="338554"/>
          </a:xfrm>
          <a:prstGeom prst="rect">
            <a:avLst/>
          </a:prstGeom>
          <a:noFill/>
        </p:spPr>
        <p:txBody>
          <a:bodyPr wrap="none" rtlCol="0">
            <a:spAutoFit/>
          </a:bodyPr>
          <a:lstStyle/>
          <a:p>
            <a:pPr algn="ctr"/>
            <a:r>
              <a:rPr kumimoji="1" lang="ja-JP" altLang="en-US" sz="1600"/>
              <a:t>熱処理実験</a:t>
            </a:r>
          </a:p>
        </p:txBody>
      </p:sp>
      <p:sp>
        <p:nvSpPr>
          <p:cNvPr id="25" name="テキスト ボックス 24">
            <a:extLst>
              <a:ext uri="{FF2B5EF4-FFF2-40B4-BE49-F238E27FC236}">
                <a16:creationId xmlns:a16="http://schemas.microsoft.com/office/drawing/2014/main" id="{A3B9FFB6-5E70-C399-100A-EE0770C5F774}"/>
              </a:ext>
            </a:extLst>
          </p:cNvPr>
          <p:cNvSpPr txBox="1"/>
          <p:nvPr/>
        </p:nvSpPr>
        <p:spPr>
          <a:xfrm>
            <a:off x="7050219" y="634854"/>
            <a:ext cx="1620957" cy="338554"/>
          </a:xfrm>
          <a:prstGeom prst="rect">
            <a:avLst/>
          </a:prstGeom>
          <a:noFill/>
        </p:spPr>
        <p:txBody>
          <a:bodyPr wrap="none" rtlCol="0">
            <a:spAutoFit/>
          </a:bodyPr>
          <a:lstStyle/>
          <a:p>
            <a:pPr algn="ctr"/>
            <a:r>
              <a:rPr kumimoji="1" lang="ja-JP" altLang="en-US" sz="1600"/>
              <a:t>電子顕微鏡観察</a:t>
            </a:r>
          </a:p>
        </p:txBody>
      </p:sp>
      <p:sp>
        <p:nvSpPr>
          <p:cNvPr id="26" name="テキスト ボックス 25">
            <a:extLst>
              <a:ext uri="{FF2B5EF4-FFF2-40B4-BE49-F238E27FC236}">
                <a16:creationId xmlns:a16="http://schemas.microsoft.com/office/drawing/2014/main" id="{E81696BD-D650-FDA9-8C9A-B0A246206598}"/>
              </a:ext>
            </a:extLst>
          </p:cNvPr>
          <p:cNvSpPr txBox="1"/>
          <p:nvPr/>
        </p:nvSpPr>
        <p:spPr>
          <a:xfrm>
            <a:off x="10003063" y="634854"/>
            <a:ext cx="1415772" cy="338554"/>
          </a:xfrm>
          <a:prstGeom prst="rect">
            <a:avLst/>
          </a:prstGeom>
          <a:noFill/>
        </p:spPr>
        <p:txBody>
          <a:bodyPr wrap="none" rtlCol="0">
            <a:spAutoFit/>
          </a:bodyPr>
          <a:lstStyle/>
          <a:p>
            <a:pPr algn="ctr"/>
            <a:r>
              <a:rPr kumimoji="1" lang="ja-JP" altLang="en-US" sz="1600"/>
              <a:t>高温機械試験</a:t>
            </a:r>
          </a:p>
        </p:txBody>
      </p:sp>
      <p:sp>
        <p:nvSpPr>
          <p:cNvPr id="27" name="テキスト ボックス 26">
            <a:extLst>
              <a:ext uri="{FF2B5EF4-FFF2-40B4-BE49-F238E27FC236}">
                <a16:creationId xmlns:a16="http://schemas.microsoft.com/office/drawing/2014/main" id="{74C20A4D-B491-C460-CC71-E93FABF84261}"/>
              </a:ext>
            </a:extLst>
          </p:cNvPr>
          <p:cNvSpPr txBox="1"/>
          <p:nvPr/>
        </p:nvSpPr>
        <p:spPr>
          <a:xfrm>
            <a:off x="1726466" y="1544693"/>
            <a:ext cx="1338828" cy="369332"/>
          </a:xfrm>
          <a:prstGeom prst="rect">
            <a:avLst/>
          </a:prstGeom>
          <a:noFill/>
        </p:spPr>
        <p:txBody>
          <a:bodyPr wrap="none" rtlCol="0">
            <a:spAutoFit/>
          </a:bodyPr>
          <a:lstStyle/>
          <a:p>
            <a:pPr algn="ctr"/>
            <a:r>
              <a:rPr kumimoji="1" lang="ja-JP" altLang="en-US">
                <a:solidFill>
                  <a:schemeClr val="tx1">
                    <a:lumMod val="50000"/>
                    <a:lumOff val="50000"/>
                  </a:schemeClr>
                </a:solidFill>
              </a:rPr>
              <a:t>実験の過程</a:t>
            </a:r>
          </a:p>
        </p:txBody>
      </p:sp>
      <p:sp>
        <p:nvSpPr>
          <p:cNvPr id="28" name="テキスト ボックス 27">
            <a:extLst>
              <a:ext uri="{FF2B5EF4-FFF2-40B4-BE49-F238E27FC236}">
                <a16:creationId xmlns:a16="http://schemas.microsoft.com/office/drawing/2014/main" id="{E3F07548-5840-9BE9-8E8E-4579838699A3}"/>
              </a:ext>
            </a:extLst>
          </p:cNvPr>
          <p:cNvSpPr txBox="1"/>
          <p:nvPr/>
        </p:nvSpPr>
        <p:spPr>
          <a:xfrm>
            <a:off x="1360982" y="4089601"/>
            <a:ext cx="2069797" cy="369332"/>
          </a:xfrm>
          <a:prstGeom prst="rect">
            <a:avLst/>
          </a:prstGeom>
          <a:noFill/>
        </p:spPr>
        <p:txBody>
          <a:bodyPr wrap="none" rtlCol="0">
            <a:spAutoFit/>
          </a:bodyPr>
          <a:lstStyle/>
          <a:p>
            <a:pPr algn="ctr"/>
            <a:r>
              <a:rPr kumimoji="1" lang="ja-JP" altLang="en-US" b="1"/>
              <a:t>計算ワークフロー</a:t>
            </a:r>
          </a:p>
        </p:txBody>
      </p:sp>
      <p:sp>
        <p:nvSpPr>
          <p:cNvPr id="29" name="角丸四角形 28">
            <a:extLst>
              <a:ext uri="{FF2B5EF4-FFF2-40B4-BE49-F238E27FC236}">
                <a16:creationId xmlns:a16="http://schemas.microsoft.com/office/drawing/2014/main" id="{3C03112B-5B3B-2A1F-1F67-BB4E64E7012D}"/>
              </a:ext>
            </a:extLst>
          </p:cNvPr>
          <p:cNvSpPr/>
          <p:nvPr/>
        </p:nvSpPr>
        <p:spPr>
          <a:xfrm>
            <a:off x="3725692" y="496111"/>
            <a:ext cx="8219873" cy="2208178"/>
          </a:xfrm>
          <a:prstGeom prst="roundRect">
            <a:avLst>
              <a:gd name="adj" fmla="val 9178"/>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a:extLst>
              <a:ext uri="{FF2B5EF4-FFF2-40B4-BE49-F238E27FC236}">
                <a16:creationId xmlns:a16="http://schemas.microsoft.com/office/drawing/2014/main" id="{02870FBE-3AA0-3BDD-79C9-6FEE5D896A66}"/>
              </a:ext>
            </a:extLst>
          </p:cNvPr>
          <p:cNvSpPr/>
          <p:nvPr/>
        </p:nvSpPr>
        <p:spPr>
          <a:xfrm>
            <a:off x="3725694" y="3025383"/>
            <a:ext cx="8219872" cy="2208178"/>
          </a:xfrm>
          <a:prstGeom prst="roundRect">
            <a:avLst>
              <a:gd name="adj" fmla="val 9178"/>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山形 30">
            <a:extLst>
              <a:ext uri="{FF2B5EF4-FFF2-40B4-BE49-F238E27FC236}">
                <a16:creationId xmlns:a16="http://schemas.microsoft.com/office/drawing/2014/main" id="{2FB7D7FC-293C-5C41-22CA-9B3D837C0B3C}"/>
              </a:ext>
            </a:extLst>
          </p:cNvPr>
          <p:cNvSpPr/>
          <p:nvPr/>
        </p:nvSpPr>
        <p:spPr>
          <a:xfrm rot="5400000">
            <a:off x="2150160" y="2590844"/>
            <a:ext cx="491440" cy="661480"/>
          </a:xfrm>
          <a:prstGeom prst="chevron">
            <a:avLst>
              <a:gd name="adj" fmla="val 36144"/>
            </a:avLst>
          </a:prstGeom>
          <a:gradFill flip="none" rotWithShape="1">
            <a:gsLst>
              <a:gs pos="0">
                <a:schemeClr val="bg2">
                  <a:lumMod val="90000"/>
                </a:schemeClr>
              </a:gs>
              <a:gs pos="100000">
                <a:schemeClr val="tx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テキスト ボックス 31">
            <a:extLst>
              <a:ext uri="{FF2B5EF4-FFF2-40B4-BE49-F238E27FC236}">
                <a16:creationId xmlns:a16="http://schemas.microsoft.com/office/drawing/2014/main" id="{EB1CB0C8-4093-4154-6B47-4A5325A28B36}"/>
              </a:ext>
            </a:extLst>
          </p:cNvPr>
          <p:cNvSpPr txBox="1"/>
          <p:nvPr/>
        </p:nvSpPr>
        <p:spPr>
          <a:xfrm>
            <a:off x="2352454" y="5626745"/>
            <a:ext cx="9408286" cy="646331"/>
          </a:xfrm>
          <a:prstGeom prst="rect">
            <a:avLst/>
          </a:prstGeom>
          <a:noFill/>
        </p:spPr>
        <p:txBody>
          <a:bodyPr wrap="square" rtlCol="0">
            <a:spAutoFit/>
          </a:bodyPr>
          <a:lstStyle/>
          <a:p>
            <a:r>
              <a:rPr kumimoji="1" lang="ja-JP" altLang="en-US">
                <a:latin typeface="+mj-lt"/>
                <a:ea typeface="+mj-ea"/>
              </a:rPr>
              <a:t>図</a:t>
            </a:r>
            <a:r>
              <a:rPr lang="en-US" altLang="ja-JP" dirty="0">
                <a:latin typeface="+mj-lt"/>
                <a:ea typeface="+mj-ea"/>
              </a:rPr>
              <a:t>2</a:t>
            </a:r>
            <a:r>
              <a:rPr kumimoji="1" lang="en-US" altLang="ja-JP" dirty="0">
                <a:latin typeface="+mj-lt"/>
                <a:ea typeface="+mj-ea"/>
              </a:rPr>
              <a:t> </a:t>
            </a:r>
            <a:r>
              <a:rPr kumimoji="1" lang="ja-JP" altLang="en-US">
                <a:latin typeface="+mj-lt"/>
                <a:ea typeface="+mj-ea"/>
              </a:rPr>
              <a:t>実験の過程を計算ワークフローとして映し取る。ニッケル基超合金の熱処理条件を最適化するための順問題解析を事例として</a:t>
            </a:r>
          </a:p>
        </p:txBody>
      </p:sp>
      <p:sp>
        <p:nvSpPr>
          <p:cNvPr id="34" name="テキスト ボックス 33">
            <a:extLst>
              <a:ext uri="{FF2B5EF4-FFF2-40B4-BE49-F238E27FC236}">
                <a16:creationId xmlns:a16="http://schemas.microsoft.com/office/drawing/2014/main" id="{53C21839-812C-DF1A-FFD4-4A8FAF93A4B7}"/>
              </a:ext>
            </a:extLst>
          </p:cNvPr>
          <p:cNvSpPr txBox="1"/>
          <p:nvPr/>
        </p:nvSpPr>
        <p:spPr>
          <a:xfrm>
            <a:off x="9511741" y="2430232"/>
            <a:ext cx="2236511" cy="246221"/>
          </a:xfrm>
          <a:prstGeom prst="rect">
            <a:avLst/>
          </a:prstGeom>
          <a:noFill/>
        </p:spPr>
        <p:txBody>
          <a:bodyPr wrap="none" rtlCol="0">
            <a:spAutoFit/>
          </a:bodyPr>
          <a:lstStyle/>
          <a:p>
            <a:pPr algn="r"/>
            <a:r>
              <a:rPr lang="ja-JP" altLang="en-US" sz="1000"/>
              <a:t>写真提供：長田俊郎氏・川岸京子氏</a:t>
            </a:r>
          </a:p>
        </p:txBody>
      </p:sp>
    </p:spTree>
    <p:extLst>
      <p:ext uri="{BB962C8B-B14F-4D97-AF65-F5344CB8AC3E}">
        <p14:creationId xmlns:p14="http://schemas.microsoft.com/office/powerpoint/2010/main" val="373834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DF60A0C-9048-E52D-EA80-0FF785BE5AAC}"/>
              </a:ext>
            </a:extLst>
          </p:cNvPr>
          <p:cNvSpPr>
            <a:spLocks noGrp="1"/>
          </p:cNvSpPr>
          <p:nvPr>
            <p:ph type="sldNum" sz="quarter" idx="12"/>
          </p:nvPr>
        </p:nvSpPr>
        <p:spPr/>
        <p:txBody>
          <a:bodyPr/>
          <a:lstStyle/>
          <a:p>
            <a:fld id="{C63EF7AE-8663-0C4C-A0B3-255D0682796E}" type="slidenum">
              <a:rPr kumimoji="1" lang="ja-JP" altLang="en-US" smtClean="0"/>
              <a:t>3</a:t>
            </a:fld>
            <a:endParaRPr kumimoji="1" lang="ja-JP" altLang="en-US"/>
          </a:p>
        </p:txBody>
      </p:sp>
      <p:sp>
        <p:nvSpPr>
          <p:cNvPr id="3" name="円/楕円 2">
            <a:extLst>
              <a:ext uri="{FF2B5EF4-FFF2-40B4-BE49-F238E27FC236}">
                <a16:creationId xmlns:a16="http://schemas.microsoft.com/office/drawing/2014/main" id="{008DDEDC-07AC-9579-B4DF-424A025E3624}"/>
              </a:ext>
            </a:extLst>
          </p:cNvPr>
          <p:cNvSpPr>
            <a:spLocks noChangeAspect="1"/>
          </p:cNvSpPr>
          <p:nvPr/>
        </p:nvSpPr>
        <p:spPr>
          <a:xfrm>
            <a:off x="2597285" y="1692613"/>
            <a:ext cx="1080000" cy="1080000"/>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lnSpc>
                <a:spcPct val="120000"/>
              </a:lnSpc>
            </a:pPr>
            <a:r>
              <a:rPr kumimoji="1" lang="ja-JP" altLang="en-US" sz="1400"/>
              <a:t>プロセス</a:t>
            </a:r>
            <a:endParaRPr kumimoji="1" lang="en-US" altLang="ja-JP" sz="1400" dirty="0"/>
          </a:p>
          <a:p>
            <a:pPr algn="ctr">
              <a:lnSpc>
                <a:spcPct val="120000"/>
              </a:lnSpc>
            </a:pPr>
            <a:r>
              <a:rPr kumimoji="1" lang="ja-JP" altLang="en-US" sz="1400"/>
              <a:t>材料</a:t>
            </a:r>
          </a:p>
        </p:txBody>
      </p:sp>
      <p:sp>
        <p:nvSpPr>
          <p:cNvPr id="4" name="円/楕円 3">
            <a:extLst>
              <a:ext uri="{FF2B5EF4-FFF2-40B4-BE49-F238E27FC236}">
                <a16:creationId xmlns:a16="http://schemas.microsoft.com/office/drawing/2014/main" id="{D2B7FF27-BE00-530B-9955-1CAB2E76916B}"/>
              </a:ext>
            </a:extLst>
          </p:cNvPr>
          <p:cNvSpPr>
            <a:spLocks noChangeAspect="1"/>
          </p:cNvSpPr>
          <p:nvPr/>
        </p:nvSpPr>
        <p:spPr>
          <a:xfrm>
            <a:off x="5556000" y="1692613"/>
            <a:ext cx="1080000" cy="1080000"/>
          </a:xfrm>
          <a:prstGeom prst="ellipse">
            <a:avLst/>
          </a:prstGeom>
        </p:spPr>
        <p:style>
          <a:lnRef idx="2">
            <a:schemeClr val="dk1"/>
          </a:lnRef>
          <a:fillRef idx="1">
            <a:schemeClr val="lt1"/>
          </a:fillRef>
          <a:effectRef idx="0">
            <a:schemeClr val="dk1"/>
          </a:effectRef>
          <a:fontRef idx="minor">
            <a:schemeClr val="dk1"/>
          </a:fontRef>
        </p:style>
        <p:txBody>
          <a:bodyPr wrap="none" rtlCol="0" anchor="ctr"/>
          <a:lstStyle/>
          <a:p>
            <a:pPr algn="ctr">
              <a:lnSpc>
                <a:spcPct val="120000"/>
              </a:lnSpc>
            </a:pPr>
            <a:r>
              <a:rPr lang="ja-JP" altLang="en-US" sz="1400"/>
              <a:t>欲しい</a:t>
            </a:r>
            <a:endParaRPr kumimoji="1" lang="en-US" altLang="ja-JP" sz="1400" dirty="0"/>
          </a:p>
          <a:p>
            <a:pPr algn="ctr">
              <a:lnSpc>
                <a:spcPct val="120000"/>
              </a:lnSpc>
            </a:pPr>
            <a:r>
              <a:rPr lang="ja-JP" altLang="en-US" sz="1400"/>
              <a:t>性能</a:t>
            </a:r>
            <a:endParaRPr kumimoji="1" lang="ja-JP" altLang="en-US" sz="1400"/>
          </a:p>
        </p:txBody>
      </p:sp>
      <p:sp>
        <p:nvSpPr>
          <p:cNvPr id="6" name="テキスト ボックス 5">
            <a:extLst>
              <a:ext uri="{FF2B5EF4-FFF2-40B4-BE49-F238E27FC236}">
                <a16:creationId xmlns:a16="http://schemas.microsoft.com/office/drawing/2014/main" id="{685A6F32-D8C2-1D3B-DC7F-EF04884D64C5}"/>
              </a:ext>
            </a:extLst>
          </p:cNvPr>
          <p:cNvSpPr txBox="1"/>
          <p:nvPr/>
        </p:nvSpPr>
        <p:spPr>
          <a:xfrm>
            <a:off x="3703574" y="1422153"/>
            <a:ext cx="1826141" cy="338554"/>
          </a:xfrm>
          <a:prstGeom prst="rect">
            <a:avLst/>
          </a:prstGeom>
          <a:noFill/>
        </p:spPr>
        <p:txBody>
          <a:bodyPr wrap="none" rtlCol="0">
            <a:spAutoFit/>
          </a:bodyPr>
          <a:lstStyle/>
          <a:p>
            <a:pPr algn="ctr"/>
            <a:r>
              <a:rPr kumimoji="1" lang="ja-JP" altLang="en-US" sz="1600"/>
              <a:t>計算ワークフロー</a:t>
            </a:r>
          </a:p>
        </p:txBody>
      </p:sp>
      <p:grpSp>
        <p:nvGrpSpPr>
          <p:cNvPr id="9" name="グループ化 8">
            <a:extLst>
              <a:ext uri="{FF2B5EF4-FFF2-40B4-BE49-F238E27FC236}">
                <a16:creationId xmlns:a16="http://schemas.microsoft.com/office/drawing/2014/main" id="{DF1BE4E4-87FA-A2AA-18A4-9A6A463C4919}"/>
              </a:ext>
            </a:extLst>
          </p:cNvPr>
          <p:cNvGrpSpPr/>
          <p:nvPr/>
        </p:nvGrpSpPr>
        <p:grpSpPr>
          <a:xfrm>
            <a:off x="4154187" y="1760707"/>
            <a:ext cx="924910" cy="943813"/>
            <a:chOff x="4154189" y="1828800"/>
            <a:chExt cx="924910" cy="943813"/>
          </a:xfrm>
        </p:grpSpPr>
        <p:sp>
          <p:nvSpPr>
            <p:cNvPr id="5" name="右矢印 4">
              <a:extLst>
                <a:ext uri="{FF2B5EF4-FFF2-40B4-BE49-F238E27FC236}">
                  <a16:creationId xmlns:a16="http://schemas.microsoft.com/office/drawing/2014/main" id="{5898D5BC-E993-694B-48DB-1D774EDC7A2A}"/>
                </a:ext>
              </a:extLst>
            </p:cNvPr>
            <p:cNvSpPr/>
            <p:nvPr/>
          </p:nvSpPr>
          <p:spPr>
            <a:xfrm>
              <a:off x="4154189" y="1828800"/>
              <a:ext cx="924910" cy="403813"/>
            </a:xfrm>
            <a:prstGeom prst="rightArrow">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 name="右矢印 6">
              <a:extLst>
                <a:ext uri="{FF2B5EF4-FFF2-40B4-BE49-F238E27FC236}">
                  <a16:creationId xmlns:a16="http://schemas.microsoft.com/office/drawing/2014/main" id="{9BF11063-6F6F-1098-AF78-397B12F29691}"/>
                </a:ext>
              </a:extLst>
            </p:cNvPr>
            <p:cNvSpPr/>
            <p:nvPr/>
          </p:nvSpPr>
          <p:spPr>
            <a:xfrm rot="10800000">
              <a:off x="4154189" y="2368800"/>
              <a:ext cx="924910" cy="403813"/>
            </a:xfrm>
            <a:prstGeom prst="rightArrow">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8" name="テキスト ボックス 7">
            <a:extLst>
              <a:ext uri="{FF2B5EF4-FFF2-40B4-BE49-F238E27FC236}">
                <a16:creationId xmlns:a16="http://schemas.microsoft.com/office/drawing/2014/main" id="{1B33BE47-5007-88DB-570C-949A59670EAD}"/>
              </a:ext>
            </a:extLst>
          </p:cNvPr>
          <p:cNvSpPr txBox="1"/>
          <p:nvPr/>
        </p:nvSpPr>
        <p:spPr>
          <a:xfrm>
            <a:off x="4122759" y="2772613"/>
            <a:ext cx="987771" cy="338554"/>
          </a:xfrm>
          <a:prstGeom prst="rect">
            <a:avLst/>
          </a:prstGeom>
          <a:noFill/>
        </p:spPr>
        <p:txBody>
          <a:bodyPr wrap="none" rtlCol="0">
            <a:spAutoFit/>
          </a:bodyPr>
          <a:lstStyle/>
          <a:p>
            <a:pPr algn="ctr"/>
            <a:r>
              <a:rPr kumimoji="1" lang="en-US" altLang="ja-JP" sz="1600" dirty="0"/>
              <a:t>AI</a:t>
            </a:r>
            <a:r>
              <a:rPr kumimoji="1" lang="ja-JP" altLang="en-US" sz="1600"/>
              <a:t>最適化</a:t>
            </a:r>
          </a:p>
        </p:txBody>
      </p:sp>
      <p:sp>
        <p:nvSpPr>
          <p:cNvPr id="10" name="テキスト ボックス 9">
            <a:extLst>
              <a:ext uri="{FF2B5EF4-FFF2-40B4-BE49-F238E27FC236}">
                <a16:creationId xmlns:a16="http://schemas.microsoft.com/office/drawing/2014/main" id="{2F4165FE-BDE0-FAFE-AE72-9DD308B001DC}"/>
              </a:ext>
            </a:extLst>
          </p:cNvPr>
          <p:cNvSpPr txBox="1"/>
          <p:nvPr/>
        </p:nvSpPr>
        <p:spPr>
          <a:xfrm>
            <a:off x="1803374" y="3716056"/>
            <a:ext cx="5690982" cy="369332"/>
          </a:xfrm>
          <a:prstGeom prst="rect">
            <a:avLst/>
          </a:prstGeom>
          <a:noFill/>
        </p:spPr>
        <p:txBody>
          <a:bodyPr wrap="none" rtlCol="0">
            <a:spAutoFit/>
          </a:bodyPr>
          <a:lstStyle/>
          <a:p>
            <a:r>
              <a:rPr kumimoji="1" lang="ja-JP" altLang="en-US">
                <a:latin typeface="+mj-lt"/>
                <a:ea typeface="+mj-ea"/>
              </a:rPr>
              <a:t>図</a:t>
            </a:r>
            <a:r>
              <a:rPr lang="en-US" altLang="ja-JP" dirty="0">
                <a:latin typeface="+mj-lt"/>
                <a:ea typeface="+mj-ea"/>
              </a:rPr>
              <a:t>3</a:t>
            </a:r>
            <a:r>
              <a:rPr kumimoji="1" lang="en-US" altLang="ja-JP" dirty="0">
                <a:latin typeface="+mj-lt"/>
                <a:ea typeface="+mj-ea"/>
              </a:rPr>
              <a:t> </a:t>
            </a:r>
            <a:r>
              <a:rPr kumimoji="1" lang="ja-JP" altLang="en-US">
                <a:latin typeface="+mj-lt"/>
                <a:ea typeface="+mj-ea"/>
              </a:rPr>
              <a:t>欲しい性能からプロセス・材料を最適化する方法</a:t>
            </a:r>
          </a:p>
        </p:txBody>
      </p:sp>
    </p:spTree>
    <p:extLst>
      <p:ext uri="{BB962C8B-B14F-4D97-AF65-F5344CB8AC3E}">
        <p14:creationId xmlns:p14="http://schemas.microsoft.com/office/powerpoint/2010/main" val="3874432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FBA98C-D626-5FD3-A295-CFD41CCB6D81}"/>
              </a:ext>
            </a:extLst>
          </p:cNvPr>
          <p:cNvSpPr>
            <a:spLocks noGrp="1"/>
          </p:cNvSpPr>
          <p:nvPr>
            <p:ph type="sldNum" sz="quarter" idx="12"/>
          </p:nvPr>
        </p:nvSpPr>
        <p:spPr/>
        <p:txBody>
          <a:bodyPr/>
          <a:lstStyle/>
          <a:p>
            <a:fld id="{C63EF7AE-8663-0C4C-A0B3-255D0682796E}" type="slidenum">
              <a:rPr kumimoji="1" lang="ja-JP" altLang="en-US" smtClean="0"/>
              <a:t>4</a:t>
            </a:fld>
            <a:endParaRPr kumimoji="1" lang="ja-JP" altLang="en-US"/>
          </a:p>
        </p:txBody>
      </p:sp>
      <p:pic>
        <p:nvPicPr>
          <p:cNvPr id="3" name="Picture 46" descr="A colorful lines and dots on a black background&#10;&#10;Description automatically generated">
            <a:extLst>
              <a:ext uri="{FF2B5EF4-FFF2-40B4-BE49-F238E27FC236}">
                <a16:creationId xmlns:a16="http://schemas.microsoft.com/office/drawing/2014/main" id="{F5390345-8437-B30F-BA97-2E02CEF7F0CA}"/>
              </a:ext>
            </a:extLst>
          </p:cNvPr>
          <p:cNvPicPr>
            <a:picLocks noChangeAspect="1"/>
          </p:cNvPicPr>
          <p:nvPr/>
        </p:nvPicPr>
        <p:blipFill>
          <a:blip r:embed="rId2"/>
          <a:stretch>
            <a:fillRect/>
          </a:stretch>
        </p:blipFill>
        <p:spPr>
          <a:xfrm>
            <a:off x="970596" y="1401303"/>
            <a:ext cx="3631039" cy="2778976"/>
          </a:xfrm>
          <a:prstGeom prst="rect">
            <a:avLst/>
          </a:prstGeom>
        </p:spPr>
      </p:pic>
      <p:cxnSp>
        <p:nvCxnSpPr>
          <p:cNvPr id="4" name="Straight Connector 36">
            <a:extLst>
              <a:ext uri="{FF2B5EF4-FFF2-40B4-BE49-F238E27FC236}">
                <a16:creationId xmlns:a16="http://schemas.microsoft.com/office/drawing/2014/main" id="{5839D630-2DC0-6EC7-8E99-1ED4E8FC8DDA}"/>
              </a:ext>
            </a:extLst>
          </p:cNvPr>
          <p:cNvCxnSpPr/>
          <p:nvPr/>
        </p:nvCxnSpPr>
        <p:spPr>
          <a:xfrm>
            <a:off x="8579224" y="3411885"/>
            <a:ext cx="2464479" cy="0"/>
          </a:xfrm>
          <a:prstGeom prst="line">
            <a:avLst/>
          </a:prstGeom>
          <a:ln w="158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37">
            <a:extLst>
              <a:ext uri="{FF2B5EF4-FFF2-40B4-BE49-F238E27FC236}">
                <a16:creationId xmlns:a16="http://schemas.microsoft.com/office/drawing/2014/main" id="{C7854EF3-11D9-9E86-9825-EB4AE6FE0CA8}"/>
              </a:ext>
            </a:extLst>
          </p:cNvPr>
          <p:cNvCxnSpPr/>
          <p:nvPr/>
        </p:nvCxnSpPr>
        <p:spPr>
          <a:xfrm>
            <a:off x="8579445" y="2179851"/>
            <a:ext cx="2464479" cy="0"/>
          </a:xfrm>
          <a:prstGeom prst="line">
            <a:avLst/>
          </a:prstGeom>
          <a:ln w="15875">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6" name="Picture 38" descr="A green arrow pointing upwards&#10;&#10;Description automatically generated">
            <a:extLst>
              <a:ext uri="{FF2B5EF4-FFF2-40B4-BE49-F238E27FC236}">
                <a16:creationId xmlns:a16="http://schemas.microsoft.com/office/drawing/2014/main" id="{6541828F-1D35-00AE-39B9-DB0430825596}"/>
              </a:ext>
            </a:extLst>
          </p:cNvPr>
          <p:cNvPicPr>
            <a:picLocks noChangeAspect="1"/>
          </p:cNvPicPr>
          <p:nvPr/>
        </p:nvPicPr>
        <p:blipFill>
          <a:blip r:embed="rId3"/>
          <a:stretch>
            <a:fillRect/>
          </a:stretch>
        </p:blipFill>
        <p:spPr>
          <a:xfrm>
            <a:off x="7925611" y="1359190"/>
            <a:ext cx="3632850" cy="2779776"/>
          </a:xfrm>
          <a:prstGeom prst="rect">
            <a:avLst/>
          </a:prstGeom>
        </p:spPr>
      </p:pic>
      <p:pic>
        <p:nvPicPr>
          <p:cNvPr id="7" name="Picture 3" descr="A green line with arrows&#10;&#10;Description automatically generated with medium confidence">
            <a:extLst>
              <a:ext uri="{FF2B5EF4-FFF2-40B4-BE49-F238E27FC236}">
                <a16:creationId xmlns:a16="http://schemas.microsoft.com/office/drawing/2014/main" id="{C107FB45-4755-2F63-9118-3FEA3F369263}"/>
              </a:ext>
            </a:extLst>
          </p:cNvPr>
          <p:cNvPicPr>
            <a:picLocks noChangeAspect="1"/>
          </p:cNvPicPr>
          <p:nvPr/>
        </p:nvPicPr>
        <p:blipFill>
          <a:blip r:embed="rId4"/>
          <a:stretch>
            <a:fillRect/>
          </a:stretch>
        </p:blipFill>
        <p:spPr>
          <a:xfrm>
            <a:off x="4614139" y="1395286"/>
            <a:ext cx="3631039" cy="2779776"/>
          </a:xfrm>
          <a:prstGeom prst="rect">
            <a:avLst/>
          </a:prstGeom>
        </p:spPr>
      </p:pic>
      <p:sp>
        <p:nvSpPr>
          <p:cNvPr id="8" name="角丸四角形 15">
            <a:extLst>
              <a:ext uri="{FF2B5EF4-FFF2-40B4-BE49-F238E27FC236}">
                <a16:creationId xmlns:a16="http://schemas.microsoft.com/office/drawing/2014/main" id="{80673850-7D0D-1F00-8828-65DD340EF68C}"/>
              </a:ext>
            </a:extLst>
          </p:cNvPr>
          <p:cNvSpPr/>
          <p:nvPr/>
        </p:nvSpPr>
        <p:spPr>
          <a:xfrm>
            <a:off x="8047764" y="1423757"/>
            <a:ext cx="3173667" cy="2672994"/>
          </a:xfrm>
          <a:prstGeom prst="roundRect">
            <a:avLst>
              <a:gd name="adj" fmla="val 6903"/>
            </a:avLst>
          </a:pr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400" b="1"/>
          </a:p>
        </p:txBody>
      </p:sp>
      <p:sp>
        <p:nvSpPr>
          <p:cNvPr id="9" name="右大かっこ 16">
            <a:extLst>
              <a:ext uri="{FF2B5EF4-FFF2-40B4-BE49-F238E27FC236}">
                <a16:creationId xmlns:a16="http://schemas.microsoft.com/office/drawing/2014/main" id="{D6391483-E6B8-8FE1-2B44-8F7DCD48354A}"/>
              </a:ext>
            </a:extLst>
          </p:cNvPr>
          <p:cNvSpPr/>
          <p:nvPr/>
        </p:nvSpPr>
        <p:spPr>
          <a:xfrm>
            <a:off x="7662139" y="2825719"/>
            <a:ext cx="119829" cy="534169"/>
          </a:xfrm>
          <a:prstGeom prst="rightBracket">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0" name="直線コネクタ 19">
            <a:extLst>
              <a:ext uri="{FF2B5EF4-FFF2-40B4-BE49-F238E27FC236}">
                <a16:creationId xmlns:a16="http://schemas.microsoft.com/office/drawing/2014/main" id="{82635D8A-EEAF-0190-4C58-28B145EEC1C6}"/>
              </a:ext>
            </a:extLst>
          </p:cNvPr>
          <p:cNvCxnSpPr>
            <a:stCxn id="9" idx="2"/>
          </p:cNvCxnSpPr>
          <p:nvPr/>
        </p:nvCxnSpPr>
        <p:spPr>
          <a:xfrm flipV="1">
            <a:off x="7781968" y="3092803"/>
            <a:ext cx="265797" cy="1"/>
          </a:xfrm>
          <a:prstGeom prst="line">
            <a:avLst/>
          </a:prstGeom>
          <a:ln w="1270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テキスト ボックス 24">
            <a:extLst>
              <a:ext uri="{FF2B5EF4-FFF2-40B4-BE49-F238E27FC236}">
                <a16:creationId xmlns:a16="http://schemas.microsoft.com/office/drawing/2014/main" id="{3C3C16E7-EA19-BDF3-AE6F-F914EE15842A}"/>
              </a:ext>
            </a:extLst>
          </p:cNvPr>
          <p:cNvSpPr txBox="1"/>
          <p:nvPr/>
        </p:nvSpPr>
        <p:spPr>
          <a:xfrm rot="16200000">
            <a:off x="7583613" y="2446760"/>
            <a:ext cx="1207383" cy="246221"/>
          </a:xfrm>
          <a:prstGeom prst="rect">
            <a:avLst/>
          </a:prstGeom>
          <a:noFill/>
        </p:spPr>
        <p:txBody>
          <a:bodyPr wrap="none" rtlCol="0">
            <a:spAutoFit/>
          </a:bodyPr>
          <a:lstStyle/>
          <a:p>
            <a:pPr algn="ctr"/>
            <a:r>
              <a:rPr lang="ja-JP" altLang="en-US" sz="1000"/>
              <a:t>高温強度（</a:t>
            </a:r>
            <a:r>
              <a:rPr lang="en-US" altLang="ja-JP" sz="1000" dirty="0"/>
              <a:t>MPa</a:t>
            </a:r>
            <a:r>
              <a:rPr lang="ja-JP" altLang="en-US" sz="1000"/>
              <a:t>）</a:t>
            </a:r>
            <a:endParaRPr kumimoji="1" lang="ja-JP" altLang="en-US" sz="1000"/>
          </a:p>
        </p:txBody>
      </p:sp>
      <p:sp>
        <p:nvSpPr>
          <p:cNvPr id="12" name="テキスト ボックス 26">
            <a:extLst>
              <a:ext uri="{FF2B5EF4-FFF2-40B4-BE49-F238E27FC236}">
                <a16:creationId xmlns:a16="http://schemas.microsoft.com/office/drawing/2014/main" id="{4305E416-B963-FDC7-CF65-2C20C14FEAC5}"/>
              </a:ext>
            </a:extLst>
          </p:cNvPr>
          <p:cNvSpPr txBox="1"/>
          <p:nvPr/>
        </p:nvSpPr>
        <p:spPr>
          <a:xfrm>
            <a:off x="9678897" y="3173562"/>
            <a:ext cx="1338828" cy="246221"/>
          </a:xfrm>
          <a:prstGeom prst="rect">
            <a:avLst/>
          </a:prstGeom>
          <a:noFill/>
        </p:spPr>
        <p:txBody>
          <a:bodyPr wrap="none" rtlCol="0">
            <a:spAutoFit/>
          </a:bodyPr>
          <a:lstStyle/>
          <a:p>
            <a:r>
              <a:rPr kumimoji="1" lang="ja-JP" altLang="en-US" sz="1000">
                <a:solidFill>
                  <a:schemeClr val="tx1">
                    <a:lumMod val="50000"/>
                    <a:lumOff val="50000"/>
                  </a:schemeClr>
                </a:solidFill>
              </a:rPr>
              <a:t>等温熱処理の最良値</a:t>
            </a:r>
          </a:p>
        </p:txBody>
      </p:sp>
      <p:sp>
        <p:nvSpPr>
          <p:cNvPr id="13" name="テキスト ボックス 3">
            <a:extLst>
              <a:ext uri="{FF2B5EF4-FFF2-40B4-BE49-F238E27FC236}">
                <a16:creationId xmlns:a16="http://schemas.microsoft.com/office/drawing/2014/main" id="{6BBA726E-687B-3BE9-1049-2E6C09E7DDD7}"/>
              </a:ext>
            </a:extLst>
          </p:cNvPr>
          <p:cNvSpPr txBox="1"/>
          <p:nvPr/>
        </p:nvSpPr>
        <p:spPr>
          <a:xfrm>
            <a:off x="1780553" y="1423758"/>
            <a:ext cx="2381146" cy="306467"/>
          </a:xfrm>
          <a:prstGeom prst="round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b="1" dirty="0"/>
              <a:t>高温で</a:t>
            </a:r>
            <a:r>
              <a:rPr kumimoji="1" lang="en-US" altLang="ja-JP" sz="1200" b="1" dirty="0" err="1"/>
              <a:t>γ</a:t>
            </a:r>
            <a:r>
              <a:rPr kumimoji="1" lang="en-US" altLang="ja-JP" sz="1200" b="1" dirty="0"/>
              <a:t>’</a:t>
            </a:r>
            <a:r>
              <a:rPr kumimoji="1" lang="ja-JP" altLang="en-US" sz="1200" b="1" dirty="0"/>
              <a:t>を最適サイズまで成長</a:t>
            </a:r>
          </a:p>
        </p:txBody>
      </p:sp>
      <p:sp>
        <p:nvSpPr>
          <p:cNvPr id="14" name="三角形 6">
            <a:extLst>
              <a:ext uri="{FF2B5EF4-FFF2-40B4-BE49-F238E27FC236}">
                <a16:creationId xmlns:a16="http://schemas.microsoft.com/office/drawing/2014/main" id="{52E9F3D3-41CB-E31A-D303-2FA8650F7F43}"/>
              </a:ext>
            </a:extLst>
          </p:cNvPr>
          <p:cNvSpPr>
            <a:spLocks noChangeAspect="1"/>
          </p:cNvSpPr>
          <p:nvPr/>
        </p:nvSpPr>
        <p:spPr>
          <a:xfrm rot="10800000">
            <a:off x="1877228" y="1724522"/>
            <a:ext cx="167040" cy="144000"/>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7">
            <a:extLst>
              <a:ext uri="{FF2B5EF4-FFF2-40B4-BE49-F238E27FC236}">
                <a16:creationId xmlns:a16="http://schemas.microsoft.com/office/drawing/2014/main" id="{EDBF3CE8-DF8B-BB22-CDA6-713F8924E0D1}"/>
              </a:ext>
            </a:extLst>
          </p:cNvPr>
          <p:cNvSpPr txBox="1"/>
          <p:nvPr/>
        </p:nvSpPr>
        <p:spPr>
          <a:xfrm>
            <a:off x="2288552" y="1911532"/>
            <a:ext cx="2109832" cy="510778"/>
          </a:xfrm>
          <a:prstGeom prst="round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200" b="1"/>
              <a:t>低温に維持して成長を抑制</a:t>
            </a:r>
            <a:endParaRPr lang="en-US" altLang="ja-JP" sz="1200" b="1" dirty="0"/>
          </a:p>
          <a:p>
            <a:r>
              <a:rPr lang="ja-JP" altLang="en-US" sz="1200" b="1"/>
              <a:t>同時に，体積率を上げる</a:t>
            </a:r>
            <a:endParaRPr kumimoji="1" lang="ja-JP" altLang="en-US" sz="1200" b="1"/>
          </a:p>
        </p:txBody>
      </p:sp>
      <p:sp>
        <p:nvSpPr>
          <p:cNvPr id="16" name="三角形 9">
            <a:extLst>
              <a:ext uri="{FF2B5EF4-FFF2-40B4-BE49-F238E27FC236}">
                <a16:creationId xmlns:a16="http://schemas.microsoft.com/office/drawing/2014/main" id="{4327A494-DBDE-A4B2-2741-8C3E99C7FCD0}"/>
              </a:ext>
            </a:extLst>
          </p:cNvPr>
          <p:cNvSpPr>
            <a:spLocks/>
          </p:cNvSpPr>
          <p:nvPr/>
        </p:nvSpPr>
        <p:spPr>
          <a:xfrm rot="5400000">
            <a:off x="4398986" y="2443871"/>
            <a:ext cx="504000" cy="252000"/>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0">
            <a:extLst>
              <a:ext uri="{FF2B5EF4-FFF2-40B4-BE49-F238E27FC236}">
                <a16:creationId xmlns:a16="http://schemas.microsoft.com/office/drawing/2014/main" id="{765EB010-8E24-F1BD-21A7-61D82B7F2DFE}"/>
              </a:ext>
            </a:extLst>
          </p:cNvPr>
          <p:cNvSpPr txBox="1"/>
          <p:nvPr/>
        </p:nvSpPr>
        <p:spPr>
          <a:xfrm>
            <a:off x="5332794" y="1513397"/>
            <a:ext cx="1613974" cy="306467"/>
          </a:xfrm>
          <a:prstGeom prst="round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b="1"/>
              <a:t>一段目：高温短時間</a:t>
            </a:r>
          </a:p>
        </p:txBody>
      </p:sp>
      <p:sp>
        <p:nvSpPr>
          <p:cNvPr id="18" name="テキスト ボックス 11">
            <a:extLst>
              <a:ext uri="{FF2B5EF4-FFF2-40B4-BE49-F238E27FC236}">
                <a16:creationId xmlns:a16="http://schemas.microsoft.com/office/drawing/2014/main" id="{26562EA4-9AD4-BECC-6C0D-19179A296436}"/>
              </a:ext>
            </a:extLst>
          </p:cNvPr>
          <p:cNvSpPr txBox="1"/>
          <p:nvPr/>
        </p:nvSpPr>
        <p:spPr>
          <a:xfrm>
            <a:off x="5997901" y="2440087"/>
            <a:ext cx="1613974" cy="306467"/>
          </a:xfrm>
          <a:prstGeom prst="round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ja-JP" altLang="en-US" sz="1200" b="1"/>
              <a:t>二段目</a:t>
            </a:r>
            <a:r>
              <a:rPr kumimoji="1" lang="ja-JP" altLang="en-US" sz="1200" b="1"/>
              <a:t>：低温長時間</a:t>
            </a:r>
          </a:p>
        </p:txBody>
      </p:sp>
      <p:sp>
        <p:nvSpPr>
          <p:cNvPr id="19" name="テキスト ボックス 18">
            <a:extLst>
              <a:ext uri="{FF2B5EF4-FFF2-40B4-BE49-F238E27FC236}">
                <a16:creationId xmlns:a16="http://schemas.microsoft.com/office/drawing/2014/main" id="{F56CE1E1-AB7C-13DB-DD20-05F1EFDDF840}"/>
              </a:ext>
            </a:extLst>
          </p:cNvPr>
          <p:cNvSpPr txBox="1"/>
          <p:nvPr/>
        </p:nvSpPr>
        <p:spPr>
          <a:xfrm rot="16200000">
            <a:off x="849433" y="2396371"/>
            <a:ext cx="813044" cy="246221"/>
          </a:xfrm>
          <a:prstGeom prst="rect">
            <a:avLst/>
          </a:prstGeom>
          <a:noFill/>
        </p:spPr>
        <p:txBody>
          <a:bodyPr wrap="none" rtlCol="0">
            <a:spAutoFit/>
          </a:bodyPr>
          <a:lstStyle/>
          <a:p>
            <a:pPr algn="ctr"/>
            <a:r>
              <a:rPr kumimoji="1" lang="ja-JP" altLang="en-US" sz="1000"/>
              <a:t>温度（˚</a:t>
            </a:r>
            <a:r>
              <a:rPr kumimoji="1" lang="en-US" altLang="ja-JP" sz="1000" dirty="0"/>
              <a:t>C</a:t>
            </a:r>
            <a:r>
              <a:rPr kumimoji="1" lang="ja-JP" altLang="en-US" sz="1000"/>
              <a:t>）</a:t>
            </a:r>
          </a:p>
        </p:txBody>
      </p:sp>
      <p:sp>
        <p:nvSpPr>
          <p:cNvPr id="20" name="テキスト ボックス 19">
            <a:extLst>
              <a:ext uri="{FF2B5EF4-FFF2-40B4-BE49-F238E27FC236}">
                <a16:creationId xmlns:a16="http://schemas.microsoft.com/office/drawing/2014/main" id="{FE4DDB58-075A-1FFD-4F2D-CC8EE7AF11E1}"/>
              </a:ext>
            </a:extLst>
          </p:cNvPr>
          <p:cNvSpPr txBox="1"/>
          <p:nvPr/>
        </p:nvSpPr>
        <p:spPr>
          <a:xfrm>
            <a:off x="2560708" y="3909065"/>
            <a:ext cx="825867" cy="246221"/>
          </a:xfrm>
          <a:prstGeom prst="rect">
            <a:avLst/>
          </a:prstGeom>
          <a:noFill/>
        </p:spPr>
        <p:txBody>
          <a:bodyPr wrap="none" rtlCol="0">
            <a:spAutoFit/>
          </a:bodyPr>
          <a:lstStyle/>
          <a:p>
            <a:pPr algn="ctr"/>
            <a:r>
              <a:rPr lang="ja-JP" altLang="en-US" sz="1000"/>
              <a:t>時間</a:t>
            </a:r>
            <a:r>
              <a:rPr kumimoji="1" lang="ja-JP" altLang="en-US" sz="1000"/>
              <a:t>（分）</a:t>
            </a:r>
          </a:p>
        </p:txBody>
      </p:sp>
      <p:sp>
        <p:nvSpPr>
          <p:cNvPr id="21" name="テキスト ボックス 20">
            <a:extLst>
              <a:ext uri="{FF2B5EF4-FFF2-40B4-BE49-F238E27FC236}">
                <a16:creationId xmlns:a16="http://schemas.microsoft.com/office/drawing/2014/main" id="{F7ED88A5-17A7-65E5-E29D-FE954CD313AF}"/>
              </a:ext>
            </a:extLst>
          </p:cNvPr>
          <p:cNvSpPr txBox="1"/>
          <p:nvPr/>
        </p:nvSpPr>
        <p:spPr>
          <a:xfrm>
            <a:off x="6120901" y="3909065"/>
            <a:ext cx="825867" cy="246221"/>
          </a:xfrm>
          <a:prstGeom prst="rect">
            <a:avLst/>
          </a:prstGeom>
          <a:noFill/>
        </p:spPr>
        <p:txBody>
          <a:bodyPr wrap="none" rtlCol="0">
            <a:spAutoFit/>
          </a:bodyPr>
          <a:lstStyle/>
          <a:p>
            <a:pPr algn="ctr"/>
            <a:r>
              <a:rPr lang="ja-JP" altLang="en-US" sz="1000"/>
              <a:t>時間</a:t>
            </a:r>
            <a:r>
              <a:rPr kumimoji="1" lang="ja-JP" altLang="en-US" sz="1000"/>
              <a:t>（分）</a:t>
            </a:r>
          </a:p>
        </p:txBody>
      </p:sp>
      <p:sp>
        <p:nvSpPr>
          <p:cNvPr id="22" name="テキスト ボックス 21">
            <a:extLst>
              <a:ext uri="{FF2B5EF4-FFF2-40B4-BE49-F238E27FC236}">
                <a16:creationId xmlns:a16="http://schemas.microsoft.com/office/drawing/2014/main" id="{0638B7E7-293C-EB18-D5E4-D6F86F20E8BD}"/>
              </a:ext>
            </a:extLst>
          </p:cNvPr>
          <p:cNvSpPr txBox="1"/>
          <p:nvPr/>
        </p:nvSpPr>
        <p:spPr>
          <a:xfrm>
            <a:off x="8947756" y="3855356"/>
            <a:ext cx="1582486" cy="246221"/>
          </a:xfrm>
          <a:prstGeom prst="rect">
            <a:avLst/>
          </a:prstGeom>
          <a:noFill/>
        </p:spPr>
        <p:txBody>
          <a:bodyPr wrap="none" rtlCol="0">
            <a:spAutoFit/>
          </a:bodyPr>
          <a:lstStyle/>
          <a:p>
            <a:pPr algn="ctr"/>
            <a:r>
              <a:rPr lang="ja-JP" altLang="en-US" sz="1000"/>
              <a:t>二段目熱処理温度</a:t>
            </a:r>
            <a:r>
              <a:rPr lang="ja-JP" altLang="en-US" sz="1000" dirty="0"/>
              <a:t>（˚</a:t>
            </a:r>
            <a:r>
              <a:rPr lang="en-US" altLang="ja-JP" sz="1000" dirty="0"/>
              <a:t>C</a:t>
            </a:r>
            <a:r>
              <a:rPr lang="ja-JP" altLang="en-US" sz="1000" dirty="0"/>
              <a:t>）</a:t>
            </a:r>
            <a:endParaRPr kumimoji="1" lang="ja-JP" altLang="en-US" sz="1000" dirty="0"/>
          </a:p>
        </p:txBody>
      </p:sp>
      <p:sp>
        <p:nvSpPr>
          <p:cNvPr id="23" name="テキスト ボックス 25">
            <a:extLst>
              <a:ext uri="{FF2B5EF4-FFF2-40B4-BE49-F238E27FC236}">
                <a16:creationId xmlns:a16="http://schemas.microsoft.com/office/drawing/2014/main" id="{AF42847A-D1C2-F04E-2495-9542B549661B}"/>
              </a:ext>
            </a:extLst>
          </p:cNvPr>
          <p:cNvSpPr txBox="1"/>
          <p:nvPr/>
        </p:nvSpPr>
        <p:spPr>
          <a:xfrm>
            <a:off x="8676383" y="1962102"/>
            <a:ext cx="1071127" cy="246221"/>
          </a:xfrm>
          <a:prstGeom prst="rect">
            <a:avLst/>
          </a:prstGeom>
          <a:noFill/>
        </p:spPr>
        <p:txBody>
          <a:bodyPr wrap="none" rtlCol="0">
            <a:spAutoFit/>
          </a:bodyPr>
          <a:lstStyle/>
          <a:p>
            <a:r>
              <a:rPr kumimoji="1" lang="en-US" altLang="ja-JP" sz="1000" dirty="0"/>
              <a:t>AI</a:t>
            </a:r>
            <a:r>
              <a:rPr kumimoji="1" lang="ja-JP" altLang="en-US" sz="1000" dirty="0"/>
              <a:t>探索の最良値</a:t>
            </a:r>
          </a:p>
        </p:txBody>
      </p:sp>
      <p:sp>
        <p:nvSpPr>
          <p:cNvPr id="24" name="テキスト ボックス 28">
            <a:extLst>
              <a:ext uri="{FF2B5EF4-FFF2-40B4-BE49-F238E27FC236}">
                <a16:creationId xmlns:a16="http://schemas.microsoft.com/office/drawing/2014/main" id="{26FF5E84-5B12-E55C-CCCF-2782DF3A0A11}"/>
              </a:ext>
            </a:extLst>
          </p:cNvPr>
          <p:cNvSpPr txBox="1"/>
          <p:nvPr/>
        </p:nvSpPr>
        <p:spPr>
          <a:xfrm>
            <a:off x="915634" y="964220"/>
            <a:ext cx="3752950" cy="307777"/>
          </a:xfrm>
          <a:prstGeom prst="rect">
            <a:avLst/>
          </a:prstGeom>
          <a:noFill/>
        </p:spPr>
        <p:txBody>
          <a:bodyPr wrap="none" rtlCol="0">
            <a:spAutoFit/>
          </a:bodyPr>
          <a:lstStyle/>
          <a:p>
            <a:pPr algn="ctr"/>
            <a:r>
              <a:rPr kumimoji="1" lang="ja-JP" altLang="en-US" sz="1400" b="1" dirty="0"/>
              <a:t>（</a:t>
            </a:r>
            <a:r>
              <a:rPr lang="en-US" altLang="ja-JP" sz="1400" b="1" dirty="0"/>
              <a:t>a</a:t>
            </a:r>
            <a:r>
              <a:rPr kumimoji="1" lang="ja-JP" altLang="en-US" sz="1400" b="1" dirty="0"/>
              <a:t>）</a:t>
            </a:r>
            <a:r>
              <a:rPr kumimoji="1" lang="en-US" altLang="ja-JP" sz="1400" b="1" dirty="0"/>
              <a:t>AI</a:t>
            </a:r>
            <a:r>
              <a:rPr kumimoji="1" lang="ja-JP" altLang="en-US" sz="1400" b="1" dirty="0"/>
              <a:t>が発見した</a:t>
            </a:r>
            <a:r>
              <a:rPr kumimoji="1" lang="ja-JP" altLang="en-US" sz="1400" b="1"/>
              <a:t>優れたパターン（抜粋）</a:t>
            </a:r>
            <a:endParaRPr kumimoji="1" lang="ja-JP" altLang="en-US" sz="1400" b="1" dirty="0"/>
          </a:p>
        </p:txBody>
      </p:sp>
      <p:sp>
        <p:nvSpPr>
          <p:cNvPr id="25" name="テキスト ボックス 29">
            <a:extLst>
              <a:ext uri="{FF2B5EF4-FFF2-40B4-BE49-F238E27FC236}">
                <a16:creationId xmlns:a16="http://schemas.microsoft.com/office/drawing/2014/main" id="{15CFDB89-D225-6783-DF71-754CC32D84EB}"/>
              </a:ext>
            </a:extLst>
          </p:cNvPr>
          <p:cNvSpPr txBox="1"/>
          <p:nvPr/>
        </p:nvSpPr>
        <p:spPr>
          <a:xfrm>
            <a:off x="4687239" y="964220"/>
            <a:ext cx="3188910" cy="545855"/>
          </a:xfrm>
          <a:prstGeom prst="rect">
            <a:avLst/>
          </a:prstGeom>
          <a:noFill/>
        </p:spPr>
        <p:txBody>
          <a:bodyPr wrap="square" rtlCol="0">
            <a:spAutoFit/>
          </a:bodyPr>
          <a:lstStyle/>
          <a:p>
            <a:pPr marL="360000" indent="-360000">
              <a:lnSpc>
                <a:spcPct val="110000"/>
              </a:lnSpc>
            </a:pPr>
            <a:r>
              <a:rPr kumimoji="1" lang="ja-JP" altLang="en-US" sz="1400" b="1"/>
              <a:t>（</a:t>
            </a:r>
            <a:r>
              <a:rPr kumimoji="1" lang="en-US" altLang="ja-JP" sz="1400" b="1" dirty="0"/>
              <a:t>b</a:t>
            </a:r>
            <a:r>
              <a:rPr kumimoji="1" lang="ja-JP" altLang="en-US" sz="1400" b="1"/>
              <a:t>）</a:t>
            </a:r>
            <a:r>
              <a:rPr kumimoji="1" lang="en-US" altLang="ja-JP" sz="1400" b="1" dirty="0"/>
              <a:t>AI</a:t>
            </a:r>
            <a:r>
              <a:rPr kumimoji="1" lang="ja-JP" altLang="en-US" sz="1400" b="1"/>
              <a:t>パターンの分析から専門家が考案した二段熱処理</a:t>
            </a:r>
          </a:p>
        </p:txBody>
      </p:sp>
      <p:sp>
        <p:nvSpPr>
          <p:cNvPr id="26" name="テキスト ボックス 30">
            <a:extLst>
              <a:ext uri="{FF2B5EF4-FFF2-40B4-BE49-F238E27FC236}">
                <a16:creationId xmlns:a16="http://schemas.microsoft.com/office/drawing/2014/main" id="{C6ADB323-7169-6BD5-DCC6-7C322470177D}"/>
              </a:ext>
            </a:extLst>
          </p:cNvPr>
          <p:cNvSpPr txBox="1"/>
          <p:nvPr/>
        </p:nvSpPr>
        <p:spPr>
          <a:xfrm>
            <a:off x="8047764" y="964220"/>
            <a:ext cx="3012363" cy="307777"/>
          </a:xfrm>
          <a:prstGeom prst="rect">
            <a:avLst/>
          </a:prstGeom>
          <a:noFill/>
        </p:spPr>
        <p:txBody>
          <a:bodyPr wrap="none" rtlCol="0">
            <a:spAutoFit/>
          </a:bodyPr>
          <a:lstStyle/>
          <a:p>
            <a:pPr algn="ctr"/>
            <a:r>
              <a:rPr kumimoji="1" lang="ja-JP" altLang="en-US" sz="1400" b="1"/>
              <a:t>（</a:t>
            </a:r>
            <a:r>
              <a:rPr kumimoji="1" lang="en-US" altLang="ja-JP" sz="1400" b="1" dirty="0"/>
              <a:t>c</a:t>
            </a:r>
            <a:r>
              <a:rPr kumimoji="1" lang="ja-JP" altLang="en-US" sz="1400" b="1"/>
              <a:t>）二段目の熱処理温度を最適化</a:t>
            </a:r>
          </a:p>
        </p:txBody>
      </p:sp>
      <p:sp>
        <p:nvSpPr>
          <p:cNvPr id="27" name="テキスト ボックス 27">
            <a:extLst>
              <a:ext uri="{FF2B5EF4-FFF2-40B4-BE49-F238E27FC236}">
                <a16:creationId xmlns:a16="http://schemas.microsoft.com/office/drawing/2014/main" id="{1A4DF7DD-B00B-9A24-F52B-0D95C5161DF5}"/>
              </a:ext>
            </a:extLst>
          </p:cNvPr>
          <p:cNvSpPr txBox="1"/>
          <p:nvPr/>
        </p:nvSpPr>
        <p:spPr>
          <a:xfrm>
            <a:off x="9107072" y="1339522"/>
            <a:ext cx="1772588" cy="306467"/>
          </a:xfrm>
          <a:prstGeom prst="round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1200" b="1">
                <a:solidFill>
                  <a:schemeClr val="accent6">
                    <a:lumMod val="75000"/>
                  </a:schemeClr>
                </a:solidFill>
              </a:rPr>
              <a:t>最適化した二段熱処理</a:t>
            </a:r>
          </a:p>
        </p:txBody>
      </p:sp>
      <p:cxnSp>
        <p:nvCxnSpPr>
          <p:cNvPr id="28" name="直線矢印コネクタ 27">
            <a:extLst>
              <a:ext uri="{FF2B5EF4-FFF2-40B4-BE49-F238E27FC236}">
                <a16:creationId xmlns:a16="http://schemas.microsoft.com/office/drawing/2014/main" id="{52C46A93-2C54-4DE2-5E41-77DAC2E67682}"/>
              </a:ext>
            </a:extLst>
          </p:cNvPr>
          <p:cNvCxnSpPr>
            <a:stCxn id="27" idx="2"/>
          </p:cNvCxnSpPr>
          <p:nvPr/>
        </p:nvCxnSpPr>
        <p:spPr>
          <a:xfrm flipH="1">
            <a:off x="9980579" y="1645989"/>
            <a:ext cx="12787" cy="158894"/>
          </a:xfrm>
          <a:prstGeom prst="straightConnector1">
            <a:avLst/>
          </a:prstGeom>
          <a:ln w="12700">
            <a:solidFill>
              <a:schemeClr val="accent6">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57BA8EE4-6D9A-3BFE-3C76-1F45B737DA69}"/>
              </a:ext>
            </a:extLst>
          </p:cNvPr>
          <p:cNvSpPr txBox="1"/>
          <p:nvPr/>
        </p:nvSpPr>
        <p:spPr>
          <a:xfrm>
            <a:off x="1765011" y="4896266"/>
            <a:ext cx="8465779" cy="369332"/>
          </a:xfrm>
          <a:prstGeom prst="rect">
            <a:avLst/>
          </a:prstGeom>
          <a:noFill/>
        </p:spPr>
        <p:txBody>
          <a:bodyPr wrap="none" rtlCol="0">
            <a:spAutoFit/>
          </a:bodyPr>
          <a:lstStyle/>
          <a:p>
            <a:r>
              <a:rPr kumimoji="1" lang="ja-JP" altLang="en-US">
                <a:latin typeface="+mj-lt"/>
                <a:ea typeface="+mj-ea"/>
              </a:rPr>
              <a:t>図</a:t>
            </a:r>
            <a:r>
              <a:rPr kumimoji="1" lang="en-US" altLang="ja-JP" dirty="0">
                <a:latin typeface="+mj-lt"/>
                <a:ea typeface="+mj-ea"/>
              </a:rPr>
              <a:t>4 AI</a:t>
            </a:r>
            <a:r>
              <a:rPr kumimoji="1" lang="ja-JP" altLang="en-US">
                <a:latin typeface="+mj-lt"/>
                <a:ea typeface="+mj-ea"/>
              </a:rPr>
              <a:t>が最適化したパターンから専門家が気づきを得て、新しい熱処理法を考案</a:t>
            </a:r>
          </a:p>
        </p:txBody>
      </p:sp>
    </p:spTree>
    <p:extLst>
      <p:ext uri="{BB962C8B-B14F-4D97-AF65-F5344CB8AC3E}">
        <p14:creationId xmlns:p14="http://schemas.microsoft.com/office/powerpoint/2010/main" val="1093286681"/>
      </p:ext>
    </p:extLst>
  </p:cSld>
  <p:clrMapOvr>
    <a:masterClrMapping/>
  </p:clrMapOvr>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yCalibri">
      <a:majorFont>
        <a:latin typeface="Segoe UI Bold" panose="020B0604020202020204"/>
        <a:ea typeface=""/>
        <a:cs typeface=""/>
        <a:font script="Jpan" typeface="游ゴシック体 ボールド"/>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Segoe UI" panose="020B0604020202020204"/>
        <a:ea typeface=""/>
        <a:cs typeface=""/>
        <a:font script="Jpan" typeface="游ゴシック体 ミディアム"/>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11A74599-9D54-7E44-AF09-CEA9614880A7}" vid="{963D1ED1-3A32-0742-9BBA-87EA5003114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ホワイト</Template>
  <TotalTime>1827</TotalTime>
  <Words>243</Words>
  <Application>Microsoft Macintosh PowerPoint</Application>
  <PresentationFormat>ワイド画面</PresentationFormat>
  <Paragraphs>55</Paragraphs>
  <Slides>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游ゴシック</vt:lpstr>
      <vt:lpstr>游ゴシック体 ボールド</vt:lpstr>
      <vt:lpstr>Arial</vt:lpstr>
      <vt:lpstr>Segoe UI</vt:lpstr>
      <vt:lpstr>Segoe UI Bold</vt:lpstr>
      <vt:lpstr>ホワイト</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雅彦 出村</dc:creator>
  <cp:lastModifiedBy>雅彦 出村</cp:lastModifiedBy>
  <cp:revision>7</cp:revision>
  <cp:lastPrinted>2022-08-30T04:55:21Z</cp:lastPrinted>
  <dcterms:created xsi:type="dcterms:W3CDTF">2023-09-27T08:14:02Z</dcterms:created>
  <dcterms:modified xsi:type="dcterms:W3CDTF">2023-09-29T05:01:45Z</dcterms:modified>
</cp:coreProperties>
</file>