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493" r:id="rId3"/>
    <p:sldId id="446" r:id="rId4"/>
    <p:sldId id="445" r:id="rId5"/>
    <p:sldId id="459" r:id="rId6"/>
    <p:sldId id="457" r:id="rId7"/>
    <p:sldId id="448" r:id="rId8"/>
    <p:sldId id="487" r:id="rId9"/>
    <p:sldId id="449" r:id="rId10"/>
    <p:sldId id="447" r:id="rId11"/>
    <p:sldId id="458" r:id="rId12"/>
    <p:sldId id="451" r:id="rId13"/>
    <p:sldId id="452" r:id="rId14"/>
    <p:sldId id="453" r:id="rId15"/>
    <p:sldId id="488" r:id="rId16"/>
    <p:sldId id="450" r:id="rId17"/>
    <p:sldId id="455" r:id="rId18"/>
    <p:sldId id="303" r:id="rId19"/>
    <p:sldId id="460" r:id="rId20"/>
    <p:sldId id="461" r:id="rId21"/>
    <p:sldId id="468" r:id="rId22"/>
    <p:sldId id="463" r:id="rId23"/>
    <p:sldId id="464" r:id="rId24"/>
    <p:sldId id="465" r:id="rId25"/>
    <p:sldId id="466" r:id="rId26"/>
    <p:sldId id="467" r:id="rId27"/>
    <p:sldId id="492" r:id="rId28"/>
    <p:sldId id="469" r:id="rId29"/>
    <p:sldId id="471" r:id="rId30"/>
    <p:sldId id="473" r:id="rId31"/>
    <p:sldId id="472" r:id="rId32"/>
    <p:sldId id="476" r:id="rId33"/>
    <p:sldId id="474" r:id="rId34"/>
    <p:sldId id="475" r:id="rId35"/>
    <p:sldId id="477" r:id="rId36"/>
    <p:sldId id="480" r:id="rId37"/>
    <p:sldId id="478" r:id="rId38"/>
    <p:sldId id="481" r:id="rId39"/>
    <p:sldId id="482" r:id="rId40"/>
    <p:sldId id="483" r:id="rId41"/>
    <p:sldId id="486" r:id="rId42"/>
    <p:sldId id="383" r:id="rId43"/>
    <p:sldId id="490" r:id="rId44"/>
    <p:sldId id="491" r:id="rId45"/>
    <p:sldId id="489" r:id="rId46"/>
  </p:sldIdLst>
  <p:sldSz cx="9144000" cy="6858000" type="screen4x3"/>
  <p:notesSz cx="7099300" cy="10234613"/>
  <p:defaultTextStyle>
    <a:defPPr>
      <a:defRPr lang="ja-JP"/>
    </a:defPPr>
    <a:lvl1pPr algn="l" rtl="0" fontAlgn="base">
      <a:spcBef>
        <a:spcPct val="0"/>
      </a:spcBef>
      <a:spcAft>
        <a:spcPct val="0"/>
      </a:spcAft>
      <a:defRPr kumimoji="1" sz="2400" kern="1200">
        <a:solidFill>
          <a:schemeClr val="tx1"/>
        </a:solidFill>
        <a:latin typeface="Times New Roman" pitchFamily="18" charset="0"/>
        <a:ea typeface="ＭＳ 明朝" pitchFamily="17"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明朝" pitchFamily="17"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明朝" pitchFamily="17"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明朝" pitchFamily="17"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明朝" pitchFamily="17" charset="-128"/>
        <a:cs typeface="+mn-cs"/>
      </a:defRPr>
    </a:lvl5pPr>
    <a:lvl6pPr marL="2286000" algn="l" defTabSz="914400" rtl="0" eaLnBrk="1" latinLnBrk="0" hangingPunct="1">
      <a:defRPr kumimoji="1" sz="2400" kern="1200">
        <a:solidFill>
          <a:schemeClr val="tx1"/>
        </a:solidFill>
        <a:latin typeface="Times New Roman" pitchFamily="18" charset="0"/>
        <a:ea typeface="ＭＳ 明朝" pitchFamily="17" charset="-128"/>
        <a:cs typeface="+mn-cs"/>
      </a:defRPr>
    </a:lvl6pPr>
    <a:lvl7pPr marL="2743200" algn="l" defTabSz="914400" rtl="0" eaLnBrk="1" latinLnBrk="0" hangingPunct="1">
      <a:defRPr kumimoji="1" sz="2400" kern="1200">
        <a:solidFill>
          <a:schemeClr val="tx1"/>
        </a:solidFill>
        <a:latin typeface="Times New Roman" pitchFamily="18" charset="0"/>
        <a:ea typeface="ＭＳ 明朝" pitchFamily="17" charset="-128"/>
        <a:cs typeface="+mn-cs"/>
      </a:defRPr>
    </a:lvl7pPr>
    <a:lvl8pPr marL="3200400" algn="l" defTabSz="914400" rtl="0" eaLnBrk="1" latinLnBrk="0" hangingPunct="1">
      <a:defRPr kumimoji="1" sz="2400" kern="1200">
        <a:solidFill>
          <a:schemeClr val="tx1"/>
        </a:solidFill>
        <a:latin typeface="Times New Roman" pitchFamily="18" charset="0"/>
        <a:ea typeface="ＭＳ 明朝" pitchFamily="17" charset="-128"/>
        <a:cs typeface="+mn-cs"/>
      </a:defRPr>
    </a:lvl8pPr>
    <a:lvl9pPr marL="3657600" algn="l" defTabSz="914400" rtl="0" eaLnBrk="1" latinLnBrk="0" hangingPunct="1">
      <a:defRPr kumimoji="1" sz="2400" kern="1200">
        <a:solidFill>
          <a:schemeClr val="tx1"/>
        </a:solidFill>
        <a:latin typeface="Times New Roman" pitchFamily="18" charset="0"/>
        <a:ea typeface="ＭＳ 明朝" pitchFamily="17"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CCFFFF"/>
    <a:srgbClr val="FF0000"/>
    <a:srgbClr val="000066"/>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22" autoAdjust="0"/>
    <p:restoredTop sz="90929"/>
  </p:normalViewPr>
  <p:slideViewPr>
    <p:cSldViewPr>
      <p:cViewPr varScale="1">
        <p:scale>
          <a:sx n="103" d="100"/>
          <a:sy n="103" d="100"/>
        </p:scale>
        <p:origin x="1068"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1"/>
            <a:ext cx="3075981" cy="510758"/>
          </a:xfrm>
          <a:prstGeom prst="rect">
            <a:avLst/>
          </a:prstGeom>
          <a:noFill/>
          <a:ln w="9525">
            <a:noFill/>
            <a:miter lim="800000"/>
            <a:headEnd/>
            <a:tailEnd/>
          </a:ln>
          <a:effectLst/>
        </p:spPr>
        <p:txBody>
          <a:bodyPr vert="horz" wrap="square" lIns="96716" tIns="48358" rIns="96716" bIns="48358" numCol="1" anchor="t" anchorCtr="0" compatLnSpc="1">
            <a:prstTxWarp prst="textNoShape">
              <a:avLst/>
            </a:prstTxWarp>
          </a:bodyPr>
          <a:lstStyle>
            <a:lvl1pPr defTabSz="966644">
              <a:defRPr sz="1200"/>
            </a:lvl1pPr>
          </a:lstStyle>
          <a:p>
            <a:pPr>
              <a:defRPr/>
            </a:pPr>
            <a:endParaRPr lang="en-US" altLang="ja-JP"/>
          </a:p>
        </p:txBody>
      </p:sp>
      <p:sp>
        <p:nvSpPr>
          <p:cNvPr id="16387" name="Rectangle 3"/>
          <p:cNvSpPr>
            <a:spLocks noGrp="1" noChangeArrowheads="1"/>
          </p:cNvSpPr>
          <p:nvPr>
            <p:ph type="dt" sz="quarter" idx="1"/>
          </p:nvPr>
        </p:nvSpPr>
        <p:spPr bwMode="auto">
          <a:xfrm>
            <a:off x="4023319" y="1"/>
            <a:ext cx="3075981" cy="510758"/>
          </a:xfrm>
          <a:prstGeom prst="rect">
            <a:avLst/>
          </a:prstGeom>
          <a:noFill/>
          <a:ln w="9525">
            <a:noFill/>
            <a:miter lim="800000"/>
            <a:headEnd/>
            <a:tailEnd/>
          </a:ln>
          <a:effectLst/>
        </p:spPr>
        <p:txBody>
          <a:bodyPr vert="horz" wrap="square" lIns="96716" tIns="48358" rIns="96716" bIns="48358" numCol="1" anchor="t" anchorCtr="0" compatLnSpc="1">
            <a:prstTxWarp prst="textNoShape">
              <a:avLst/>
            </a:prstTxWarp>
          </a:bodyPr>
          <a:lstStyle>
            <a:lvl1pPr algn="r" defTabSz="966644">
              <a:defRPr sz="1200"/>
            </a:lvl1pPr>
          </a:lstStyle>
          <a:p>
            <a:pPr>
              <a:defRPr/>
            </a:pPr>
            <a:endParaRPr lang="en-US" altLang="ja-JP"/>
          </a:p>
        </p:txBody>
      </p:sp>
      <p:sp>
        <p:nvSpPr>
          <p:cNvPr id="16388" name="Rectangle 4"/>
          <p:cNvSpPr>
            <a:spLocks noGrp="1" noChangeArrowheads="1"/>
          </p:cNvSpPr>
          <p:nvPr>
            <p:ph type="ftr" sz="quarter" idx="2"/>
          </p:nvPr>
        </p:nvSpPr>
        <p:spPr bwMode="auto">
          <a:xfrm>
            <a:off x="0" y="9723856"/>
            <a:ext cx="3075981" cy="510757"/>
          </a:xfrm>
          <a:prstGeom prst="rect">
            <a:avLst/>
          </a:prstGeom>
          <a:noFill/>
          <a:ln w="9525">
            <a:noFill/>
            <a:miter lim="800000"/>
            <a:headEnd/>
            <a:tailEnd/>
          </a:ln>
          <a:effectLst/>
        </p:spPr>
        <p:txBody>
          <a:bodyPr vert="horz" wrap="square" lIns="96716" tIns="48358" rIns="96716" bIns="48358" numCol="1" anchor="b" anchorCtr="0" compatLnSpc="1">
            <a:prstTxWarp prst="textNoShape">
              <a:avLst/>
            </a:prstTxWarp>
          </a:bodyPr>
          <a:lstStyle>
            <a:lvl1pPr defTabSz="966644">
              <a:defRPr sz="1200"/>
            </a:lvl1pPr>
          </a:lstStyle>
          <a:p>
            <a:pPr>
              <a:defRPr/>
            </a:pPr>
            <a:endParaRPr lang="en-US" altLang="ja-JP"/>
          </a:p>
        </p:txBody>
      </p:sp>
      <p:sp>
        <p:nvSpPr>
          <p:cNvPr id="16389" name="Rectangle 5"/>
          <p:cNvSpPr>
            <a:spLocks noGrp="1" noChangeArrowheads="1"/>
          </p:cNvSpPr>
          <p:nvPr>
            <p:ph type="sldNum" sz="quarter" idx="3"/>
          </p:nvPr>
        </p:nvSpPr>
        <p:spPr bwMode="auto">
          <a:xfrm>
            <a:off x="4023319" y="9723856"/>
            <a:ext cx="3075981" cy="510757"/>
          </a:xfrm>
          <a:prstGeom prst="rect">
            <a:avLst/>
          </a:prstGeom>
          <a:noFill/>
          <a:ln w="9525">
            <a:noFill/>
            <a:miter lim="800000"/>
            <a:headEnd/>
            <a:tailEnd/>
          </a:ln>
          <a:effectLst/>
        </p:spPr>
        <p:txBody>
          <a:bodyPr vert="horz" wrap="square" lIns="96716" tIns="48358" rIns="96716" bIns="48358" numCol="1" anchor="b" anchorCtr="0" compatLnSpc="1">
            <a:prstTxWarp prst="textNoShape">
              <a:avLst/>
            </a:prstTxWarp>
          </a:bodyPr>
          <a:lstStyle>
            <a:lvl1pPr algn="r" defTabSz="966644">
              <a:defRPr sz="1200"/>
            </a:lvl1pPr>
          </a:lstStyle>
          <a:p>
            <a:pPr>
              <a:defRPr/>
            </a:pPr>
            <a:fld id="{E69C11B3-654E-4185-A5BB-A6EAF6CA99B9}" type="slidenum">
              <a:rPr lang="en-US" altLang="ja-JP"/>
              <a:pPr>
                <a:defRPr/>
              </a:pPr>
              <a:t>‹#›</a:t>
            </a:fld>
            <a:endParaRPr lang="en-US" altLang="ja-JP"/>
          </a:p>
        </p:txBody>
      </p:sp>
    </p:spTree>
    <p:extLst>
      <p:ext uri="{BB962C8B-B14F-4D97-AF65-F5344CB8AC3E}">
        <p14:creationId xmlns:p14="http://schemas.microsoft.com/office/powerpoint/2010/main" val="3476331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5981" cy="512379"/>
          </a:xfrm>
          <a:prstGeom prst="rect">
            <a:avLst/>
          </a:prstGeom>
        </p:spPr>
        <p:txBody>
          <a:bodyPr vert="horz" lIns="93735" tIns="46868" rIns="93735" bIns="46868" rtlCol="0"/>
          <a:lstStyle>
            <a:lvl1pPr algn="l">
              <a:defRPr sz="1200"/>
            </a:lvl1pPr>
          </a:lstStyle>
          <a:p>
            <a:pPr>
              <a:defRPr/>
            </a:pPr>
            <a:endParaRPr lang="ja-JP" altLang="en-US"/>
          </a:p>
        </p:txBody>
      </p:sp>
      <p:sp>
        <p:nvSpPr>
          <p:cNvPr id="3" name="日付プレースホルダ 2"/>
          <p:cNvSpPr>
            <a:spLocks noGrp="1"/>
          </p:cNvSpPr>
          <p:nvPr>
            <p:ph type="dt" idx="1"/>
          </p:nvPr>
        </p:nvSpPr>
        <p:spPr>
          <a:xfrm>
            <a:off x="4021682" y="0"/>
            <a:ext cx="3075981" cy="512379"/>
          </a:xfrm>
          <a:prstGeom prst="rect">
            <a:avLst/>
          </a:prstGeom>
        </p:spPr>
        <p:txBody>
          <a:bodyPr vert="horz" lIns="93735" tIns="46868" rIns="93735" bIns="46868" rtlCol="0"/>
          <a:lstStyle>
            <a:lvl1pPr algn="r">
              <a:defRPr sz="1200" smtClean="0"/>
            </a:lvl1pPr>
          </a:lstStyle>
          <a:p>
            <a:pPr>
              <a:defRPr/>
            </a:pPr>
            <a:fld id="{99BD4587-0360-4B6B-92C8-0E6DA04703A3}" type="datetimeFigureOut">
              <a:rPr lang="ja-JP" altLang="en-US"/>
              <a:pPr>
                <a:defRPr/>
              </a:pPr>
              <a:t>2026/6/25</a:t>
            </a:fld>
            <a:endParaRPr lang="ja-JP" altLang="en-US"/>
          </a:p>
        </p:txBody>
      </p:sp>
      <p:sp>
        <p:nvSpPr>
          <p:cNvPr id="4" name="スライド イメージ プレースホルダ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3735" tIns="46868" rIns="93735" bIns="46868" rtlCol="0" anchor="ctr"/>
          <a:lstStyle/>
          <a:p>
            <a:pPr lvl="0"/>
            <a:endParaRPr lang="ja-JP" altLang="en-US" noProof="0"/>
          </a:p>
        </p:txBody>
      </p:sp>
      <p:sp>
        <p:nvSpPr>
          <p:cNvPr id="5" name="ノート プレースホルダ 4"/>
          <p:cNvSpPr>
            <a:spLocks noGrp="1"/>
          </p:cNvSpPr>
          <p:nvPr>
            <p:ph type="body" sz="quarter" idx="3"/>
          </p:nvPr>
        </p:nvSpPr>
        <p:spPr>
          <a:xfrm>
            <a:off x="710094" y="4861117"/>
            <a:ext cx="5679113" cy="4606549"/>
          </a:xfrm>
          <a:prstGeom prst="rect">
            <a:avLst/>
          </a:prstGeom>
        </p:spPr>
        <p:txBody>
          <a:bodyPr vert="horz" lIns="93735" tIns="46868" rIns="93735" bIns="46868"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720613"/>
            <a:ext cx="3075981" cy="512379"/>
          </a:xfrm>
          <a:prstGeom prst="rect">
            <a:avLst/>
          </a:prstGeom>
        </p:spPr>
        <p:txBody>
          <a:bodyPr vert="horz" lIns="93735" tIns="46868" rIns="93735" bIns="46868" rtlCol="0" anchor="b"/>
          <a:lstStyle>
            <a:lvl1pPr algn="l">
              <a:defRPr sz="1200"/>
            </a:lvl1pPr>
          </a:lstStyle>
          <a:p>
            <a:pPr>
              <a:defRPr/>
            </a:pPr>
            <a:endParaRPr lang="ja-JP" altLang="en-US"/>
          </a:p>
        </p:txBody>
      </p:sp>
      <p:sp>
        <p:nvSpPr>
          <p:cNvPr id="7" name="スライド番号プレースホルダ 6"/>
          <p:cNvSpPr>
            <a:spLocks noGrp="1"/>
          </p:cNvSpPr>
          <p:nvPr>
            <p:ph type="sldNum" sz="quarter" idx="5"/>
          </p:nvPr>
        </p:nvSpPr>
        <p:spPr>
          <a:xfrm>
            <a:off x="4021682" y="9720613"/>
            <a:ext cx="3075981" cy="512379"/>
          </a:xfrm>
          <a:prstGeom prst="rect">
            <a:avLst/>
          </a:prstGeom>
        </p:spPr>
        <p:txBody>
          <a:bodyPr vert="horz" lIns="93735" tIns="46868" rIns="93735" bIns="46868" rtlCol="0" anchor="b"/>
          <a:lstStyle>
            <a:lvl1pPr algn="r">
              <a:defRPr sz="1200" smtClean="0"/>
            </a:lvl1pPr>
          </a:lstStyle>
          <a:p>
            <a:pPr>
              <a:defRPr/>
            </a:pPr>
            <a:fld id="{6399F6C6-0EE6-4E60-A778-2B025091B0BA}" type="slidenum">
              <a:rPr lang="ja-JP" altLang="en-US"/>
              <a:pPr>
                <a:defRPr/>
              </a:pPr>
              <a:t>‹#›</a:t>
            </a:fld>
            <a:endParaRPr lang="ja-JP" altLang="en-US"/>
          </a:p>
        </p:txBody>
      </p:sp>
    </p:spTree>
    <p:extLst>
      <p:ext uri="{BB962C8B-B14F-4D97-AF65-F5344CB8AC3E}">
        <p14:creationId xmlns:p14="http://schemas.microsoft.com/office/powerpoint/2010/main" val="1175547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4305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921468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46817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38350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80140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06824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30968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85422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10121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76355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4065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325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38817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47467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53282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12061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84649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36017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17041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38972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2649612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3581104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10080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733565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3332762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3139438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2712433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1040422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4183535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2540868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447541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1219636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sz="1600" dirty="0"/>
          </a:p>
        </p:txBody>
      </p:sp>
    </p:spTree>
    <p:extLst>
      <p:ext uri="{BB962C8B-B14F-4D97-AF65-F5344CB8AC3E}">
        <p14:creationId xmlns:p14="http://schemas.microsoft.com/office/powerpoint/2010/main" val="3805638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2213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4018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92456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26346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2340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2536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B3150D7-AB9D-4B53-8808-10DDF3360CC3}"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CF7F16C-9B67-4431-9406-F878B45F2590}"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48A60FC-291E-4394-B02C-D3B982D037BA}"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5AFD687-8CE3-4865-9DD7-A86DB4398EDA}"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6D02437-84C7-457C-8A5A-B7F393646E37}"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DE2F1A2-B4C2-4499-866C-18C7D298BDB4}"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73422AEF-B1B2-4F43-AD6B-7B35C757963E}"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EC1BB3F-8628-4F84-B706-260C0D7BE2CD}"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5A8A56E-A14E-40D7-9619-4CEDEF080665}"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0C9EEA5-7EEA-464C-8507-5C00ACD9D8B2}"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53EEA48-4384-4A91-8EB2-57730D059034}"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mn-ea"/>
              </a:defRPr>
            </a:lvl1pPr>
          </a:lstStyle>
          <a:p>
            <a:pPr>
              <a:defRPr/>
            </a:pPr>
            <a:fld id="{A19D685B-3A1C-4FF3-8D92-84A4975329F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6.emf"/><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16.emf"/><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16.emf"/><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oleObject" Target="../embeddings/oleObject18.bin"/><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32.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oleObject" Target="../embeddings/oleObject23.bin"/><Relationship Id="rId7"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png"/><Relationship Id="rId9"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9.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9.emf"/><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0.wmf"/><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ChangeArrowheads="1"/>
          </p:cNvSpPr>
          <p:nvPr/>
        </p:nvSpPr>
        <p:spPr bwMode="auto">
          <a:xfrm>
            <a:off x="1" y="3376423"/>
            <a:ext cx="9143999" cy="3170099"/>
          </a:xfrm>
          <a:prstGeom prst="rect">
            <a:avLst/>
          </a:prstGeom>
          <a:noFill/>
          <a:ln w="9525">
            <a:noFill/>
            <a:miter lim="800000"/>
            <a:headEnd/>
            <a:tailEnd/>
          </a:ln>
          <a:effectLst/>
        </p:spPr>
        <p:txBody>
          <a:bodyPr wrap="square" anchor="ctr">
            <a:spAutoFit/>
          </a:bodyPr>
          <a:lstStyle/>
          <a:p>
            <a:pPr>
              <a:defRPr/>
            </a:pPr>
            <a:r>
              <a:rPr lang="ja-JP" altLang="en-US" sz="2800" b="1" dirty="0">
                <a:latin typeface="+mn-ea"/>
                <a:ea typeface="+mn-ea"/>
              </a:rPr>
              <a:t>内容</a:t>
            </a:r>
            <a:endParaRPr lang="en-US" altLang="ja-JP" sz="2800" b="1" dirty="0">
              <a:latin typeface="+mn-ea"/>
              <a:ea typeface="+mn-ea"/>
            </a:endParaRPr>
          </a:p>
          <a:p>
            <a:pPr marL="457200" indent="-457200">
              <a:buFont typeface="Wingdings" panose="05000000000000000000" pitchFamily="2" charset="2"/>
              <a:buChar char="u"/>
            </a:pPr>
            <a:r>
              <a:rPr lang="ja-JP" altLang="en-US" b="1" dirty="0">
                <a:solidFill>
                  <a:srgbClr val="FF0000"/>
                </a:solidFill>
                <a:latin typeface="+mn-ea"/>
                <a:ea typeface="+mn-ea"/>
              </a:rPr>
              <a:t>リマニュファクチャリング（リマン）と疲労</a:t>
            </a:r>
            <a:endParaRPr lang="en-US" altLang="ja-JP" b="1" dirty="0">
              <a:solidFill>
                <a:srgbClr val="FF0000"/>
              </a:solidFill>
              <a:latin typeface="+mn-ea"/>
              <a:ea typeface="+mn-ea"/>
            </a:endParaRPr>
          </a:p>
          <a:p>
            <a:pPr marL="457200" indent="-457200">
              <a:buFont typeface="Wingdings" panose="05000000000000000000" pitchFamily="2" charset="2"/>
              <a:buChar char="u"/>
            </a:pPr>
            <a:r>
              <a:rPr lang="ja-JP" altLang="en-US" b="1" dirty="0">
                <a:solidFill>
                  <a:srgbClr val="FF0000"/>
                </a:solidFill>
                <a:latin typeface="+mn-ea"/>
                <a:ea typeface="+mn-ea"/>
              </a:rPr>
              <a:t>リマンの低コスト化に寄与：</a:t>
            </a:r>
            <a:r>
              <a:rPr lang="ja-JP" altLang="ja-JP" b="1" dirty="0">
                <a:solidFill>
                  <a:srgbClr val="FF0000"/>
                </a:solidFill>
                <a:latin typeface="+mn-ea"/>
                <a:ea typeface="+mn-ea"/>
              </a:rPr>
              <a:t>疲労試験の計画</a:t>
            </a:r>
            <a:endParaRPr lang="en-US" altLang="ja-JP" b="1" dirty="0">
              <a:solidFill>
                <a:srgbClr val="FF0000"/>
              </a:solidFill>
              <a:latin typeface="+mn-ea"/>
              <a:ea typeface="+mn-ea"/>
            </a:endParaRPr>
          </a:p>
          <a:p>
            <a:pPr marL="457200" indent="-457200">
              <a:buFont typeface="Wingdings" panose="05000000000000000000" pitchFamily="2" charset="2"/>
              <a:buChar char="u"/>
            </a:pPr>
            <a:r>
              <a:rPr lang="ja-JP" altLang="en-US" b="1" dirty="0">
                <a:solidFill>
                  <a:srgbClr val="FF0000"/>
                </a:solidFill>
                <a:latin typeface="+mn-ea"/>
                <a:ea typeface="+mn-ea"/>
              </a:rPr>
              <a:t>リマンに</a:t>
            </a:r>
            <a:r>
              <a:rPr lang="ja-JP" altLang="ja-JP" b="1" dirty="0">
                <a:solidFill>
                  <a:srgbClr val="FF0000"/>
                </a:solidFill>
                <a:latin typeface="+mn-ea"/>
                <a:ea typeface="+mn-ea"/>
              </a:rPr>
              <a:t>文句を言われないための配慮</a:t>
            </a:r>
            <a:r>
              <a:rPr lang="ja-JP" altLang="en-US" b="1" dirty="0">
                <a:solidFill>
                  <a:srgbClr val="FF0000"/>
                </a:solidFill>
                <a:latin typeface="+mn-ea"/>
                <a:ea typeface="+mn-ea"/>
              </a:rPr>
              <a:t>：疲労試験の実施</a:t>
            </a:r>
            <a:endParaRPr lang="en-US" altLang="ja-JP" b="1" dirty="0">
              <a:solidFill>
                <a:srgbClr val="FF0000"/>
              </a:solidFill>
              <a:latin typeface="+mn-ea"/>
              <a:ea typeface="+mn-ea"/>
            </a:endParaRPr>
          </a:p>
          <a:p>
            <a:pPr marL="457200" indent="-457200">
              <a:buFont typeface="Wingdings" panose="05000000000000000000" pitchFamily="2" charset="2"/>
              <a:buChar char="u"/>
            </a:pPr>
            <a:r>
              <a:rPr lang="ja-JP" altLang="en-US" b="1" dirty="0">
                <a:solidFill>
                  <a:srgbClr val="FF0000"/>
                </a:solidFill>
                <a:latin typeface="+mn-ea"/>
                <a:ea typeface="+mn-ea"/>
              </a:rPr>
              <a:t>リマンの信頼性は大丈夫か：</a:t>
            </a:r>
            <a:r>
              <a:rPr lang="ja-JP" altLang="ja-JP" b="1" dirty="0">
                <a:solidFill>
                  <a:srgbClr val="FF0000"/>
                </a:solidFill>
                <a:latin typeface="+mn-ea"/>
                <a:ea typeface="+mn-ea"/>
              </a:rPr>
              <a:t>疲労データの評価</a:t>
            </a:r>
            <a:endParaRPr lang="en-US" altLang="ja-JP" b="1" dirty="0">
              <a:solidFill>
                <a:srgbClr val="FF0000"/>
              </a:solidFill>
              <a:latin typeface="+mn-ea"/>
              <a:ea typeface="+mn-ea"/>
            </a:endParaRPr>
          </a:p>
          <a:p>
            <a:pPr marL="457200" indent="-457200">
              <a:buFont typeface="Wingdings" panose="05000000000000000000" pitchFamily="2" charset="2"/>
              <a:buChar char="u"/>
            </a:pPr>
            <a:r>
              <a:rPr lang="ja-JP" altLang="en-US" b="1">
                <a:solidFill>
                  <a:srgbClr val="FF0000"/>
                </a:solidFill>
                <a:latin typeface="+mn-ea"/>
                <a:ea typeface="+mn-ea"/>
              </a:rPr>
              <a:t>リマンの可否：</a:t>
            </a:r>
            <a:r>
              <a:rPr lang="ja-JP" altLang="ja-JP" b="1" dirty="0">
                <a:solidFill>
                  <a:srgbClr val="FF0000"/>
                </a:solidFill>
                <a:latin typeface="+mn-ea"/>
                <a:ea typeface="+mn-ea"/>
              </a:rPr>
              <a:t>使った材料が悪かったのか設計が間違えていたのかを判断する</a:t>
            </a:r>
            <a:endParaRPr lang="en-US" altLang="ja-JP" b="1" dirty="0">
              <a:solidFill>
                <a:srgbClr val="FF0000"/>
              </a:solidFill>
              <a:latin typeface="+mn-ea"/>
              <a:ea typeface="+mn-ea"/>
            </a:endParaRPr>
          </a:p>
          <a:p>
            <a:r>
              <a:rPr lang="ja-JP" altLang="en-US" b="1" dirty="0">
                <a:latin typeface="+mn-ea"/>
                <a:ea typeface="+mn-ea"/>
              </a:rPr>
              <a:t>*</a:t>
            </a:r>
            <a:r>
              <a:rPr lang="en-US" altLang="ja-JP" b="1" dirty="0">
                <a:latin typeface="+mn-ea"/>
                <a:ea typeface="+mn-ea"/>
              </a:rPr>
              <a:t>)</a:t>
            </a:r>
            <a:r>
              <a:rPr lang="ja-JP" altLang="en-US" b="1" dirty="0">
                <a:latin typeface="+mn-ea"/>
                <a:ea typeface="+mn-ea"/>
              </a:rPr>
              <a:t>日本材料学会編：疲労設計便覧、養賢堂（</a:t>
            </a:r>
            <a:r>
              <a:rPr lang="en-US" altLang="ja-JP" b="1" dirty="0">
                <a:latin typeface="+mn-ea"/>
                <a:ea typeface="+mn-ea"/>
              </a:rPr>
              <a:t>1995</a:t>
            </a:r>
            <a:r>
              <a:rPr lang="ja-JP" altLang="en-US" b="1" dirty="0">
                <a:latin typeface="+mn-ea"/>
                <a:ea typeface="+mn-ea"/>
              </a:rPr>
              <a:t>）</a:t>
            </a:r>
            <a:endParaRPr lang="en-US" altLang="ja-JP" b="1" dirty="0">
              <a:latin typeface="+mn-ea"/>
              <a:ea typeface="+mn-ea"/>
            </a:endParaRPr>
          </a:p>
        </p:txBody>
      </p:sp>
      <p:pic>
        <p:nvPicPr>
          <p:cNvPr id="15362" name="Picture 10" descr="..\nims.bmp"/>
          <p:cNvPicPr>
            <a:picLocks noChangeAspect="1" noChangeArrowheads="1"/>
          </p:cNvPicPr>
          <p:nvPr/>
        </p:nvPicPr>
        <p:blipFill>
          <a:blip r:embed="rId2" cstate="print"/>
          <a:srcRect/>
          <a:stretch>
            <a:fillRect/>
          </a:stretch>
        </p:blipFill>
        <p:spPr bwMode="auto">
          <a:xfrm>
            <a:off x="0" y="0"/>
            <a:ext cx="1190625" cy="904875"/>
          </a:xfrm>
          <a:prstGeom prst="rect">
            <a:avLst/>
          </a:prstGeom>
          <a:noFill/>
          <a:ln w="9525">
            <a:noFill/>
            <a:miter lim="800000"/>
            <a:headEnd/>
            <a:tailEnd/>
          </a:ln>
        </p:spPr>
      </p:pic>
      <p:sp>
        <p:nvSpPr>
          <p:cNvPr id="2059" name="Rectangle 11"/>
          <p:cNvSpPr>
            <a:spLocks noChangeArrowheads="1"/>
          </p:cNvSpPr>
          <p:nvPr/>
        </p:nvSpPr>
        <p:spPr bwMode="auto">
          <a:xfrm>
            <a:off x="21460" y="0"/>
            <a:ext cx="9143999" cy="2033045"/>
          </a:xfrm>
          <a:prstGeom prst="rect">
            <a:avLst/>
          </a:prstGeom>
          <a:noFill/>
          <a:ln w="9525">
            <a:noFill/>
            <a:miter lim="800000"/>
            <a:headEnd/>
            <a:tailEnd/>
          </a:ln>
          <a:effectLst/>
        </p:spPr>
        <p:txBody>
          <a:bodyPr anchor="t"/>
          <a:lstStyle/>
          <a:p>
            <a:pPr algn="r">
              <a:defRPr/>
            </a:pPr>
            <a:r>
              <a:rPr lang="en-US" altLang="ja-JP" sz="2000" b="1" dirty="0"/>
              <a:t>2026</a:t>
            </a:r>
            <a:r>
              <a:rPr lang="ja-JP" altLang="en-US" sz="2000" b="1" dirty="0"/>
              <a:t>年</a:t>
            </a:r>
            <a:r>
              <a:rPr lang="en-US" altLang="ja-JP" sz="2000" b="1" dirty="0"/>
              <a:t>5</a:t>
            </a:r>
            <a:r>
              <a:rPr lang="ja-JP" altLang="en-US" sz="2000" b="1" dirty="0"/>
              <a:t>月</a:t>
            </a:r>
            <a:r>
              <a:rPr lang="en-US" altLang="ja-JP" sz="2000" b="1" dirty="0"/>
              <a:t>21</a:t>
            </a:r>
            <a:r>
              <a:rPr lang="ja-JP" altLang="en-US" sz="2000" b="1" dirty="0"/>
              <a:t>日</a:t>
            </a:r>
            <a:endParaRPr lang="en-US" altLang="ja-JP" sz="2000" b="1" dirty="0"/>
          </a:p>
          <a:p>
            <a:pPr algn="r">
              <a:defRPr/>
            </a:pPr>
            <a:r>
              <a:rPr lang="en-US"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RECO</a:t>
            </a:r>
            <a:r>
              <a:rPr lang="ja-JP" altLang="en-US" sz="1800" b="1" kern="100" dirty="0">
                <a:effectLst/>
                <a:latin typeface="游ゴシック" panose="020B0400000000000000" pitchFamily="50" charset="-128"/>
                <a:ea typeface="游ゴシック" panose="020B0400000000000000" pitchFamily="50" charset="-128"/>
                <a:cs typeface="Courier New" panose="02070309020205020404" pitchFamily="49" charset="0"/>
              </a:rPr>
              <a:t>特別講演</a:t>
            </a:r>
            <a:endParaRPr lang="ja-JP" altLang="ja-JP" sz="1800" b="1"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algn="r">
              <a:defRPr/>
            </a:pPr>
            <a:endParaRPr lang="en-US" altLang="ja-JP" sz="2000" b="1" dirty="0"/>
          </a:p>
          <a:p>
            <a:pPr algn="ctr">
              <a:defRPr/>
            </a:pPr>
            <a:r>
              <a:rPr lang="ja-JP" altLang="en-US" sz="3200" b="1" dirty="0">
                <a:solidFill>
                  <a:srgbClr val="3333FF"/>
                </a:solidFill>
                <a:latin typeface="+mn-ea"/>
                <a:ea typeface="+mn-ea"/>
              </a:rPr>
              <a:t>疲リマンを意識した疲労研究</a:t>
            </a:r>
            <a:endParaRPr lang="en-US" altLang="ja-JP" sz="3200" b="1" dirty="0">
              <a:solidFill>
                <a:srgbClr val="3333FF"/>
              </a:solidFill>
              <a:latin typeface="+mn-ea"/>
              <a:ea typeface="+mn-ea"/>
            </a:endParaRPr>
          </a:p>
          <a:p>
            <a:pPr algn="ctr">
              <a:defRPr/>
            </a:pPr>
            <a:r>
              <a:rPr lang="ja-JP" altLang="en-US" b="1" dirty="0">
                <a:solidFill>
                  <a:srgbClr val="3333FF"/>
                </a:solidFill>
                <a:latin typeface="+mn-ea"/>
                <a:ea typeface="+mn-ea"/>
              </a:rPr>
              <a:t>ー破損事故の</a:t>
            </a:r>
            <a:r>
              <a:rPr lang="en-US" altLang="ja-JP" b="1" dirty="0">
                <a:solidFill>
                  <a:srgbClr val="3333FF"/>
                </a:solidFill>
                <a:latin typeface="+mn-ea"/>
                <a:ea typeface="+mn-ea"/>
              </a:rPr>
              <a:t>7</a:t>
            </a:r>
            <a:r>
              <a:rPr lang="ja-JP" altLang="en-US" b="1" dirty="0">
                <a:solidFill>
                  <a:srgbClr val="3333FF"/>
                </a:solidFill>
                <a:latin typeface="+mn-ea"/>
                <a:ea typeface="+mn-ea"/>
              </a:rPr>
              <a:t>～</a:t>
            </a:r>
            <a:r>
              <a:rPr lang="en-US" altLang="ja-JP" b="1" dirty="0">
                <a:solidFill>
                  <a:srgbClr val="3333FF"/>
                </a:solidFill>
                <a:latin typeface="+mn-ea"/>
                <a:ea typeface="+mn-ea"/>
              </a:rPr>
              <a:t>8</a:t>
            </a:r>
            <a:r>
              <a:rPr lang="ja-JP" altLang="en-US" b="1" dirty="0">
                <a:solidFill>
                  <a:srgbClr val="3333FF"/>
                </a:solidFill>
                <a:latin typeface="+mn-ea"/>
                <a:ea typeface="+mn-ea"/>
              </a:rPr>
              <a:t>割は疲労破壊</a:t>
            </a:r>
            <a:r>
              <a:rPr lang="ja-JP" altLang="en-US" b="1" baseline="30000" dirty="0">
                <a:solidFill>
                  <a:srgbClr val="3333FF"/>
                </a:solidFill>
                <a:latin typeface="+mn-ea"/>
                <a:ea typeface="+mn-ea"/>
              </a:rPr>
              <a:t>*</a:t>
            </a:r>
            <a:r>
              <a:rPr lang="en-US" altLang="ja-JP" b="1" baseline="30000" dirty="0">
                <a:solidFill>
                  <a:srgbClr val="3333FF"/>
                </a:solidFill>
                <a:latin typeface="+mn-ea"/>
                <a:ea typeface="+mn-ea"/>
              </a:rPr>
              <a:t>)</a:t>
            </a:r>
            <a:r>
              <a:rPr lang="ja-JP" altLang="en-US" b="1" dirty="0">
                <a:solidFill>
                  <a:srgbClr val="3333FF"/>
                </a:solidFill>
                <a:latin typeface="+mn-ea"/>
                <a:ea typeface="+mn-ea"/>
              </a:rPr>
              <a:t>ー</a:t>
            </a:r>
            <a:endParaRPr lang="en-US" altLang="ja-JP" b="1" dirty="0">
              <a:ea typeface="ＭＳ Ｐゴシック" pitchFamily="50" charset="-128"/>
            </a:endParaRPr>
          </a:p>
        </p:txBody>
      </p:sp>
      <p:sp>
        <p:nvSpPr>
          <p:cNvPr id="15364" name="Rectangle 12"/>
          <p:cNvSpPr>
            <a:spLocks noChangeArrowheads="1"/>
          </p:cNvSpPr>
          <p:nvPr/>
        </p:nvSpPr>
        <p:spPr bwMode="auto">
          <a:xfrm>
            <a:off x="114835" y="2273459"/>
            <a:ext cx="8358187" cy="1071562"/>
          </a:xfrm>
          <a:prstGeom prst="rect">
            <a:avLst/>
          </a:prstGeom>
          <a:noFill/>
          <a:ln w="9525">
            <a:noFill/>
            <a:miter lim="800000"/>
            <a:headEnd/>
            <a:tailEnd/>
          </a:ln>
        </p:spPr>
        <p:txBody>
          <a:bodyPr/>
          <a:lstStyle/>
          <a:p>
            <a:pPr marL="342900" indent="-342900" algn="ctr">
              <a:spcBef>
                <a:spcPct val="20000"/>
              </a:spcBef>
            </a:pPr>
            <a:r>
              <a:rPr lang="ja-JP" altLang="en-US" sz="2800" b="1" dirty="0">
                <a:ea typeface="ＭＳ Ｐゴシック" charset="-128"/>
              </a:rPr>
              <a:t>物質・材料研究機構（</a:t>
            </a:r>
            <a:r>
              <a:rPr lang="en-US" altLang="ja-JP" sz="2800" b="1" dirty="0">
                <a:ea typeface="ＭＳ Ｐゴシック" charset="-128"/>
              </a:rPr>
              <a:t>NIMS</a:t>
            </a:r>
            <a:r>
              <a:rPr lang="ja-JP" altLang="en-US" sz="2800" b="1" dirty="0">
                <a:ea typeface="ＭＳ Ｐゴシック" charset="-128"/>
              </a:rPr>
              <a:t>）　</a:t>
            </a:r>
          </a:p>
          <a:p>
            <a:pPr marL="342900" indent="-342900" algn="ctr">
              <a:spcBef>
                <a:spcPct val="20000"/>
              </a:spcBef>
            </a:pPr>
            <a:r>
              <a:rPr lang="ja-JP" altLang="en-US" sz="2800" b="1" dirty="0">
                <a:ea typeface="ＭＳ Ｐゴシック" charset="-128"/>
              </a:rPr>
              <a:t>早川正夫</a:t>
            </a:r>
          </a:p>
        </p:txBody>
      </p:sp>
      <p:sp>
        <p:nvSpPr>
          <p:cNvPr id="9" name="スライド番号プレースホルダ 8"/>
          <p:cNvSpPr>
            <a:spLocks noGrp="1"/>
          </p:cNvSpPr>
          <p:nvPr>
            <p:ph type="sldNum" sz="quarter" idx="12"/>
          </p:nvPr>
        </p:nvSpPr>
        <p:spPr>
          <a:xfrm>
            <a:off x="6588224" y="6309320"/>
            <a:ext cx="1905000" cy="457200"/>
          </a:xfrm>
        </p:spPr>
        <p:txBody>
          <a:bodyPr/>
          <a:lstStyle/>
          <a:p>
            <a:pPr>
              <a:defRPr/>
            </a:pPr>
            <a:fld id="{F5A8A56E-A14E-40D7-9619-4CEDEF080665}" type="slidenum">
              <a:rPr lang="en-US" altLang="ja-JP" smtClean="0"/>
              <a:pPr>
                <a:defRPr/>
              </a:pPr>
              <a:t>1</a:t>
            </a:fld>
            <a:endParaRPr lang="en-US" altLang="ja-JP"/>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8888"/>
            <a:ext cx="9144000" cy="2320992"/>
          </a:xfrm>
          <a:solidFill>
            <a:srgbClr val="CCFFFF"/>
          </a:solidFill>
        </p:spPr>
        <p:txBody>
          <a:bodyPr anchor="t"/>
          <a:lstStyle/>
          <a:p>
            <a:pPr algn="l"/>
            <a:r>
              <a:rPr lang="ja-JP" altLang="en-US" sz="2400" b="1" dirty="0">
                <a:latin typeface="+mn-ea"/>
              </a:rPr>
              <a:t>             有限寿命と疲労限の両方が必要⇒膨大なデータ</a:t>
            </a:r>
            <a:br>
              <a:rPr lang="en-US" altLang="ja-JP" sz="2400" b="1" dirty="0">
                <a:latin typeface="+mn-ea"/>
              </a:rPr>
            </a:br>
            <a:r>
              <a:rPr lang="ja-JP" altLang="en-US" sz="2400" b="1" dirty="0">
                <a:latin typeface="+mn-ea"/>
                <a:ea typeface="+mn-ea"/>
              </a:rPr>
              <a:t>もっとも安い試験実施機関においても、疲労データ</a:t>
            </a:r>
            <a:r>
              <a:rPr lang="en-US" altLang="ja-JP" sz="2400" b="1" dirty="0">
                <a:latin typeface="+mn-ea"/>
                <a:ea typeface="+mn-ea"/>
              </a:rPr>
              <a:t>1</a:t>
            </a:r>
            <a:r>
              <a:rPr lang="ja-JP" altLang="en-US" sz="2400" b="1" dirty="0">
                <a:latin typeface="+mn-ea"/>
                <a:ea typeface="+mn-ea"/>
              </a:rPr>
              <a:t>点につき、コストは最低</a:t>
            </a:r>
            <a:r>
              <a:rPr lang="en-US" altLang="ja-JP" sz="2400" b="1" dirty="0">
                <a:latin typeface="+mn-ea"/>
                <a:ea typeface="+mn-ea"/>
              </a:rPr>
              <a:t>10</a:t>
            </a:r>
            <a:r>
              <a:rPr lang="ja-JP" altLang="en-US" sz="2400" b="1" dirty="0">
                <a:latin typeface="+mn-ea"/>
                <a:ea typeface="+mn-ea"/>
              </a:rPr>
              <a:t>万円、最低限の</a:t>
            </a:r>
            <a:r>
              <a:rPr lang="en-US" altLang="ja-JP" sz="2400" b="1" dirty="0">
                <a:latin typeface="+mn-ea"/>
                <a:ea typeface="+mn-ea"/>
              </a:rPr>
              <a:t>S-N</a:t>
            </a:r>
            <a:r>
              <a:rPr lang="ja-JP" altLang="en-US" sz="2400" b="1" dirty="0">
                <a:latin typeface="+mn-ea"/>
                <a:ea typeface="+mn-ea"/>
              </a:rPr>
              <a:t>プロット（</a:t>
            </a:r>
            <a:r>
              <a:rPr lang="en-US" altLang="ja-JP" sz="2400" b="1" dirty="0">
                <a:latin typeface="+mn-ea"/>
                <a:ea typeface="+mn-ea"/>
              </a:rPr>
              <a:t>5</a:t>
            </a:r>
            <a:r>
              <a:rPr lang="ja-JP" altLang="en-US" sz="2400" b="1" dirty="0">
                <a:latin typeface="+mn-ea"/>
                <a:ea typeface="+mn-ea"/>
              </a:rPr>
              <a:t>点）を得るのに</a:t>
            </a:r>
            <a:r>
              <a:rPr lang="en-US" altLang="ja-JP" sz="2400" b="1" dirty="0">
                <a:latin typeface="+mn-ea"/>
                <a:ea typeface="+mn-ea"/>
              </a:rPr>
              <a:t>50</a:t>
            </a:r>
            <a:r>
              <a:rPr lang="ja-JP" altLang="en-US" sz="2400" b="1" dirty="0">
                <a:latin typeface="+mn-ea"/>
                <a:ea typeface="+mn-ea"/>
              </a:rPr>
              <a:t>万円と</a:t>
            </a:r>
            <a:r>
              <a:rPr lang="en-US" altLang="ja-JP" sz="2400" b="1" dirty="0">
                <a:latin typeface="+mn-ea"/>
                <a:ea typeface="+mn-ea"/>
              </a:rPr>
              <a:t>2</a:t>
            </a:r>
            <a:r>
              <a:rPr lang="ja-JP" altLang="en-US" sz="2400" b="1" dirty="0">
                <a:latin typeface="+mn-ea"/>
                <a:ea typeface="+mn-ea"/>
              </a:rPr>
              <a:t>週間の期間を要する。</a:t>
            </a:r>
            <a:br>
              <a:rPr lang="en-US" altLang="ja-JP" sz="2400" b="1" dirty="0">
                <a:latin typeface="+mn-ea"/>
                <a:ea typeface="+mn-ea"/>
              </a:rPr>
            </a:br>
            <a:r>
              <a:rPr lang="en-US" altLang="ja-JP" sz="2400" b="1" dirty="0">
                <a:latin typeface="+mn-ea"/>
                <a:ea typeface="+mn-ea"/>
              </a:rPr>
              <a:t>      </a:t>
            </a:r>
            <a:r>
              <a:rPr lang="ja-JP" altLang="en-US" sz="2400" b="1" dirty="0">
                <a:latin typeface="+mn-ea"/>
                <a:ea typeface="+mn-ea"/>
              </a:rPr>
              <a:t>⇒ ①試験コスト削減の唯一の答えは試験回数を減らすこと。</a:t>
            </a:r>
            <a:br>
              <a:rPr lang="en-US" altLang="ja-JP" sz="2400" b="1" dirty="0">
                <a:latin typeface="+mn-ea"/>
                <a:ea typeface="+mn-ea"/>
              </a:rPr>
            </a:br>
            <a:r>
              <a:rPr lang="en-US" altLang="ja-JP" sz="2400" b="1" dirty="0">
                <a:latin typeface="+mn-ea"/>
                <a:ea typeface="+mn-ea"/>
              </a:rPr>
              <a:t>      </a:t>
            </a:r>
            <a:r>
              <a:rPr lang="ja-JP" altLang="en-US" sz="2400" b="1" dirty="0">
                <a:latin typeface="+mn-ea"/>
                <a:ea typeface="+mn-ea"/>
              </a:rPr>
              <a:t>⇔ ②困ったことに疲労特性の信頼性と相反関係</a:t>
            </a:r>
            <a:br>
              <a:rPr lang="en-US" altLang="ja-JP" sz="2400" b="1" dirty="0">
                <a:latin typeface="+mn-ea"/>
                <a:ea typeface="+mn-ea"/>
              </a:rPr>
            </a:br>
            <a:br>
              <a:rPr lang="en-US" altLang="ja-JP" sz="2400" b="1" dirty="0">
                <a:latin typeface="+mn-ea"/>
                <a:ea typeface="+mn-ea"/>
              </a:rPr>
            </a:br>
            <a:endParaRPr kumimoji="1" lang="ja-JP" altLang="en-US" sz="2400" b="1" dirty="0">
              <a:latin typeface="+mn-ea"/>
              <a:ea typeface="+mn-ea"/>
            </a:endParaRPr>
          </a:p>
        </p:txBody>
      </p:sp>
      <p:sp>
        <p:nvSpPr>
          <p:cNvPr id="3" name="コンテンツ プレースホルダ 2"/>
          <p:cNvSpPr>
            <a:spLocks noGrp="1"/>
          </p:cNvSpPr>
          <p:nvPr>
            <p:ph idx="1"/>
          </p:nvPr>
        </p:nvSpPr>
        <p:spPr>
          <a:xfrm>
            <a:off x="0" y="3573016"/>
            <a:ext cx="9144000" cy="2232248"/>
          </a:xfrm>
        </p:spPr>
        <p:txBody>
          <a:bodyPr/>
          <a:lstStyle/>
          <a:p>
            <a:pPr marL="0" indent="0" algn="ctr">
              <a:buNone/>
            </a:pPr>
            <a:r>
              <a:rPr lang="ja-JP" altLang="en-US" b="1" dirty="0">
                <a:solidFill>
                  <a:srgbClr val="FF0000"/>
                </a:solidFill>
                <a:latin typeface="+mn-ea"/>
              </a:rPr>
              <a:t>データベース利用によって、試験回数の削減と信頼性を両立させる</a:t>
            </a:r>
            <a:br>
              <a:rPr lang="en-US" altLang="ja-JP" b="1" dirty="0">
                <a:latin typeface="+mn-ea"/>
              </a:rPr>
            </a:br>
            <a:br>
              <a:rPr lang="en-US" altLang="ja-JP" b="1" dirty="0">
                <a:latin typeface="+mn-ea"/>
              </a:rPr>
            </a:br>
            <a:r>
              <a:rPr lang="ja-JP" altLang="en-US" b="1" dirty="0">
                <a:latin typeface="+mn-ea"/>
              </a:rPr>
              <a:t>さて、そのために必要な情報とは？</a:t>
            </a:r>
            <a:endParaRPr kumimoji="1" lang="ja-JP" altLang="en-US" b="1" dirty="0"/>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10</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疲労試験の計画（期間や費用の削減のために）</a:t>
            </a:r>
            <a:endParaRPr lang="en-US" altLang="ja-JP" b="1" dirty="0">
              <a:latin typeface="+mn-ea"/>
              <a:ea typeface="+mn-ea"/>
            </a:endParaRPr>
          </a:p>
        </p:txBody>
      </p:sp>
    </p:spTree>
    <p:extLst>
      <p:ext uri="{BB962C8B-B14F-4D97-AF65-F5344CB8AC3E}">
        <p14:creationId xmlns:p14="http://schemas.microsoft.com/office/powerpoint/2010/main" val="2936581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8888"/>
            <a:ext cx="9144000" cy="891920"/>
          </a:xfrm>
          <a:solidFill>
            <a:srgbClr val="CCFFFF"/>
          </a:solidFill>
        </p:spPr>
        <p:txBody>
          <a:bodyPr anchor="t"/>
          <a:lstStyle/>
          <a:p>
            <a:pPr algn="l"/>
            <a:r>
              <a:rPr lang="ja-JP" altLang="en-US" sz="2400" b="1" dirty="0">
                <a:latin typeface="+mn-ea"/>
                <a:ea typeface="+mn-ea"/>
              </a:rPr>
              <a:t>データベース利用による効率化のための必要</a:t>
            </a:r>
            <a:br>
              <a:rPr lang="en-US" altLang="ja-JP" sz="2400" b="1" dirty="0">
                <a:latin typeface="+mn-ea"/>
                <a:ea typeface="+mn-ea"/>
              </a:rPr>
            </a:br>
            <a:r>
              <a:rPr lang="en-US" altLang="ja-JP" sz="2400" b="1" dirty="0">
                <a:latin typeface="+mn-ea"/>
                <a:ea typeface="+mn-ea"/>
              </a:rPr>
              <a:t>【</a:t>
            </a:r>
            <a:r>
              <a:rPr lang="ja-JP" altLang="en-US" sz="2400" b="1" dirty="0">
                <a:latin typeface="+mn-ea"/>
                <a:ea typeface="+mn-ea"/>
              </a:rPr>
              <a:t>化学成分（炭素量）と引張強度（</a:t>
            </a:r>
            <a:r>
              <a:rPr lang="en-US" altLang="ja-JP" sz="2400" b="1" dirty="0">
                <a:latin typeface="+mn-ea"/>
                <a:ea typeface="+mn-ea"/>
              </a:rPr>
              <a:t>+</a:t>
            </a:r>
            <a:r>
              <a:rPr lang="ja-JP" altLang="en-US" sz="2400" b="1" dirty="0">
                <a:latin typeface="+mn-ea"/>
                <a:ea typeface="+mn-ea"/>
              </a:rPr>
              <a:t>熱処理条件）</a:t>
            </a:r>
            <a:r>
              <a:rPr lang="en-US" altLang="ja-JP" sz="2400" b="1" dirty="0">
                <a:latin typeface="+mn-ea"/>
                <a:ea typeface="+mn-ea"/>
              </a:rPr>
              <a:t>】</a:t>
            </a:r>
            <a:r>
              <a:rPr lang="ja-JP" altLang="en-US" sz="2400" b="1" dirty="0">
                <a:latin typeface="+mn-ea"/>
                <a:ea typeface="+mn-ea"/>
              </a:rPr>
              <a:t>＋繰返し降伏応力</a:t>
            </a:r>
            <a:br>
              <a:rPr lang="en-US" altLang="ja-JP" sz="2400" b="1" dirty="0">
                <a:latin typeface="+mn-ea"/>
                <a:ea typeface="+mn-ea"/>
              </a:rPr>
            </a:br>
            <a:endParaRPr kumimoji="1" lang="ja-JP" altLang="en-US" sz="2400" b="1" dirty="0">
              <a:latin typeface="+mn-ea"/>
              <a:ea typeface="+mn-ea"/>
            </a:endParaRPr>
          </a:p>
        </p:txBody>
      </p:sp>
      <p:sp>
        <p:nvSpPr>
          <p:cNvPr id="3" name="コンテンツ プレースホルダ 2"/>
          <p:cNvSpPr>
            <a:spLocks noGrp="1"/>
          </p:cNvSpPr>
          <p:nvPr>
            <p:ph idx="1"/>
          </p:nvPr>
        </p:nvSpPr>
        <p:spPr>
          <a:xfrm>
            <a:off x="0" y="1700808"/>
            <a:ext cx="9144000" cy="1380970"/>
          </a:xfrm>
        </p:spPr>
        <p:txBody>
          <a:bodyPr/>
          <a:lstStyle/>
          <a:p>
            <a:pPr marL="0" indent="0">
              <a:buNone/>
            </a:pPr>
            <a:r>
              <a:rPr lang="ja-JP" altLang="en-US" sz="2000" b="1" dirty="0">
                <a:solidFill>
                  <a:srgbClr val="FF0000"/>
                </a:solidFill>
              </a:rPr>
              <a:t>繰返し応力：</a:t>
            </a:r>
            <a:r>
              <a:rPr lang="ja-JP" altLang="en-US" sz="2000" b="1" dirty="0"/>
              <a:t>材料に種々の大きさのひずみサイクルを与えた際、発生する応力サイクルの大きさ（繰返し応力</a:t>
            </a:r>
            <a:r>
              <a:rPr lang="en-US" altLang="ja-JP" sz="2000" b="1" dirty="0"/>
              <a:t>-</a:t>
            </a:r>
            <a:r>
              <a:rPr lang="ja-JP" altLang="en-US" sz="2000" b="1" dirty="0"/>
              <a:t>ひずみ曲線は、ひずみの繰返し中に漸次変化して落ち着く場合が多く、寿命の</a:t>
            </a:r>
            <a:r>
              <a:rPr lang="en-US" altLang="ja-JP" sz="2000" b="1" dirty="0"/>
              <a:t>1/2</a:t>
            </a:r>
            <a:r>
              <a:rPr lang="ja-JP" altLang="en-US" sz="2000" b="1" dirty="0"/>
              <a:t>を代表値として採用する）</a:t>
            </a:r>
            <a:endParaRPr lang="en-US" altLang="ja-JP" sz="2000" b="1" dirty="0"/>
          </a:p>
          <a:p>
            <a:pPr marL="0" indent="0" algn="ctr">
              <a:buNone/>
            </a:pPr>
            <a:r>
              <a:rPr lang="ja-JP" altLang="en-US" sz="2000" b="1" dirty="0">
                <a:solidFill>
                  <a:srgbClr val="FF0000"/>
                </a:solidFill>
              </a:rPr>
              <a:t>静的と繰返し応力</a:t>
            </a:r>
            <a:r>
              <a:rPr lang="ja-JP" altLang="en-US" sz="2000" b="1" dirty="0" err="1">
                <a:solidFill>
                  <a:srgbClr val="FF0000"/>
                </a:solidFill>
              </a:rPr>
              <a:t>ｰ</a:t>
            </a:r>
            <a:r>
              <a:rPr lang="ja-JP" altLang="en-US" sz="2000" b="1" dirty="0">
                <a:solidFill>
                  <a:srgbClr val="FF0000"/>
                </a:solidFill>
              </a:rPr>
              <a:t>ひずみ曲線の模式図（繰返し軟化の例）</a:t>
            </a:r>
            <a:endParaRPr lang="en-US" altLang="ja-JP" sz="2000" b="1" dirty="0">
              <a:solidFill>
                <a:srgbClr val="FF0000"/>
              </a:solidFill>
            </a:endParaRPr>
          </a:p>
          <a:p>
            <a:pPr>
              <a:buNone/>
            </a:pPr>
            <a:endParaRPr kumimoji="1" lang="ja-JP" altLang="en-US" sz="36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11</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疲労試験の計画（期間や費用の削減のために）</a:t>
            </a:r>
            <a:endParaRPr lang="en-US" altLang="ja-JP" b="1" dirty="0">
              <a:latin typeface="+mn-ea"/>
              <a:ea typeface="+mn-ea"/>
            </a:endParaRPr>
          </a:p>
        </p:txBody>
      </p:sp>
      <p:pic>
        <p:nvPicPr>
          <p:cNvPr id="5" name="図 4"/>
          <p:cNvPicPr>
            <a:picLocks noChangeAspect="1"/>
          </p:cNvPicPr>
          <p:nvPr/>
        </p:nvPicPr>
        <p:blipFill>
          <a:blip r:embed="rId5"/>
          <a:stretch>
            <a:fillRect/>
          </a:stretch>
        </p:blipFill>
        <p:spPr>
          <a:xfrm>
            <a:off x="2915816" y="3081778"/>
            <a:ext cx="2735740" cy="3600000"/>
          </a:xfrm>
          <a:prstGeom prst="rect">
            <a:avLst/>
          </a:prstGeom>
        </p:spPr>
      </p:pic>
    </p:spTree>
    <p:extLst>
      <p:ext uri="{BB962C8B-B14F-4D97-AF65-F5344CB8AC3E}">
        <p14:creationId xmlns:p14="http://schemas.microsoft.com/office/powerpoint/2010/main" val="1899337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908720"/>
            <a:ext cx="9144000" cy="3613218"/>
          </a:xfrm>
        </p:spPr>
        <p:txBody>
          <a:bodyPr/>
          <a:lstStyle/>
          <a:p>
            <a:pPr marL="0" indent="0">
              <a:buNone/>
            </a:pPr>
            <a:r>
              <a:rPr lang="ja-JP" altLang="en-US" sz="2000" b="1" dirty="0">
                <a:solidFill>
                  <a:srgbClr val="FF0000"/>
                </a:solidFill>
              </a:rPr>
              <a:t>疲労強度は、引張強度よりも繰返し降伏応力で規準化した方が、材種（成分・熱処理）の違いを反映して示すことができる</a:t>
            </a:r>
            <a:endParaRPr lang="en-US" altLang="ja-JP" sz="2000" b="1" dirty="0">
              <a:solidFill>
                <a:srgbClr val="FF0000"/>
              </a:solidFill>
            </a:endParaRPr>
          </a:p>
          <a:p>
            <a:pPr marL="0" indent="0">
              <a:buNone/>
            </a:pPr>
            <a:r>
              <a:rPr lang="en-US" altLang="ja-JP" sz="2400" b="1" dirty="0"/>
              <a:t>                 (a)</a:t>
            </a:r>
            <a:r>
              <a:rPr lang="en-US" altLang="ja-JP" sz="2400" b="1" dirty="0" err="1"/>
              <a:t>σ</a:t>
            </a:r>
            <a:r>
              <a:rPr lang="en-US" altLang="ja-JP" sz="2400" b="1" baseline="-25000" dirty="0" err="1"/>
              <a:t>a</a:t>
            </a:r>
            <a:r>
              <a:rPr lang="en-US" altLang="ja-JP" sz="2400" b="1" dirty="0"/>
              <a:t>/</a:t>
            </a:r>
            <a:r>
              <a:rPr lang="en-US" altLang="ja-JP" sz="2400" b="1" dirty="0" err="1"/>
              <a:t>σ</a:t>
            </a:r>
            <a:r>
              <a:rPr lang="en-US" altLang="ja-JP" sz="2400" b="1" baseline="-25000" dirty="0" err="1"/>
              <a:t>B</a:t>
            </a:r>
            <a:r>
              <a:rPr lang="en-US" altLang="ja-JP" sz="2400" b="1" dirty="0" err="1"/>
              <a:t>-N</a:t>
            </a:r>
            <a:r>
              <a:rPr lang="en-US" altLang="ja-JP" sz="2400" b="1" baseline="-25000" dirty="0" err="1"/>
              <a:t>f</a:t>
            </a:r>
            <a:r>
              <a:rPr lang="ja-JP" altLang="en-US" sz="2400" b="1" dirty="0"/>
              <a:t>曲線                               </a:t>
            </a:r>
            <a:r>
              <a:rPr lang="en-US" altLang="ja-JP" sz="2400" b="1" dirty="0"/>
              <a:t>(b)</a:t>
            </a:r>
            <a:r>
              <a:rPr lang="en-US" altLang="ja-JP" sz="2400" b="1" dirty="0" err="1"/>
              <a:t>σ</a:t>
            </a:r>
            <a:r>
              <a:rPr lang="en-US" altLang="ja-JP" sz="2400" b="1" baseline="-25000" dirty="0" err="1"/>
              <a:t>a</a:t>
            </a:r>
            <a:r>
              <a:rPr lang="en-US" altLang="ja-JP" sz="2400" b="1" dirty="0"/>
              <a:t>/</a:t>
            </a:r>
            <a:r>
              <a:rPr lang="en-US" altLang="ja-JP" sz="2400" b="1" dirty="0" err="1"/>
              <a:t>σ</a:t>
            </a:r>
            <a:r>
              <a:rPr lang="en-US" altLang="ja-JP" sz="2400" b="1" baseline="-25000" dirty="0" err="1"/>
              <a:t>yc</a:t>
            </a:r>
            <a:r>
              <a:rPr lang="en-US" altLang="ja-JP" sz="2400" b="1" dirty="0" err="1"/>
              <a:t>-N</a:t>
            </a:r>
            <a:r>
              <a:rPr lang="en-US" altLang="ja-JP" sz="2400" b="1" baseline="-25000" dirty="0" err="1"/>
              <a:t>f</a:t>
            </a:r>
            <a:r>
              <a:rPr lang="ja-JP" altLang="en-US" sz="2400" b="1" dirty="0"/>
              <a:t>曲線</a:t>
            </a:r>
            <a:endParaRPr lang="en-US" altLang="ja-JP" sz="2000" b="1" dirty="0">
              <a:solidFill>
                <a:srgbClr val="FF0000"/>
              </a:solidFill>
            </a:endParaRPr>
          </a:p>
          <a:p>
            <a:pPr>
              <a:buNone/>
            </a:pPr>
            <a:endParaRPr kumimoji="1" lang="ja-JP" altLang="en-US" sz="20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a:xfrm>
            <a:off x="7254718" y="6400800"/>
            <a:ext cx="1905000" cy="457200"/>
          </a:xfrm>
        </p:spPr>
        <p:txBody>
          <a:bodyPr/>
          <a:lstStyle/>
          <a:p>
            <a:fld id="{95D93516-D2D5-4636-9F28-C031E7E0AB41}" type="slidenum">
              <a:rPr lang="en-US" altLang="ja-JP" smtClean="0"/>
              <a:pPr/>
              <a:t>12</a:t>
            </a:fld>
            <a:endParaRPr lang="en-US" altLang="ja-JP" dirty="0"/>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疲労試験の計画（期間や費用の削減のために）</a:t>
            </a:r>
            <a:endParaRPr lang="en-US" altLang="ja-JP" b="1" dirty="0">
              <a:latin typeface="+mn-ea"/>
              <a:ea typeface="+mn-ea"/>
            </a:endParaRPr>
          </a:p>
        </p:txBody>
      </p:sp>
      <p:pic>
        <p:nvPicPr>
          <p:cNvPr id="6" name="図 5"/>
          <p:cNvPicPr>
            <a:picLocks noChangeAspect="1"/>
          </p:cNvPicPr>
          <p:nvPr/>
        </p:nvPicPr>
        <p:blipFill>
          <a:blip r:embed="rId5"/>
          <a:stretch>
            <a:fillRect/>
          </a:stretch>
        </p:blipFill>
        <p:spPr>
          <a:xfrm>
            <a:off x="0" y="2080800"/>
            <a:ext cx="4496269" cy="4320000"/>
          </a:xfrm>
          <a:prstGeom prst="rect">
            <a:avLst/>
          </a:prstGeom>
        </p:spPr>
      </p:pic>
      <p:pic>
        <p:nvPicPr>
          <p:cNvPr id="8" name="図 7"/>
          <p:cNvPicPr>
            <a:picLocks noChangeAspect="1"/>
          </p:cNvPicPr>
          <p:nvPr/>
        </p:nvPicPr>
        <p:blipFill>
          <a:blip r:embed="rId6"/>
          <a:stretch>
            <a:fillRect/>
          </a:stretch>
        </p:blipFill>
        <p:spPr>
          <a:xfrm>
            <a:off x="4496269" y="2080800"/>
            <a:ext cx="4439000" cy="4320000"/>
          </a:xfrm>
          <a:prstGeom prst="rect">
            <a:avLst/>
          </a:prstGeom>
        </p:spPr>
      </p:pic>
    </p:spTree>
    <p:extLst>
      <p:ext uri="{BB962C8B-B14F-4D97-AF65-F5344CB8AC3E}">
        <p14:creationId xmlns:p14="http://schemas.microsoft.com/office/powerpoint/2010/main" val="3068290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8888"/>
            <a:ext cx="9144000" cy="1251960"/>
          </a:xfrm>
          <a:solidFill>
            <a:srgbClr val="CCFFFF"/>
          </a:solidFill>
        </p:spPr>
        <p:txBody>
          <a:bodyPr anchor="t"/>
          <a:lstStyle/>
          <a:p>
            <a:pPr algn="l"/>
            <a:r>
              <a:rPr lang="ja-JP" altLang="en-US" sz="2400" b="1" dirty="0">
                <a:latin typeface="+mn-ea"/>
                <a:ea typeface="+mn-ea"/>
              </a:rPr>
              <a:t>問題：部品に使用している</a:t>
            </a:r>
            <a:r>
              <a:rPr lang="en-US" altLang="ja-JP" sz="2400" b="1" dirty="0">
                <a:latin typeface="+mn-ea"/>
                <a:ea typeface="+mn-ea"/>
              </a:rPr>
              <a:t>0.4%</a:t>
            </a:r>
            <a:r>
              <a:rPr lang="ja-JP" altLang="en-US" sz="2400" b="1" dirty="0">
                <a:latin typeface="+mn-ea"/>
                <a:ea typeface="+mn-ea"/>
              </a:rPr>
              <a:t>炭素鋼（</a:t>
            </a:r>
            <a:r>
              <a:rPr lang="en-US" altLang="ja-JP" sz="2400" b="1" dirty="0">
                <a:latin typeface="+mn-ea"/>
                <a:ea typeface="+mn-ea"/>
              </a:rPr>
              <a:t>Hv250</a:t>
            </a:r>
            <a:r>
              <a:rPr lang="ja-JP" altLang="en-US" sz="2400" b="1" dirty="0">
                <a:latin typeface="+mn-ea"/>
                <a:ea typeface="+mn-ea"/>
              </a:rPr>
              <a:t>）の疲労特性を顧客が要求しているが、予算の都合上</a:t>
            </a:r>
            <a:r>
              <a:rPr lang="en-US" altLang="ja-JP" sz="2400" b="1" dirty="0">
                <a:latin typeface="+mn-ea"/>
                <a:ea typeface="+mn-ea"/>
              </a:rPr>
              <a:t>(30</a:t>
            </a:r>
            <a:r>
              <a:rPr lang="ja-JP" altLang="en-US" sz="2400" b="1" dirty="0">
                <a:latin typeface="+mn-ea"/>
                <a:ea typeface="+mn-ea"/>
              </a:rPr>
              <a:t>万円</a:t>
            </a:r>
            <a:r>
              <a:rPr lang="en-US" altLang="ja-JP" sz="2400" b="1" dirty="0">
                <a:latin typeface="+mn-ea"/>
                <a:ea typeface="+mn-ea"/>
              </a:rPr>
              <a:t>)</a:t>
            </a:r>
            <a:r>
              <a:rPr lang="ja-JP" altLang="en-US" sz="2400" b="1" dirty="0" err="1">
                <a:latin typeface="+mn-ea"/>
                <a:ea typeface="+mn-ea"/>
              </a:rPr>
              <a:t>、</a:t>
            </a:r>
            <a:r>
              <a:rPr lang="ja-JP" altLang="en-US" sz="2400" b="1" dirty="0">
                <a:latin typeface="+mn-ea"/>
                <a:ea typeface="+mn-ea"/>
              </a:rPr>
              <a:t>疲労試験を</a:t>
            </a:r>
            <a:r>
              <a:rPr lang="en-US" altLang="ja-JP" sz="2400" b="1" dirty="0">
                <a:latin typeface="+mn-ea"/>
                <a:ea typeface="+mn-ea"/>
              </a:rPr>
              <a:t>3</a:t>
            </a:r>
            <a:r>
              <a:rPr lang="ja-JP" altLang="en-US" sz="2400" b="1" dirty="0">
                <a:latin typeface="+mn-ea"/>
                <a:ea typeface="+mn-ea"/>
              </a:rPr>
              <a:t>回だけしか実施できない。顧客が納得できる説明方法を検討せよ。</a:t>
            </a:r>
            <a:endParaRPr kumimoji="1" lang="ja-JP" altLang="en-US" sz="2400" b="1" dirty="0">
              <a:latin typeface="+mn-ea"/>
              <a:ea typeface="+mn-ea"/>
            </a:endParaRPr>
          </a:p>
        </p:txBody>
      </p:sp>
      <p:sp>
        <p:nvSpPr>
          <p:cNvPr id="3" name="コンテンツ プレースホルダ 2"/>
          <p:cNvSpPr>
            <a:spLocks noGrp="1"/>
          </p:cNvSpPr>
          <p:nvPr>
            <p:ph idx="1"/>
          </p:nvPr>
        </p:nvSpPr>
        <p:spPr>
          <a:xfrm>
            <a:off x="11958" y="2192046"/>
            <a:ext cx="9144000" cy="3613218"/>
          </a:xfrm>
        </p:spPr>
        <p:txBody>
          <a:bodyPr/>
          <a:lstStyle/>
          <a:p>
            <a:pPr marL="0" indent="0">
              <a:buNone/>
            </a:pPr>
            <a:r>
              <a:rPr lang="ja-JP" altLang="en-US" sz="2400" b="1" dirty="0"/>
              <a:t>●データベースを利用 ⇒ </a:t>
            </a:r>
            <a:r>
              <a:rPr lang="en-US" altLang="ja-JP" sz="2400" b="1" dirty="0"/>
              <a:t>S35C</a:t>
            </a:r>
            <a:r>
              <a:rPr lang="ja-JP" altLang="en-US" sz="2400" b="1" dirty="0"/>
              <a:t>と</a:t>
            </a:r>
            <a:r>
              <a:rPr lang="en-US" altLang="ja-JP" sz="2400" b="1" dirty="0"/>
              <a:t>S45C</a:t>
            </a:r>
            <a:r>
              <a:rPr lang="ja-JP" altLang="en-US" sz="2400" b="1" dirty="0"/>
              <a:t>の中から</a:t>
            </a:r>
            <a:r>
              <a:rPr lang="en-US" altLang="ja-JP" sz="2400" b="1" dirty="0"/>
              <a:t>Hv250</a:t>
            </a:r>
            <a:r>
              <a:rPr lang="ja-JP" altLang="en-US" sz="2400" b="1" dirty="0"/>
              <a:t>に近い条件を抽出 ⇒ 引張強度</a:t>
            </a:r>
            <a:r>
              <a:rPr lang="en-US" altLang="ja-JP" sz="2400" b="1" dirty="0" err="1"/>
              <a:t>σ</a:t>
            </a:r>
            <a:r>
              <a:rPr lang="en-US" altLang="ja-JP" sz="2400" b="1" baseline="-25000" dirty="0" err="1"/>
              <a:t>B</a:t>
            </a:r>
            <a:r>
              <a:rPr lang="ja-JP" altLang="en-US" sz="2400" b="1" dirty="0"/>
              <a:t>と繰返し降伏応力</a:t>
            </a:r>
            <a:r>
              <a:rPr lang="en-US" altLang="ja-JP" sz="2400" b="1" dirty="0" err="1"/>
              <a:t>σ</a:t>
            </a:r>
            <a:r>
              <a:rPr lang="en-US" altLang="ja-JP" sz="2400" b="1" baseline="-25000" dirty="0" err="1"/>
              <a:t>yc</a:t>
            </a:r>
            <a:r>
              <a:rPr lang="ja-JP" altLang="en-US" sz="2400" b="1" dirty="0"/>
              <a:t>を想定する</a:t>
            </a:r>
            <a:endParaRPr lang="en-US" altLang="ja-JP" sz="2400" b="1" dirty="0"/>
          </a:p>
          <a:p>
            <a:pPr marL="0" indent="0">
              <a:buNone/>
            </a:pPr>
            <a:r>
              <a:rPr lang="ja-JP" altLang="en-US" sz="2400" b="1" dirty="0"/>
              <a:t>●</a:t>
            </a:r>
            <a:r>
              <a:rPr lang="en-US" altLang="ja-JP" sz="2400" b="1" dirty="0" err="1"/>
              <a:t>σ</a:t>
            </a:r>
            <a:r>
              <a:rPr lang="en-US" altLang="ja-JP" sz="2400" b="1" baseline="-25000" dirty="0" err="1"/>
              <a:t>a</a:t>
            </a:r>
            <a:r>
              <a:rPr lang="en-US" altLang="ja-JP" sz="2400" b="1" dirty="0"/>
              <a:t>/</a:t>
            </a:r>
            <a:r>
              <a:rPr lang="en-US" altLang="ja-JP" sz="2400" b="1" dirty="0" err="1"/>
              <a:t>σ</a:t>
            </a:r>
            <a:r>
              <a:rPr lang="en-US" altLang="ja-JP" sz="2400" b="1" baseline="-25000" dirty="0" err="1"/>
              <a:t>yc</a:t>
            </a:r>
            <a:r>
              <a:rPr lang="en-US" altLang="ja-JP" sz="2400" b="1" dirty="0" err="1"/>
              <a:t>-N</a:t>
            </a:r>
            <a:r>
              <a:rPr lang="en-US" altLang="ja-JP" sz="2400" b="1" baseline="-25000" dirty="0" err="1"/>
              <a:t>f</a:t>
            </a:r>
            <a:r>
              <a:rPr lang="ja-JP" altLang="en-US" sz="2400" b="1" dirty="0"/>
              <a:t>曲線を利用 ⇒ </a:t>
            </a:r>
            <a:r>
              <a:rPr lang="en-US" altLang="ja-JP" sz="2400" b="1" dirty="0"/>
              <a:t>QT</a:t>
            </a:r>
            <a:r>
              <a:rPr lang="ja-JP" altLang="en-US" sz="2400" b="1" dirty="0"/>
              <a:t>鋼の</a:t>
            </a:r>
            <a:r>
              <a:rPr lang="en-US" altLang="ja-JP" sz="2400" b="1" dirty="0"/>
              <a:t>10</a:t>
            </a:r>
            <a:r>
              <a:rPr lang="en-US" altLang="ja-JP" sz="2400" b="1" baseline="30000" dirty="0"/>
              <a:t>4</a:t>
            </a:r>
            <a:r>
              <a:rPr lang="ja-JP" altLang="en-US" sz="2400" b="1" dirty="0"/>
              <a:t>と</a:t>
            </a:r>
            <a:r>
              <a:rPr lang="en-US" altLang="ja-JP" sz="2400" b="1" dirty="0"/>
              <a:t>10</a:t>
            </a:r>
            <a:r>
              <a:rPr lang="en-US" altLang="ja-JP" sz="2400" b="1" baseline="30000" dirty="0"/>
              <a:t>5</a:t>
            </a:r>
            <a:r>
              <a:rPr lang="ja-JP" altLang="en-US" sz="2400" b="1" dirty="0"/>
              <a:t>回用の試験応力を決め、</a:t>
            </a:r>
            <a:r>
              <a:rPr lang="en-US" altLang="ja-JP" sz="2400" b="1" dirty="0"/>
              <a:t>10</a:t>
            </a:r>
            <a:r>
              <a:rPr lang="en-US" altLang="ja-JP" sz="2400" b="1" baseline="30000" dirty="0"/>
              <a:t>4</a:t>
            </a:r>
            <a:r>
              <a:rPr lang="ja-JP" altLang="en-US" sz="2400" b="1" dirty="0"/>
              <a:t>回目標を最初に試験 ⇒ </a:t>
            </a:r>
            <a:r>
              <a:rPr lang="en-US" altLang="ja-JP" sz="2400" b="1" dirty="0"/>
              <a:t>10</a:t>
            </a:r>
            <a:r>
              <a:rPr lang="en-US" altLang="ja-JP" sz="2400" b="1" baseline="30000" dirty="0"/>
              <a:t>5</a:t>
            </a:r>
            <a:r>
              <a:rPr lang="ja-JP" altLang="en-US" sz="2400" b="1" dirty="0"/>
              <a:t>回疲労強度を参考に、</a:t>
            </a:r>
            <a:r>
              <a:rPr lang="en-US" altLang="ja-JP" sz="2400" b="1" dirty="0"/>
              <a:t>10</a:t>
            </a:r>
            <a:r>
              <a:rPr lang="en-US" altLang="ja-JP" sz="2400" b="1" baseline="30000" dirty="0"/>
              <a:t>7</a:t>
            </a:r>
            <a:r>
              <a:rPr lang="ja-JP" altLang="en-US" sz="2400" b="1" dirty="0"/>
              <a:t>回に関してはバンドの上限・中央・下限のいずれを狙うかを事前に顧客と相談</a:t>
            </a:r>
            <a:endParaRPr lang="en-US" altLang="ja-JP" sz="2400" b="1" dirty="0"/>
          </a:p>
          <a:p>
            <a:pPr marL="0" indent="0">
              <a:buNone/>
            </a:pPr>
            <a:endParaRPr kumimoji="1" lang="en-US" altLang="ja-JP" sz="2400" b="1" dirty="0"/>
          </a:p>
          <a:p>
            <a:pPr marL="0" indent="0" algn="ctr">
              <a:buNone/>
            </a:pPr>
            <a:r>
              <a:rPr lang="ja-JP" altLang="en-US" sz="2400" b="1" dirty="0">
                <a:solidFill>
                  <a:srgbClr val="FF0000"/>
                </a:solidFill>
              </a:rPr>
              <a:t>最大の効率化とは顧客との意思疎通！</a:t>
            </a:r>
            <a:endParaRPr lang="en-US" altLang="ja-JP" sz="2400" b="1" dirty="0">
              <a:solidFill>
                <a:srgbClr val="FF0000"/>
              </a:solidFill>
            </a:endParaRPr>
          </a:p>
          <a:p>
            <a:pPr marL="0" indent="0" algn="ctr">
              <a:buNone/>
            </a:pPr>
            <a:r>
              <a:rPr lang="ja-JP" altLang="en-US" sz="2400" b="1" dirty="0">
                <a:solidFill>
                  <a:srgbClr val="FF0000"/>
                </a:solidFill>
              </a:rPr>
              <a:t>（そのためには説明責任が生じる）</a:t>
            </a:r>
            <a:endParaRPr kumimoji="1" lang="ja-JP" altLang="en-US" sz="2000" b="1" dirty="0">
              <a:solidFill>
                <a:srgbClr val="FF0000"/>
              </a:solidFill>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13</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疲労試験の計画（期間や費用の削減のために）</a:t>
            </a:r>
            <a:endParaRPr lang="en-US" altLang="ja-JP" b="1" dirty="0">
              <a:latin typeface="+mn-ea"/>
              <a:ea typeface="+mn-ea"/>
            </a:endParaRPr>
          </a:p>
        </p:txBody>
      </p:sp>
    </p:spTree>
    <p:extLst>
      <p:ext uri="{BB962C8B-B14F-4D97-AF65-F5344CB8AC3E}">
        <p14:creationId xmlns:p14="http://schemas.microsoft.com/office/powerpoint/2010/main" val="15973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p:cNvGraphicFramePr>
            <a:graphicFrameLocks noChangeAspect="1"/>
          </p:cNvGraphicFramePr>
          <p:nvPr>
            <p:extLst>
              <p:ext uri="{D42A27DB-BD31-4B8C-83A1-F6EECF244321}">
                <p14:modId xmlns:p14="http://schemas.microsoft.com/office/powerpoint/2010/main" val="4031547429"/>
              </p:ext>
            </p:extLst>
          </p:nvPr>
        </p:nvGraphicFramePr>
        <p:xfrm>
          <a:off x="11958" y="206946"/>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206946"/>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a:xfrm>
            <a:off x="7239000" y="6384386"/>
            <a:ext cx="1905000" cy="457200"/>
          </a:xfrm>
        </p:spPr>
        <p:txBody>
          <a:bodyPr/>
          <a:lstStyle/>
          <a:p>
            <a:fld id="{95D93516-D2D5-4636-9F28-C031E7E0AB41}" type="slidenum">
              <a:rPr lang="en-US" altLang="ja-JP" smtClean="0"/>
              <a:pPr/>
              <a:t>14</a:t>
            </a:fld>
            <a:endParaRPr lang="en-US" altLang="ja-JP"/>
          </a:p>
        </p:txBody>
      </p:sp>
      <p:pic>
        <p:nvPicPr>
          <p:cNvPr id="6" name="図 5"/>
          <p:cNvPicPr>
            <a:picLocks noChangeAspect="1"/>
          </p:cNvPicPr>
          <p:nvPr/>
        </p:nvPicPr>
        <p:blipFill>
          <a:blip r:embed="rId5"/>
          <a:stretch>
            <a:fillRect/>
          </a:stretch>
        </p:blipFill>
        <p:spPr>
          <a:xfrm>
            <a:off x="1115616" y="721586"/>
            <a:ext cx="7339575" cy="6120000"/>
          </a:xfrm>
          <a:prstGeom prst="rect">
            <a:avLst/>
          </a:prstGeom>
        </p:spPr>
      </p:pic>
      <p:sp>
        <p:nvSpPr>
          <p:cNvPr id="10" name="コンテンツ プレースホルダ 2"/>
          <p:cNvSpPr txBox="1">
            <a:spLocks/>
          </p:cNvSpPr>
          <p:nvPr/>
        </p:nvSpPr>
        <p:spPr bwMode="auto">
          <a:xfrm>
            <a:off x="11958" y="0"/>
            <a:ext cx="9144000" cy="405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400" b="1" kern="0"/>
              <a:t>表と図から</a:t>
            </a:r>
            <a:r>
              <a:rPr lang="en-US" altLang="ja-JP" sz="2400" b="1" kern="0"/>
              <a:t>10</a:t>
            </a:r>
            <a:r>
              <a:rPr lang="en-US" altLang="ja-JP" sz="2400" b="1" kern="0" baseline="30000"/>
              <a:t>4</a:t>
            </a:r>
            <a:r>
              <a:rPr lang="ja-JP" altLang="en-US" sz="2400" b="1" kern="0"/>
              <a:t>と</a:t>
            </a:r>
            <a:r>
              <a:rPr lang="en-US" altLang="ja-JP" sz="2400" b="1" kern="0"/>
              <a:t>10</a:t>
            </a:r>
            <a:r>
              <a:rPr lang="en-US" altLang="ja-JP" sz="2400" b="1" kern="0" baseline="30000"/>
              <a:t>5</a:t>
            </a:r>
            <a:r>
              <a:rPr lang="ja-JP" altLang="en-US" sz="2400" b="1" kern="0"/>
              <a:t>回用の試験応力を決めよ。</a:t>
            </a:r>
            <a:endParaRPr lang="en-US" altLang="ja-JP" sz="2400" b="1" kern="0" dirty="0"/>
          </a:p>
        </p:txBody>
      </p:sp>
    </p:spTree>
    <p:extLst>
      <p:ext uri="{BB962C8B-B14F-4D97-AF65-F5344CB8AC3E}">
        <p14:creationId xmlns:p14="http://schemas.microsoft.com/office/powerpoint/2010/main" val="345363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p:cNvGraphicFramePr>
            <a:graphicFrameLocks noChangeAspect="1"/>
          </p:cNvGraphicFramePr>
          <p:nvPr>
            <p:extLst>
              <p:ext uri="{D42A27DB-BD31-4B8C-83A1-F6EECF244321}">
                <p14:modId xmlns:p14="http://schemas.microsoft.com/office/powerpoint/2010/main" val="4031547429"/>
              </p:ext>
            </p:extLst>
          </p:nvPr>
        </p:nvGraphicFramePr>
        <p:xfrm>
          <a:off x="11958" y="206946"/>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206946"/>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a:xfrm>
            <a:off x="7239000" y="6384386"/>
            <a:ext cx="1905000" cy="457200"/>
          </a:xfrm>
        </p:spPr>
        <p:txBody>
          <a:bodyPr/>
          <a:lstStyle/>
          <a:p>
            <a:fld id="{95D93516-D2D5-4636-9F28-C031E7E0AB41}" type="slidenum">
              <a:rPr lang="en-US" altLang="ja-JP" smtClean="0"/>
              <a:pPr/>
              <a:t>15</a:t>
            </a:fld>
            <a:endParaRPr lang="en-US" altLang="ja-JP"/>
          </a:p>
        </p:txBody>
      </p:sp>
      <p:sp>
        <p:nvSpPr>
          <p:cNvPr id="10" name="コンテンツ プレースホルダ 2"/>
          <p:cNvSpPr txBox="1">
            <a:spLocks/>
          </p:cNvSpPr>
          <p:nvPr/>
        </p:nvSpPr>
        <p:spPr bwMode="auto">
          <a:xfrm>
            <a:off x="11958" y="0"/>
            <a:ext cx="9144000" cy="6021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2400" b="1" kern="0" dirty="0"/>
              <a:t>表と図から</a:t>
            </a:r>
            <a:r>
              <a:rPr lang="en-US" altLang="ja-JP" sz="2400" b="1" kern="0" dirty="0"/>
              <a:t>10</a:t>
            </a:r>
            <a:r>
              <a:rPr lang="en-US" altLang="ja-JP" sz="2400" b="1" kern="0" baseline="30000" dirty="0"/>
              <a:t>4</a:t>
            </a:r>
            <a:r>
              <a:rPr lang="ja-JP" altLang="en-US" sz="2400" b="1" kern="0" dirty="0"/>
              <a:t>と</a:t>
            </a:r>
            <a:r>
              <a:rPr lang="en-US" altLang="ja-JP" sz="2400" b="1" kern="0" dirty="0"/>
              <a:t>10</a:t>
            </a:r>
            <a:r>
              <a:rPr lang="en-US" altLang="ja-JP" sz="2400" b="1" kern="0" baseline="30000" dirty="0"/>
              <a:t>5</a:t>
            </a:r>
            <a:r>
              <a:rPr lang="ja-JP" altLang="en-US" sz="2400" b="1" kern="0" dirty="0"/>
              <a:t>回用の試験応力を決めよ。</a:t>
            </a:r>
            <a:endParaRPr lang="en-US" altLang="ja-JP" sz="2400" b="1" kern="0" dirty="0"/>
          </a:p>
          <a:p>
            <a:pPr marL="0" indent="0">
              <a:buFontTx/>
              <a:buNone/>
            </a:pPr>
            <a:endParaRPr lang="en-US" altLang="ja-JP" sz="2400" b="1" kern="0" dirty="0"/>
          </a:p>
          <a:p>
            <a:pPr marL="0" indent="0">
              <a:buFontTx/>
              <a:buNone/>
            </a:pPr>
            <a:r>
              <a:rPr lang="ja-JP" altLang="en-US" sz="2400" b="1" kern="0" dirty="0"/>
              <a:t>①あなたの使用している材料は特注のため、データベースにはありません。</a:t>
            </a:r>
            <a:endParaRPr lang="en-US" altLang="ja-JP" sz="2400" b="1" kern="0" dirty="0"/>
          </a:p>
          <a:p>
            <a:pPr marL="0" indent="0">
              <a:buFontTx/>
              <a:buNone/>
            </a:pPr>
            <a:r>
              <a:rPr lang="ja-JP" altLang="en-US" sz="2400" b="1" kern="0" dirty="0"/>
              <a:t>②そこで、近いものを参考にします。使うのは、炭素量と硬さです。</a:t>
            </a:r>
            <a:endParaRPr lang="en-US" altLang="ja-JP" sz="2400" b="1" kern="0" dirty="0"/>
          </a:p>
          <a:p>
            <a:pPr marL="0" indent="0">
              <a:buFontTx/>
              <a:buNone/>
            </a:pPr>
            <a:r>
              <a:rPr lang="ja-JP" altLang="en-US" sz="2400" b="1" kern="0" dirty="0"/>
              <a:t>③材種として炭素鋼と考えて、</a:t>
            </a:r>
            <a:r>
              <a:rPr lang="en-US" altLang="ja-JP" sz="2400" b="1" kern="0" dirty="0"/>
              <a:t>S35C</a:t>
            </a:r>
            <a:r>
              <a:rPr lang="ja-JP" altLang="en-US" sz="2400" b="1" kern="0" dirty="0"/>
              <a:t>か</a:t>
            </a:r>
            <a:r>
              <a:rPr lang="en-US" altLang="ja-JP" sz="2400" b="1" kern="0" dirty="0"/>
              <a:t>S45C</a:t>
            </a:r>
            <a:r>
              <a:rPr lang="ja-JP" altLang="en-US" sz="2400" b="1" kern="0" dirty="0"/>
              <a:t>の</a:t>
            </a:r>
            <a:r>
              <a:rPr lang="en-US" altLang="ja-JP" sz="2400" b="1" kern="0" dirty="0"/>
              <a:t>Hv250</a:t>
            </a:r>
            <a:r>
              <a:rPr lang="ja-JP" altLang="en-US" sz="2400" b="1" kern="0" dirty="0"/>
              <a:t>に近い条件を見つけます。</a:t>
            </a:r>
            <a:endParaRPr lang="en-US" altLang="ja-JP" sz="2400" b="1" kern="0" dirty="0"/>
          </a:p>
          <a:p>
            <a:pPr marL="0" indent="0">
              <a:buFontTx/>
              <a:buNone/>
            </a:pPr>
            <a:r>
              <a:rPr lang="ja-JP" altLang="en-US" sz="2400" b="1" kern="0" dirty="0"/>
              <a:t>④そこから繰返し降伏応力</a:t>
            </a:r>
            <a:r>
              <a:rPr lang="en-US" altLang="ja-JP" sz="2400" b="1" dirty="0" err="1"/>
              <a:t>σ</a:t>
            </a:r>
            <a:r>
              <a:rPr lang="en-US" altLang="ja-JP" sz="2400" b="1" baseline="-25000" dirty="0" err="1"/>
              <a:t>yc</a:t>
            </a:r>
            <a:r>
              <a:rPr lang="ja-JP" altLang="en-US" sz="2400" b="1" kern="0" dirty="0"/>
              <a:t>としては最も小さい</a:t>
            </a:r>
            <a:r>
              <a:rPr lang="en-US" altLang="ja-JP" sz="2400" b="1" kern="0" dirty="0"/>
              <a:t>448MPa</a:t>
            </a:r>
            <a:r>
              <a:rPr lang="ja-JP" altLang="en-US" sz="2400" b="1" kern="0" dirty="0"/>
              <a:t>を選択します。</a:t>
            </a:r>
            <a:endParaRPr lang="en-US" altLang="ja-JP" sz="2400" b="1" kern="0" dirty="0"/>
          </a:p>
          <a:p>
            <a:pPr marL="0" indent="0">
              <a:buFontTx/>
              <a:buNone/>
            </a:pPr>
            <a:r>
              <a:rPr lang="ja-JP" altLang="en-US" sz="2400" b="1" kern="0" dirty="0"/>
              <a:t>⑤調質鋼という情報が与えられているのであれば、</a:t>
            </a:r>
            <a:endParaRPr lang="en-US" altLang="ja-JP" sz="2400" b="1" kern="0" dirty="0"/>
          </a:p>
          <a:p>
            <a:pPr marL="0" indent="0">
              <a:buNone/>
            </a:pPr>
            <a:r>
              <a:rPr lang="en-US" altLang="ja-JP" sz="2400" b="1" dirty="0" err="1"/>
              <a:t>σ</a:t>
            </a:r>
            <a:r>
              <a:rPr lang="en-US" altLang="ja-JP" sz="2400" b="1" baseline="-25000" dirty="0" err="1"/>
              <a:t>a</a:t>
            </a:r>
            <a:r>
              <a:rPr lang="en-US" altLang="ja-JP" sz="2400" b="1" dirty="0"/>
              <a:t>/</a:t>
            </a:r>
            <a:r>
              <a:rPr lang="en-US" altLang="ja-JP" sz="2400" b="1" dirty="0" err="1"/>
              <a:t>σ</a:t>
            </a:r>
            <a:r>
              <a:rPr lang="en-US" altLang="ja-JP" sz="2400" b="1" baseline="-25000" dirty="0" err="1"/>
              <a:t>yc</a:t>
            </a:r>
            <a:r>
              <a:rPr lang="en-US" altLang="ja-JP" sz="2400" b="1" dirty="0" err="1"/>
              <a:t>-N</a:t>
            </a:r>
            <a:r>
              <a:rPr lang="en-US" altLang="ja-JP" sz="2400" b="1" baseline="-25000" dirty="0" err="1"/>
              <a:t>f</a:t>
            </a:r>
            <a:r>
              <a:rPr lang="ja-JP" altLang="en-US" sz="2400" b="1" dirty="0"/>
              <a:t>曲線図の</a:t>
            </a:r>
            <a:r>
              <a:rPr lang="en-US" altLang="ja-JP" sz="2400" b="1" dirty="0"/>
              <a:t>QT</a:t>
            </a:r>
            <a:r>
              <a:rPr lang="ja-JP" altLang="en-US" sz="2400" b="1" dirty="0"/>
              <a:t>鋼のバンドに注目します。</a:t>
            </a:r>
            <a:endParaRPr lang="en-US" altLang="ja-JP" sz="2400" b="1" dirty="0"/>
          </a:p>
          <a:p>
            <a:pPr marL="0" indent="0">
              <a:buNone/>
            </a:pPr>
            <a:r>
              <a:rPr lang="ja-JP" altLang="en-US" sz="2400" b="1" dirty="0"/>
              <a:t>⑥横軸の</a:t>
            </a:r>
            <a:r>
              <a:rPr lang="en-US" altLang="ja-JP" sz="2400" b="1" dirty="0"/>
              <a:t>10</a:t>
            </a:r>
            <a:r>
              <a:rPr lang="en-US" altLang="ja-JP" sz="2400" b="1" baseline="30000" dirty="0"/>
              <a:t>4</a:t>
            </a:r>
            <a:r>
              <a:rPr lang="ja-JP" altLang="en-US" sz="2400" b="1" dirty="0"/>
              <a:t>サイクルの縦軸</a:t>
            </a:r>
            <a:r>
              <a:rPr lang="en-US" altLang="ja-JP" sz="2400" b="1" dirty="0" err="1"/>
              <a:t>σ</a:t>
            </a:r>
            <a:r>
              <a:rPr lang="en-US" altLang="ja-JP" sz="2400" b="1" baseline="-25000" dirty="0" err="1"/>
              <a:t>a</a:t>
            </a:r>
            <a:r>
              <a:rPr lang="en-US" altLang="ja-JP" sz="2400" b="1" dirty="0"/>
              <a:t>/</a:t>
            </a:r>
            <a:r>
              <a:rPr lang="en-US" altLang="ja-JP" sz="2400" b="1" dirty="0" err="1"/>
              <a:t>σ</a:t>
            </a:r>
            <a:r>
              <a:rPr lang="en-US" altLang="ja-JP" sz="2400" b="1" baseline="-25000" dirty="0" err="1"/>
              <a:t>yc</a:t>
            </a:r>
            <a:r>
              <a:rPr lang="ja-JP" altLang="en-US" sz="2400" b="1" dirty="0"/>
              <a:t>の下限値は１で上限値は</a:t>
            </a:r>
            <a:r>
              <a:rPr lang="en-US" altLang="ja-JP" sz="2400" b="1" dirty="0"/>
              <a:t>1.2</a:t>
            </a:r>
            <a:r>
              <a:rPr lang="ja-JP" altLang="en-US" sz="2400" b="1" dirty="0"/>
              <a:t>です。</a:t>
            </a:r>
            <a:endParaRPr lang="en-US" altLang="ja-JP" sz="2400" b="1" dirty="0"/>
          </a:p>
          <a:p>
            <a:pPr marL="0" indent="0">
              <a:buNone/>
            </a:pPr>
            <a:r>
              <a:rPr lang="ja-JP" altLang="en-US" sz="2400" b="1" dirty="0"/>
              <a:t>⑦例えば、</a:t>
            </a:r>
            <a:r>
              <a:rPr lang="en-US" altLang="ja-JP" sz="2400" b="1" dirty="0"/>
              <a:t>1.2</a:t>
            </a:r>
            <a:r>
              <a:rPr lang="ja-JP" altLang="en-US" sz="2400" b="1" dirty="0"/>
              <a:t>を狙えば、応力振幅値としては</a:t>
            </a:r>
            <a:r>
              <a:rPr lang="en-US" altLang="ja-JP" sz="2400" b="1" dirty="0"/>
              <a:t>448×1.2=538MPa</a:t>
            </a:r>
            <a:r>
              <a:rPr lang="ja-JP" altLang="en-US" sz="2400" b="1" dirty="0"/>
              <a:t>≒</a:t>
            </a:r>
            <a:r>
              <a:rPr lang="en-US" altLang="ja-JP" sz="2400" b="1" dirty="0"/>
              <a:t>540MPa</a:t>
            </a:r>
            <a:r>
              <a:rPr lang="ja-JP" altLang="en-US" sz="2400" b="1" dirty="0"/>
              <a:t>となります。</a:t>
            </a:r>
            <a:endParaRPr lang="en-US" altLang="ja-JP" sz="2400" b="1" dirty="0"/>
          </a:p>
          <a:p>
            <a:pPr marL="0" indent="0">
              <a:buFontTx/>
              <a:buNone/>
            </a:pPr>
            <a:endParaRPr lang="en-US" altLang="ja-JP" sz="2400" b="1" kern="0" dirty="0"/>
          </a:p>
          <a:p>
            <a:pPr marL="0" indent="0">
              <a:buFontTx/>
              <a:buNone/>
            </a:pPr>
            <a:endParaRPr lang="en-US" altLang="ja-JP" sz="2400" b="1" kern="0" dirty="0"/>
          </a:p>
          <a:p>
            <a:pPr marL="0" indent="0">
              <a:buFontTx/>
              <a:buNone/>
            </a:pPr>
            <a:endParaRPr lang="en-US" altLang="ja-JP" sz="2400" b="1" kern="0" dirty="0"/>
          </a:p>
        </p:txBody>
      </p:sp>
    </p:spTree>
    <p:extLst>
      <p:ext uri="{BB962C8B-B14F-4D97-AF65-F5344CB8AC3E}">
        <p14:creationId xmlns:p14="http://schemas.microsoft.com/office/powerpoint/2010/main" val="2712489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16</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en-US" b="1" dirty="0">
                <a:latin typeface="+mn-ea"/>
                <a:ea typeface="+mn-ea"/>
              </a:rPr>
              <a:t>リマンに</a:t>
            </a:r>
            <a:r>
              <a:rPr lang="ja-JP" altLang="ja-JP" b="1" dirty="0">
                <a:latin typeface="+mn-ea"/>
                <a:ea typeface="+mn-ea"/>
              </a:rPr>
              <a:t>文句を言われないための配慮</a:t>
            </a:r>
            <a:r>
              <a:rPr lang="ja-JP" altLang="en-US" b="1" dirty="0">
                <a:latin typeface="+mn-ea"/>
                <a:ea typeface="+mn-ea"/>
              </a:rPr>
              <a:t>：疲労試験の実施</a:t>
            </a:r>
            <a:endParaRPr lang="en-US" altLang="ja-JP" b="1" dirty="0">
              <a:latin typeface="+mn-ea"/>
              <a:ea typeface="+mn-ea"/>
            </a:endParaRPr>
          </a:p>
        </p:txBody>
      </p:sp>
      <p:sp>
        <p:nvSpPr>
          <p:cNvPr id="8" name="タイトル 1"/>
          <p:cNvSpPr txBox="1">
            <a:spLocks/>
          </p:cNvSpPr>
          <p:nvPr/>
        </p:nvSpPr>
        <p:spPr bwMode="auto">
          <a:xfrm>
            <a:off x="0" y="883252"/>
            <a:ext cx="9144000" cy="1635077"/>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ja-JP" altLang="en-US" sz="3200" b="1" kern="0" dirty="0"/>
              <a:t>       機械的性質の特性値は試験条件に依存する</a:t>
            </a:r>
            <a:endParaRPr lang="en-US" altLang="ja-JP" sz="3200" b="1" kern="0" dirty="0"/>
          </a:p>
          <a:p>
            <a:pPr algn="l"/>
            <a:r>
              <a:rPr lang="ja-JP" altLang="en-US" sz="3200" b="1" kern="0" dirty="0">
                <a:solidFill>
                  <a:schemeClr val="tx1"/>
                </a:solidFill>
              </a:rPr>
              <a:t>疲労特性（疲労寿命・強度）は同じ材料でも試験片形状、試験波形、速度等によって異なる</a:t>
            </a:r>
            <a:endParaRPr lang="en-US" altLang="ja-JP" sz="3200" b="1" kern="0" dirty="0">
              <a:solidFill>
                <a:schemeClr val="tx1"/>
              </a:solidFill>
            </a:endParaRPr>
          </a:p>
          <a:p>
            <a:pPr algn="l"/>
            <a:endParaRPr lang="ja-JP" altLang="en-US" sz="3200" b="1" kern="0" dirty="0"/>
          </a:p>
        </p:txBody>
      </p:sp>
      <p:sp>
        <p:nvSpPr>
          <p:cNvPr id="10" name="コンテンツ プレースホルダ 2"/>
          <p:cNvSpPr txBox="1">
            <a:spLocks/>
          </p:cNvSpPr>
          <p:nvPr/>
        </p:nvSpPr>
        <p:spPr bwMode="auto">
          <a:xfrm>
            <a:off x="-8348" y="2518329"/>
            <a:ext cx="9144000" cy="32369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sz="3600" b="1" kern="0" dirty="0">
                <a:solidFill>
                  <a:srgbClr val="FF0000"/>
                </a:solidFill>
              </a:rPr>
              <a:t>そのため、各種規格（</a:t>
            </a:r>
            <a:r>
              <a:rPr lang="en-US" altLang="ja-JP" sz="3600" b="1" kern="0" dirty="0">
                <a:solidFill>
                  <a:srgbClr val="FF0000"/>
                </a:solidFill>
              </a:rPr>
              <a:t>JIS</a:t>
            </a:r>
            <a:r>
              <a:rPr lang="ja-JP" altLang="en-US" sz="3600" b="1" kern="0" dirty="0">
                <a:solidFill>
                  <a:srgbClr val="FF0000"/>
                </a:solidFill>
              </a:rPr>
              <a:t>規格）に準ずる試験方法（試験片形状等）を採用する</a:t>
            </a:r>
            <a:endParaRPr lang="en-US" altLang="ja-JP" sz="3600" b="1" kern="0" dirty="0">
              <a:solidFill>
                <a:srgbClr val="FF0000"/>
              </a:solidFill>
            </a:endParaRPr>
          </a:p>
          <a:p>
            <a:r>
              <a:rPr lang="en-US" altLang="ja-JP" sz="2800" b="1" kern="0" dirty="0"/>
              <a:t>JIS</a:t>
            </a:r>
            <a:r>
              <a:rPr lang="ja-JP" altLang="en-US" sz="2800" b="1" kern="0" dirty="0"/>
              <a:t> </a:t>
            </a:r>
            <a:r>
              <a:rPr lang="en-US" altLang="ja-JP" sz="2800" b="1" kern="0" dirty="0"/>
              <a:t>Z 2273:</a:t>
            </a:r>
            <a:r>
              <a:rPr lang="ja-JP" altLang="en-US" sz="2800" b="1" kern="0" dirty="0"/>
              <a:t>金属材料の疲れ試験方法通則</a:t>
            </a:r>
            <a:endParaRPr lang="en-US" altLang="ja-JP" sz="2800" b="1" kern="0" dirty="0"/>
          </a:p>
          <a:p>
            <a:r>
              <a:rPr lang="en-US" altLang="ja-JP" sz="2800" b="1" kern="0" dirty="0"/>
              <a:t>JIS</a:t>
            </a:r>
            <a:r>
              <a:rPr lang="ja-JP" altLang="en-US" sz="2800" b="1" kern="0" dirty="0"/>
              <a:t> </a:t>
            </a:r>
            <a:r>
              <a:rPr lang="en-US" altLang="ja-JP" sz="2800" b="1" kern="0" dirty="0"/>
              <a:t>Z 2274:</a:t>
            </a:r>
            <a:r>
              <a:rPr lang="ja-JP" altLang="en-US" sz="2800" b="1" kern="0" dirty="0"/>
              <a:t>金属材料の回転曲げ疲れ試験方法</a:t>
            </a:r>
            <a:endParaRPr lang="en-US" altLang="ja-JP" sz="2800" b="1" kern="0" dirty="0"/>
          </a:p>
          <a:p>
            <a:r>
              <a:rPr lang="en-US" altLang="ja-JP" sz="2800" b="1" kern="0" dirty="0"/>
              <a:t>JIS</a:t>
            </a:r>
            <a:r>
              <a:rPr lang="ja-JP" altLang="en-US" sz="2800" b="1" kern="0" dirty="0"/>
              <a:t> </a:t>
            </a:r>
            <a:r>
              <a:rPr lang="en-US" altLang="ja-JP" sz="2800" b="1" kern="0" dirty="0"/>
              <a:t>Z 2275:</a:t>
            </a:r>
            <a:r>
              <a:rPr lang="ja-JP" altLang="en-US" sz="2800" b="1" kern="0" dirty="0"/>
              <a:t>金属平板の平面曲げ疲れ試験方法</a:t>
            </a:r>
            <a:endParaRPr lang="en-US" altLang="ja-JP" sz="2800" b="1" kern="0" dirty="0"/>
          </a:p>
          <a:p>
            <a:r>
              <a:rPr lang="en-US" altLang="ja-JP" sz="2800" b="1" kern="0" dirty="0"/>
              <a:t>JIS</a:t>
            </a:r>
            <a:r>
              <a:rPr lang="ja-JP" altLang="en-US" sz="2800" b="1" kern="0" dirty="0"/>
              <a:t> </a:t>
            </a:r>
            <a:r>
              <a:rPr lang="en-US" altLang="ja-JP" sz="2800" b="1" kern="0" dirty="0"/>
              <a:t>Z</a:t>
            </a:r>
            <a:r>
              <a:rPr lang="ja-JP" altLang="en-US" sz="2800" b="1" kern="0" dirty="0"/>
              <a:t> </a:t>
            </a:r>
            <a:r>
              <a:rPr lang="en-US" altLang="ja-JP" sz="2800" b="1" kern="0" dirty="0"/>
              <a:t>2279:</a:t>
            </a:r>
            <a:r>
              <a:rPr lang="ja-JP" altLang="en-US" sz="2800" b="1" kern="0" dirty="0"/>
              <a:t>金属材料の高温低サイクル疲労試験方法</a:t>
            </a:r>
            <a:endParaRPr lang="en-US" altLang="ja-JP" sz="2800" b="1" kern="0" dirty="0"/>
          </a:p>
          <a:p>
            <a:pPr marL="0" indent="0" algn="ctr">
              <a:buNone/>
            </a:pPr>
            <a:r>
              <a:rPr lang="ja-JP" altLang="en-US" sz="2800" b="1" kern="0" dirty="0">
                <a:solidFill>
                  <a:srgbClr val="3333FF"/>
                </a:solidFill>
              </a:rPr>
              <a:t>文句を言われないとはこれに尽きる</a:t>
            </a:r>
            <a:endParaRPr lang="en-US" altLang="ja-JP" sz="2800" b="1" kern="0" dirty="0">
              <a:solidFill>
                <a:srgbClr val="3333FF"/>
              </a:solidFill>
            </a:endParaRPr>
          </a:p>
          <a:p>
            <a:pPr marL="0" indent="0">
              <a:buFontTx/>
              <a:buNone/>
            </a:pPr>
            <a:endParaRPr lang="en-US" altLang="ja-JP" b="1" kern="0" dirty="0">
              <a:solidFill>
                <a:srgbClr val="FF0000"/>
              </a:solidFill>
            </a:endParaRPr>
          </a:p>
          <a:p>
            <a:pPr>
              <a:buFontTx/>
              <a:buNone/>
            </a:pPr>
            <a:endParaRPr lang="ja-JP" altLang="en-US" sz="3600" b="1" kern="0" dirty="0">
              <a:solidFill>
                <a:srgbClr val="FF0000"/>
              </a:solidFill>
            </a:endParaRPr>
          </a:p>
        </p:txBody>
      </p:sp>
    </p:spTree>
    <p:extLst>
      <p:ext uri="{BB962C8B-B14F-4D97-AF65-F5344CB8AC3E}">
        <p14:creationId xmlns:p14="http://schemas.microsoft.com/office/powerpoint/2010/main" val="1499741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p:cNvGraphicFramePr>
            <a:graphicFrameLocks noChangeAspect="1"/>
          </p:cNvGraphicFramePr>
          <p:nvPr>
            <p:extLst>
              <p:ext uri="{D42A27DB-BD31-4B8C-83A1-F6EECF244321}">
                <p14:modId xmlns:p14="http://schemas.microsoft.com/office/powerpoint/2010/main" val="3138030324"/>
              </p:ext>
            </p:extLst>
          </p:nvPr>
        </p:nvGraphicFramePr>
        <p:xfrm>
          <a:off x="0" y="20583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83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17</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疲労試験の実施（文句を言われないための配慮）</a:t>
            </a:r>
            <a:endParaRPr lang="en-US" altLang="ja-JP" b="1" dirty="0">
              <a:latin typeface="+mn-ea"/>
              <a:ea typeface="+mn-ea"/>
            </a:endParaRPr>
          </a:p>
        </p:txBody>
      </p:sp>
      <p:sp>
        <p:nvSpPr>
          <p:cNvPr id="8" name="タイトル 1"/>
          <p:cNvSpPr txBox="1">
            <a:spLocks/>
          </p:cNvSpPr>
          <p:nvPr/>
        </p:nvSpPr>
        <p:spPr bwMode="auto">
          <a:xfrm>
            <a:off x="-9219" y="660096"/>
            <a:ext cx="9144000" cy="1609644"/>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ja-JP" altLang="en-US" sz="2400" b="1" kern="0" dirty="0">
                <a:solidFill>
                  <a:srgbClr val="FF0000"/>
                </a:solidFill>
              </a:rPr>
              <a:t>しかし、実際には素材の制約、試験機の容量、試験のやり易さのため規格通りに出来ない場合が多い</a:t>
            </a:r>
            <a:endParaRPr lang="en-US" altLang="ja-JP" sz="2400" b="1" kern="0" dirty="0">
              <a:solidFill>
                <a:srgbClr val="FF0000"/>
              </a:solidFill>
            </a:endParaRPr>
          </a:p>
          <a:p>
            <a:pPr algn="l"/>
            <a:r>
              <a:rPr lang="ja-JP" altLang="en-US" sz="2400" b="1" kern="0" dirty="0"/>
              <a:t>「</a:t>
            </a:r>
            <a:r>
              <a:rPr lang="en-US" altLang="ja-JP" sz="2400" b="1" kern="0" dirty="0"/>
              <a:t>JIS</a:t>
            </a:r>
            <a:r>
              <a:rPr lang="ja-JP" altLang="en-US" sz="2400" b="1" kern="0" dirty="0"/>
              <a:t> </a:t>
            </a:r>
            <a:r>
              <a:rPr lang="en-US" altLang="ja-JP" sz="2400" b="1" kern="0" dirty="0"/>
              <a:t>Z</a:t>
            </a:r>
            <a:r>
              <a:rPr lang="ja-JP" altLang="en-US" sz="2400" b="1" kern="0" dirty="0"/>
              <a:t> </a:t>
            </a:r>
            <a:r>
              <a:rPr lang="en-US" altLang="ja-JP" sz="2400" b="1" kern="0" dirty="0"/>
              <a:t>2279:</a:t>
            </a:r>
            <a:r>
              <a:rPr lang="ja-JP" altLang="en-US" sz="2400" b="1" kern="0" dirty="0"/>
              <a:t>金属材料の高温低サイクル疲労試験方法」を例として、</a:t>
            </a:r>
            <a:endParaRPr lang="en-US" altLang="ja-JP" sz="2400" b="1" kern="0" dirty="0"/>
          </a:p>
          <a:p>
            <a:pPr algn="l"/>
            <a:r>
              <a:rPr lang="ja-JP" altLang="en-US" sz="2400" b="1" kern="0" dirty="0"/>
              <a:t>この規格に合わない場合を考えよう。</a:t>
            </a:r>
            <a:endParaRPr lang="en-US" altLang="ja-JP" sz="2400" b="1" kern="0" dirty="0"/>
          </a:p>
          <a:p>
            <a:pPr algn="l"/>
            <a:endParaRPr lang="ja-JP" altLang="en-US" sz="2400" b="1" kern="0" dirty="0"/>
          </a:p>
        </p:txBody>
      </p:sp>
      <p:pic>
        <p:nvPicPr>
          <p:cNvPr id="11" name="Picture 1"/>
          <p:cNvPicPr>
            <a:picLocks noChangeAspect="1" noChangeArrowheads="1"/>
          </p:cNvPicPr>
          <p:nvPr/>
        </p:nvPicPr>
        <p:blipFill>
          <a:blip r:embed="rId5" cstate="print"/>
          <a:srcRect/>
          <a:stretch>
            <a:fillRect/>
          </a:stretch>
        </p:blipFill>
        <p:spPr bwMode="auto">
          <a:xfrm>
            <a:off x="345507" y="2359567"/>
            <a:ext cx="3047545" cy="4063952"/>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a:stretch>
            <a:fillRect/>
          </a:stretch>
        </p:blipFill>
        <p:spPr bwMode="auto">
          <a:xfrm>
            <a:off x="3587097" y="3024809"/>
            <a:ext cx="4527995" cy="3398710"/>
          </a:xfrm>
          <a:prstGeom prst="rect">
            <a:avLst/>
          </a:prstGeom>
          <a:noFill/>
          <a:ln w="9525">
            <a:noFill/>
            <a:miter lim="800000"/>
            <a:headEnd/>
            <a:tailEnd/>
          </a:ln>
          <a:effectLst/>
        </p:spPr>
      </p:pic>
      <p:sp>
        <p:nvSpPr>
          <p:cNvPr id="13" name="テキスト ボックス 12"/>
          <p:cNvSpPr txBox="1"/>
          <p:nvPr/>
        </p:nvSpPr>
        <p:spPr>
          <a:xfrm>
            <a:off x="4230299" y="2533366"/>
            <a:ext cx="2743221" cy="461665"/>
          </a:xfrm>
          <a:prstGeom prst="rect">
            <a:avLst/>
          </a:prstGeom>
          <a:noFill/>
        </p:spPr>
        <p:txBody>
          <a:bodyPr wrap="none">
            <a:spAutoFit/>
          </a:bodyPr>
          <a:lstStyle/>
          <a:p>
            <a:pPr>
              <a:defRPr/>
            </a:pPr>
            <a:r>
              <a:rPr lang="ja-JP" altLang="en-US" b="1" dirty="0">
                <a:latin typeface="+mj-ea"/>
                <a:ea typeface="+mj-ea"/>
              </a:rPr>
              <a:t>高温低サイクル疲労試験</a:t>
            </a:r>
          </a:p>
        </p:txBody>
      </p:sp>
      <p:sp>
        <p:nvSpPr>
          <p:cNvPr id="14" name="テキスト ボックス 13"/>
          <p:cNvSpPr txBox="1"/>
          <p:nvPr/>
        </p:nvSpPr>
        <p:spPr>
          <a:xfrm>
            <a:off x="900702" y="6365332"/>
            <a:ext cx="6659195" cy="461665"/>
          </a:xfrm>
          <a:prstGeom prst="rect">
            <a:avLst/>
          </a:prstGeom>
          <a:noFill/>
        </p:spPr>
        <p:txBody>
          <a:bodyPr wrap="none">
            <a:spAutoFit/>
          </a:bodyPr>
          <a:lstStyle/>
          <a:p>
            <a:pPr>
              <a:defRPr/>
            </a:pPr>
            <a:r>
              <a:rPr lang="ja-JP" altLang="en-US" b="1" dirty="0">
                <a:latin typeface="+mj-ea"/>
                <a:ea typeface="+mj-ea"/>
              </a:rPr>
              <a:t>試験装置外観　　　　　　　試験片、電気炉、伸び計</a:t>
            </a:r>
          </a:p>
        </p:txBody>
      </p:sp>
    </p:spTree>
    <p:extLst>
      <p:ext uri="{BB962C8B-B14F-4D97-AF65-F5344CB8AC3E}">
        <p14:creationId xmlns:p14="http://schemas.microsoft.com/office/powerpoint/2010/main" val="1902223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2" descr="C:\Documents and Settings\yamaguchi\My Documents\My Pictures\MTS伸びけい.tif"/>
          <p:cNvPicPr>
            <a:picLocks noChangeAspect="1" noChangeArrowheads="1"/>
          </p:cNvPicPr>
          <p:nvPr/>
        </p:nvPicPr>
        <p:blipFill>
          <a:blip r:embed="rId2" cstate="print"/>
          <a:srcRect/>
          <a:stretch>
            <a:fillRect/>
          </a:stretch>
        </p:blipFill>
        <p:spPr bwMode="auto">
          <a:xfrm>
            <a:off x="4265488" y="783083"/>
            <a:ext cx="4789487" cy="3324225"/>
          </a:xfrm>
          <a:prstGeom prst="rect">
            <a:avLst/>
          </a:prstGeom>
          <a:noFill/>
          <a:ln w="9525">
            <a:noFill/>
            <a:miter lim="800000"/>
            <a:headEnd/>
            <a:tailEnd/>
          </a:ln>
        </p:spPr>
      </p:pic>
      <p:pic>
        <p:nvPicPr>
          <p:cNvPr id="75781" name="Picture 2" descr="C:\Documents and Settings\yamaguchi\My Documents\My Pictures\板バネ伸び計.tif"/>
          <p:cNvPicPr>
            <a:picLocks noChangeAspect="1" noChangeArrowheads="1"/>
          </p:cNvPicPr>
          <p:nvPr/>
        </p:nvPicPr>
        <p:blipFill>
          <a:blip r:embed="rId3" cstate="print"/>
          <a:srcRect b="9909"/>
          <a:stretch>
            <a:fillRect/>
          </a:stretch>
        </p:blipFill>
        <p:spPr bwMode="auto">
          <a:xfrm>
            <a:off x="323528" y="783083"/>
            <a:ext cx="3129449" cy="3387770"/>
          </a:xfrm>
          <a:prstGeom prst="rect">
            <a:avLst/>
          </a:prstGeom>
          <a:noFill/>
          <a:ln w="9525">
            <a:noFill/>
            <a:miter lim="800000"/>
            <a:headEnd/>
            <a:tailEnd/>
          </a:ln>
        </p:spPr>
      </p:pic>
      <p:sp>
        <p:nvSpPr>
          <p:cNvPr id="5" name="テキスト ボックス 4"/>
          <p:cNvSpPr txBox="1"/>
          <p:nvPr/>
        </p:nvSpPr>
        <p:spPr>
          <a:xfrm>
            <a:off x="2564727" y="-12617"/>
            <a:ext cx="4209807" cy="461665"/>
          </a:xfrm>
          <a:prstGeom prst="rect">
            <a:avLst/>
          </a:prstGeom>
          <a:noFill/>
        </p:spPr>
        <p:txBody>
          <a:bodyPr wrap="none">
            <a:spAutoFit/>
          </a:bodyPr>
          <a:lstStyle/>
          <a:p>
            <a:pPr>
              <a:defRPr/>
            </a:pPr>
            <a:r>
              <a:rPr lang="ja-JP" altLang="en-US" b="1" dirty="0">
                <a:latin typeface="+mj-ea"/>
                <a:ea typeface="+mj-ea"/>
              </a:rPr>
              <a:t>高温低サイクル疲労試験方法</a:t>
            </a:r>
          </a:p>
        </p:txBody>
      </p:sp>
      <p:sp>
        <p:nvSpPr>
          <p:cNvPr id="7" name="右矢印 6"/>
          <p:cNvSpPr/>
          <p:nvPr/>
        </p:nvSpPr>
        <p:spPr>
          <a:xfrm>
            <a:off x="3131840" y="2146964"/>
            <a:ext cx="1000125" cy="50006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スライド番号プレースホルダ 10"/>
          <p:cNvSpPr>
            <a:spLocks noGrp="1"/>
          </p:cNvSpPr>
          <p:nvPr>
            <p:ph type="sldNum" sz="quarter" idx="12"/>
          </p:nvPr>
        </p:nvSpPr>
        <p:spPr>
          <a:xfrm>
            <a:off x="6660232" y="6400800"/>
            <a:ext cx="1905000" cy="457200"/>
          </a:xfrm>
        </p:spPr>
        <p:txBody>
          <a:bodyPr/>
          <a:lstStyle/>
          <a:p>
            <a:pPr>
              <a:defRPr/>
            </a:pPr>
            <a:fld id="{F5A8A56E-A14E-40D7-9619-4CEDEF080665}" type="slidenum">
              <a:rPr lang="en-US" altLang="ja-JP" smtClean="0"/>
              <a:pPr>
                <a:defRPr/>
              </a:pPr>
              <a:t>18</a:t>
            </a:fld>
            <a:endParaRPr lang="en-US" altLang="ja-JP" dirty="0"/>
          </a:p>
        </p:txBody>
      </p:sp>
      <p:sp>
        <p:nvSpPr>
          <p:cNvPr id="12" name="テキスト ボックス 11"/>
          <p:cNvSpPr txBox="1"/>
          <p:nvPr/>
        </p:nvSpPr>
        <p:spPr>
          <a:xfrm>
            <a:off x="0" y="382973"/>
            <a:ext cx="8852103" cy="400110"/>
          </a:xfrm>
          <a:prstGeom prst="rect">
            <a:avLst/>
          </a:prstGeom>
          <a:noFill/>
        </p:spPr>
        <p:txBody>
          <a:bodyPr wrap="none">
            <a:spAutoFit/>
          </a:bodyPr>
          <a:lstStyle/>
          <a:p>
            <a:pPr>
              <a:defRPr/>
            </a:pPr>
            <a:r>
              <a:rPr lang="ja-JP" altLang="en-US" sz="2000" b="1" dirty="0">
                <a:solidFill>
                  <a:srgbClr val="FF0000"/>
                </a:solidFill>
                <a:latin typeface="+mj-ea"/>
                <a:ea typeface="+mj-ea"/>
              </a:rPr>
              <a:t>ひずみ制御試験では伸び計の精度が重要⇒伸び計が試験片に安定的に装着</a:t>
            </a:r>
          </a:p>
        </p:txBody>
      </p:sp>
      <p:sp>
        <p:nvSpPr>
          <p:cNvPr id="13" name="タイトル 1"/>
          <p:cNvSpPr txBox="1">
            <a:spLocks/>
          </p:cNvSpPr>
          <p:nvPr/>
        </p:nvSpPr>
        <p:spPr bwMode="auto">
          <a:xfrm>
            <a:off x="0" y="4245148"/>
            <a:ext cx="9144000" cy="1848148"/>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en-US" altLang="ja-JP" sz="2000" b="1" kern="0" dirty="0"/>
              <a:t>JIS</a:t>
            </a:r>
            <a:r>
              <a:rPr lang="ja-JP" altLang="en-US" sz="2000" b="1" kern="0" dirty="0"/>
              <a:t> </a:t>
            </a:r>
            <a:r>
              <a:rPr lang="en-US" altLang="ja-JP" sz="2000" b="1" kern="0" dirty="0"/>
              <a:t>Z</a:t>
            </a:r>
            <a:r>
              <a:rPr lang="ja-JP" altLang="en-US" sz="2000" b="1" kern="0" dirty="0"/>
              <a:t> </a:t>
            </a:r>
            <a:r>
              <a:rPr lang="en-US" altLang="ja-JP" sz="2000" b="1" kern="0" dirty="0"/>
              <a:t>2279:</a:t>
            </a:r>
            <a:r>
              <a:rPr lang="ja-JP" altLang="en-US" sz="2000" b="1" kern="0" dirty="0"/>
              <a:t>平行部直径</a:t>
            </a:r>
            <a:r>
              <a:rPr lang="en-US" altLang="ja-JP" sz="2000" b="1" kern="0" dirty="0"/>
              <a:t>6, 8, 10 or 12mm</a:t>
            </a:r>
            <a:r>
              <a:rPr lang="ja-JP" altLang="en-US" sz="2000" b="1" kern="0" dirty="0" err="1"/>
              <a:t>、</a:t>
            </a:r>
            <a:r>
              <a:rPr lang="ja-JP" altLang="en-US" sz="2000" b="1" kern="0" dirty="0"/>
              <a:t>平行部長さ≥</a:t>
            </a:r>
            <a:r>
              <a:rPr lang="en-US" altLang="ja-JP" sz="2000" b="1" kern="0" dirty="0"/>
              <a:t>GL+D</a:t>
            </a:r>
            <a:r>
              <a:rPr lang="ja-JP" altLang="en-US" sz="2000" b="1" kern="0" dirty="0" err="1"/>
              <a:t>、</a:t>
            </a:r>
            <a:r>
              <a:rPr lang="ja-JP" altLang="en-US" sz="2000" b="1" kern="0" dirty="0"/>
              <a:t>ｹﾞｰｼﾞ長さ≥</a:t>
            </a:r>
            <a:r>
              <a:rPr lang="en-US" altLang="ja-JP" sz="2000" b="1" kern="0" dirty="0"/>
              <a:t>D</a:t>
            </a:r>
            <a:r>
              <a:rPr lang="ja-JP" altLang="en-US" sz="2000" b="1" kern="0" dirty="0" err="1"/>
              <a:t>、</a:t>
            </a:r>
            <a:endParaRPr lang="en-US" altLang="ja-JP" sz="2000" b="1" kern="0" dirty="0"/>
          </a:p>
          <a:p>
            <a:pPr algn="l"/>
            <a:r>
              <a:rPr lang="ja-JP" altLang="en-US" sz="2000" b="1" kern="0" dirty="0"/>
              <a:t>曲率半径≥</a:t>
            </a:r>
            <a:r>
              <a:rPr lang="en-US" altLang="ja-JP" sz="2000" b="1" kern="0" dirty="0"/>
              <a:t>2D</a:t>
            </a:r>
          </a:p>
          <a:p>
            <a:pPr algn="l"/>
            <a:r>
              <a:rPr lang="ja-JP" altLang="en-US" sz="2400" b="1" kern="0" dirty="0"/>
              <a:t>問題</a:t>
            </a:r>
            <a:r>
              <a:rPr lang="en-US" altLang="ja-JP" sz="2400" b="1" kern="0" dirty="0"/>
              <a:t>3</a:t>
            </a:r>
            <a:r>
              <a:rPr lang="ja-JP" altLang="en-US" sz="2400" b="1" kern="0" dirty="0"/>
              <a:t>：</a:t>
            </a:r>
            <a:r>
              <a:rPr lang="en-US" altLang="ja-JP" sz="2400" b="1" kern="0" dirty="0"/>
              <a:t>650</a:t>
            </a:r>
            <a:r>
              <a:rPr lang="ja-JP" altLang="en-US" sz="2400" b="1" kern="0" dirty="0"/>
              <a:t>℃の銅合金の低サイクル疲労特性を得たい。ｹﾞｰｼﾞ長さ</a:t>
            </a:r>
            <a:r>
              <a:rPr lang="en-US" altLang="ja-JP" sz="2400" b="1" kern="0" dirty="0"/>
              <a:t>12mm</a:t>
            </a:r>
            <a:r>
              <a:rPr lang="ja-JP" altLang="en-US" sz="2400" b="1" kern="0" dirty="0"/>
              <a:t>の伸び計を持っているが、試験片の座屈が非常に心配である。</a:t>
            </a:r>
            <a:endParaRPr lang="en-US" altLang="ja-JP" sz="2400" b="1" kern="0" dirty="0"/>
          </a:p>
          <a:p>
            <a:pPr algn="l"/>
            <a:r>
              <a:rPr lang="ja-JP" altLang="en-US" sz="2400" b="1" kern="0" dirty="0"/>
              <a:t>試験片形状を提案せよ！</a:t>
            </a:r>
            <a:endParaRPr lang="en-US" altLang="ja-JP" sz="2400" b="1" kern="0" dirty="0"/>
          </a:p>
          <a:p>
            <a:pPr algn="l"/>
            <a:endParaRPr lang="en-US" altLang="ja-JP" sz="2000" b="1" kern="0" dirty="0"/>
          </a:p>
          <a:p>
            <a:pPr algn="l"/>
            <a:endParaRPr lang="en-US" altLang="ja-JP" sz="2000" b="1" kern="0" dirty="0"/>
          </a:p>
          <a:p>
            <a:pPr algn="l"/>
            <a:endParaRPr lang="ja-JP" altLang="en-US" sz="2000" b="1" kern="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8887"/>
            <a:ext cx="9144000" cy="2491078"/>
          </a:xfrm>
          <a:solidFill>
            <a:srgbClr val="CCFFFF"/>
          </a:solidFill>
        </p:spPr>
        <p:txBody>
          <a:bodyPr anchor="t"/>
          <a:lstStyle/>
          <a:p>
            <a:pPr algn="l"/>
            <a:r>
              <a:rPr lang="ja-JP" altLang="en-US" sz="3200" b="1" dirty="0"/>
              <a:t>試験片寸法、試験機の精度、材料本来のばらつきなど疲労データの信頼性評価は難しい。同一条件で</a:t>
            </a:r>
            <a:r>
              <a:rPr lang="en-US" altLang="ja-JP" sz="3200" b="1" dirty="0"/>
              <a:t>2</a:t>
            </a:r>
            <a:r>
              <a:rPr lang="ja-JP" altLang="en-US" sz="3200" b="1" dirty="0"/>
              <a:t>回以上（疲労現近傍ではそれ以上）の試験を求められるが現実には難しい。</a:t>
            </a:r>
            <a:br>
              <a:rPr lang="en-US" altLang="ja-JP" sz="3200" b="1" dirty="0"/>
            </a:br>
            <a:r>
              <a:rPr lang="en-US" altLang="ja-JP" sz="3200" b="1" dirty="0"/>
              <a:t>                              </a:t>
            </a:r>
            <a:r>
              <a:rPr lang="ja-JP" altLang="en-US" sz="3200" b="1" dirty="0"/>
              <a:t>さて、どうするか？</a:t>
            </a:r>
            <a:br>
              <a:rPr lang="ja-JP" altLang="en-US" sz="3200" b="1" dirty="0"/>
            </a:br>
            <a:endParaRPr kumimoji="1" lang="ja-JP" altLang="en-US" sz="3200" b="1" dirty="0"/>
          </a:p>
        </p:txBody>
      </p:sp>
      <p:sp>
        <p:nvSpPr>
          <p:cNvPr id="3" name="コンテンツ プレースホルダ 2"/>
          <p:cNvSpPr>
            <a:spLocks noGrp="1"/>
          </p:cNvSpPr>
          <p:nvPr>
            <p:ph idx="1"/>
          </p:nvPr>
        </p:nvSpPr>
        <p:spPr>
          <a:xfrm>
            <a:off x="0" y="3410100"/>
            <a:ext cx="9144000" cy="3043236"/>
          </a:xfrm>
        </p:spPr>
        <p:txBody>
          <a:bodyPr/>
          <a:lstStyle/>
          <a:p>
            <a:pPr marL="0" indent="0">
              <a:buNone/>
            </a:pPr>
            <a:r>
              <a:rPr lang="ja-JP" altLang="en-US" b="1" dirty="0">
                <a:solidFill>
                  <a:srgbClr val="FF0000"/>
                </a:solidFill>
              </a:rPr>
              <a:t>・試験機関に外注する場合には試験機の校正証明書を確認すること。</a:t>
            </a:r>
            <a:endParaRPr lang="en-US" altLang="ja-JP" b="1" dirty="0">
              <a:solidFill>
                <a:srgbClr val="FF0000"/>
              </a:solidFill>
            </a:endParaRPr>
          </a:p>
          <a:p>
            <a:pPr marL="0" indent="0">
              <a:buNone/>
            </a:pPr>
            <a:r>
              <a:rPr lang="ja-JP" altLang="en-US" b="1" dirty="0">
                <a:solidFill>
                  <a:srgbClr val="FF0000"/>
                </a:solidFill>
              </a:rPr>
              <a:t>・試験片装着時の軸芯（試験片に曲がりはないか）</a:t>
            </a:r>
            <a:endParaRPr lang="en-US" altLang="ja-JP" b="1" dirty="0">
              <a:solidFill>
                <a:srgbClr val="FF0000"/>
              </a:solidFill>
            </a:endParaRPr>
          </a:p>
          <a:p>
            <a:pPr marL="0" indent="0">
              <a:buNone/>
            </a:pPr>
            <a:r>
              <a:rPr kumimoji="1" lang="ja-JP" altLang="en-US" b="1" dirty="0">
                <a:solidFill>
                  <a:srgbClr val="FF0000"/>
                </a:solidFill>
              </a:rPr>
              <a:t>・試験波形（</a:t>
            </a:r>
            <a:r>
              <a:rPr kumimoji="1" lang="en-US" altLang="ja-JP" b="1" dirty="0">
                <a:solidFill>
                  <a:srgbClr val="FF0000"/>
                </a:solidFill>
              </a:rPr>
              <a:t>sin</a:t>
            </a:r>
            <a:r>
              <a:rPr kumimoji="1" lang="ja-JP" altLang="en-US" b="1" dirty="0">
                <a:solidFill>
                  <a:srgbClr val="FF0000"/>
                </a:solidFill>
              </a:rPr>
              <a:t>波形、三角波形の形）を確認すること</a:t>
            </a:r>
            <a:endParaRPr kumimoji="1" lang="en-US" altLang="ja-JP" b="1" dirty="0">
              <a:solidFill>
                <a:srgbClr val="FF0000"/>
              </a:solidFill>
            </a:endParaRPr>
          </a:p>
          <a:p>
            <a:pPr marL="0" indent="0">
              <a:buNone/>
            </a:pPr>
            <a:r>
              <a:rPr lang="ja-JP" altLang="en-US" b="1" dirty="0">
                <a:solidFill>
                  <a:srgbClr val="FF0000"/>
                </a:solidFill>
              </a:rPr>
              <a:t>・ピーク応力の安定性を確認すること</a:t>
            </a:r>
            <a:endParaRPr kumimoji="1" lang="ja-JP" altLang="en-US" b="1" dirty="0"/>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19</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疲労データの評価（信頼性は大丈夫か）</a:t>
            </a:r>
            <a:endParaRPr lang="en-US" altLang="ja-JP" b="1" dirty="0">
              <a:latin typeface="+mn-ea"/>
              <a:ea typeface="+mn-ea"/>
            </a:endParaRPr>
          </a:p>
        </p:txBody>
      </p:sp>
    </p:spTree>
    <p:extLst>
      <p:ext uri="{BB962C8B-B14F-4D97-AF65-F5344CB8AC3E}">
        <p14:creationId xmlns:p14="http://schemas.microsoft.com/office/powerpoint/2010/main" val="4253158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30997"/>
            <a:ext cx="9144000" cy="2725995"/>
          </a:xfrm>
          <a:solidFill>
            <a:srgbClr val="CCFFFF"/>
          </a:solidFill>
        </p:spPr>
        <p:txBody>
          <a:bodyPr anchor="t"/>
          <a:lstStyle/>
          <a:p>
            <a:pPr algn="l"/>
            <a:r>
              <a:rPr lang="ja-JP" altLang="en-US" sz="2800" b="1" dirty="0"/>
              <a:t>・エンジンは出力が異なると車体構造（プラットフォーム）を変える必要があるが、電動化が進むと、プラットフォームにバラエティが無くなる方向に進む。</a:t>
            </a:r>
            <a:br>
              <a:rPr lang="en-US" altLang="ja-JP" sz="2800" b="1" dirty="0"/>
            </a:br>
            <a:r>
              <a:rPr lang="ja-JP" altLang="en-US" sz="2800" b="1" dirty="0"/>
              <a:t> ⇒部品を使いまわす発想（リマニュファクチャリング）</a:t>
            </a:r>
            <a:br>
              <a:rPr lang="en-US" altLang="ja-JP" sz="2800" b="1" dirty="0"/>
            </a:br>
            <a:r>
              <a:rPr lang="en-US" altLang="ja-JP" sz="2800" b="1" dirty="0"/>
              <a:t>        </a:t>
            </a:r>
            <a:r>
              <a:rPr lang="ja-JP" altLang="en-US" sz="2800" b="1" dirty="0"/>
              <a:t>・スクラップからの電炉材を使うことを検討</a:t>
            </a:r>
            <a:br>
              <a:rPr lang="en-US" altLang="ja-JP" sz="2800" b="1" dirty="0"/>
            </a:br>
            <a:r>
              <a:rPr lang="ja-JP" altLang="en-US" sz="2800" b="1" dirty="0"/>
              <a:t>＝</a:t>
            </a:r>
            <a:r>
              <a:rPr lang="en-US" altLang="ja-JP" sz="2800" b="1" dirty="0"/>
              <a:t>SDG</a:t>
            </a:r>
            <a:r>
              <a:rPr lang="ja-JP" altLang="en-US" sz="2800" b="1" dirty="0"/>
              <a:t>ｓを満たす車が格好良い（新たな付加価値の創造）</a:t>
            </a:r>
            <a:br>
              <a:rPr lang="en-US" altLang="ja-JP" sz="3200" b="1" dirty="0"/>
            </a:br>
            <a:r>
              <a:rPr lang="ja-JP" altLang="en-US" sz="2400" b="1" dirty="0"/>
              <a:t>　　</a:t>
            </a:r>
            <a:br>
              <a:rPr lang="en-US" altLang="ja-JP" sz="2400" b="1" dirty="0"/>
            </a:br>
            <a:r>
              <a:rPr lang="en-US" altLang="ja-JP" sz="2400" b="1" dirty="0"/>
              <a:t>                    </a:t>
            </a:r>
            <a:r>
              <a:rPr lang="ja-JP" altLang="en-US" sz="2400" b="1" dirty="0"/>
              <a:t>コストだけでは日本は勝負にならない！</a:t>
            </a:r>
            <a:br>
              <a:rPr lang="en-US" altLang="ja-JP" sz="2400" b="1" dirty="0"/>
            </a:br>
            <a:r>
              <a:rPr lang="ja-JP" altLang="en-US" sz="2400" b="1" dirty="0"/>
              <a:t>　　              安全信頼性と安心は日本の売りとなるはず！</a:t>
            </a:r>
            <a:endParaRPr kumimoji="1" lang="ja-JP" altLang="en-US" sz="2800" b="1" dirty="0"/>
          </a:p>
        </p:txBody>
      </p:sp>
      <p:sp>
        <p:nvSpPr>
          <p:cNvPr id="3" name="コンテンツ プレースホルダ 2"/>
          <p:cNvSpPr>
            <a:spLocks noGrp="1"/>
          </p:cNvSpPr>
          <p:nvPr>
            <p:ph idx="1"/>
          </p:nvPr>
        </p:nvSpPr>
        <p:spPr>
          <a:xfrm>
            <a:off x="-1502" y="4581128"/>
            <a:ext cx="9144000" cy="2276872"/>
          </a:xfrm>
        </p:spPr>
        <p:txBody>
          <a:bodyPr/>
          <a:lstStyle/>
          <a:p>
            <a:pPr>
              <a:buNone/>
            </a:pPr>
            <a:r>
              <a:rPr lang="ja-JP" altLang="en-US" sz="2400" b="1" dirty="0">
                <a:solidFill>
                  <a:srgbClr val="FF0000"/>
                </a:solidFill>
              </a:rPr>
              <a:t>　・材料科学と高い品質管理能力を駆使して、より安全・安心な製品を提供していく！</a:t>
            </a:r>
            <a:endParaRPr lang="en-US" altLang="ja-JP" sz="2400" b="1" dirty="0">
              <a:solidFill>
                <a:srgbClr val="FF0000"/>
              </a:solidFill>
            </a:endParaRPr>
          </a:p>
          <a:p>
            <a:pPr>
              <a:buNone/>
            </a:pPr>
            <a:r>
              <a:rPr lang="ja-JP" altLang="en-US" sz="2400" b="1" dirty="0">
                <a:solidFill>
                  <a:srgbClr val="FF0000"/>
                </a:solidFill>
              </a:rPr>
              <a:t>　・材料はなぜ安心なのかの理屈を言う！</a:t>
            </a:r>
            <a:endParaRPr lang="en-US" altLang="ja-JP" sz="2400" b="1" dirty="0">
              <a:solidFill>
                <a:srgbClr val="FF0000"/>
              </a:solidFill>
            </a:endParaRPr>
          </a:p>
          <a:p>
            <a:pPr algn="ctr">
              <a:buNone/>
            </a:pPr>
            <a:r>
              <a:rPr lang="ja-JP" altLang="en-US" sz="2400" b="1" dirty="0"/>
              <a:t>⇒自動運転の普及にも繋がる発想</a:t>
            </a:r>
            <a:endParaRPr lang="en-US" altLang="ja-JP" sz="2400" b="1" dirty="0"/>
          </a:p>
          <a:p>
            <a:pPr>
              <a:buNone/>
            </a:pPr>
            <a:endParaRPr lang="en-US" altLang="ja-JP" sz="2400" b="1" dirty="0">
              <a:solidFill>
                <a:srgbClr val="FF0000"/>
              </a:solidFill>
            </a:endParaRPr>
          </a:p>
          <a:p>
            <a:pPr>
              <a:buNone/>
            </a:pPr>
            <a:r>
              <a:rPr lang="ja-JP" altLang="en-US" sz="2400" b="1" dirty="0"/>
              <a:t>　　</a:t>
            </a:r>
            <a:endParaRPr kumimoji="1" lang="ja-JP" altLang="en-US" sz="3600" b="1" dirty="0"/>
          </a:p>
        </p:txBody>
      </p:sp>
      <p:graphicFrame>
        <p:nvGraphicFramePr>
          <p:cNvPr id="7" name="Object 2"/>
          <p:cNvGraphicFramePr>
            <a:graphicFrameLocks noChangeAspect="1"/>
          </p:cNvGraphicFramePr>
          <p:nvPr/>
        </p:nvGraphicFramePr>
        <p:xfrm>
          <a:off x="0" y="153477"/>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3477"/>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2</a:t>
            </a:fld>
            <a:endParaRPr lang="en-US" altLang="ja-JP"/>
          </a:p>
        </p:txBody>
      </p:sp>
    </p:spTree>
    <p:extLst>
      <p:ext uri="{BB962C8B-B14F-4D97-AF65-F5344CB8AC3E}">
        <p14:creationId xmlns:p14="http://schemas.microsoft.com/office/powerpoint/2010/main" val="4129683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8887"/>
            <a:ext cx="9144000" cy="2031231"/>
          </a:xfrm>
          <a:solidFill>
            <a:srgbClr val="CCFFFF"/>
          </a:solidFill>
        </p:spPr>
        <p:txBody>
          <a:bodyPr anchor="t"/>
          <a:lstStyle/>
          <a:p>
            <a:pPr algn="l"/>
            <a:r>
              <a:rPr lang="ja-JP" altLang="en-US" sz="3200" b="1" dirty="0"/>
              <a:t>疲労試験に問題のないことが判っても、疲労データの信頼性を担保するには、疲労特性がどのような要因に依存するのかを知る必要がある。</a:t>
            </a:r>
            <a:br>
              <a:rPr lang="en-US" altLang="ja-JP" sz="3200" b="1" dirty="0"/>
            </a:br>
            <a:r>
              <a:rPr lang="en-US" altLang="ja-JP" sz="3200" b="1" dirty="0"/>
              <a:t>                              </a:t>
            </a:r>
            <a:r>
              <a:rPr lang="ja-JP" altLang="en-US" sz="3200" b="1" dirty="0"/>
              <a:t>さて、どうするか？</a:t>
            </a:r>
            <a:br>
              <a:rPr lang="en-US" altLang="ja-JP" sz="3200" b="1" dirty="0"/>
            </a:br>
            <a:br>
              <a:rPr lang="en-US" altLang="ja-JP" sz="3200" b="1" dirty="0"/>
            </a:br>
            <a:br>
              <a:rPr lang="en-US" altLang="ja-JP" sz="3200" b="1" dirty="0"/>
            </a:br>
            <a:br>
              <a:rPr lang="en-US" altLang="ja-JP" sz="3200" b="1" dirty="0"/>
            </a:br>
            <a:br>
              <a:rPr lang="ja-JP" altLang="en-US" sz="3200" b="1" dirty="0"/>
            </a:br>
            <a:endParaRPr kumimoji="1" lang="ja-JP" altLang="en-US" sz="3200" b="1" dirty="0"/>
          </a:p>
        </p:txBody>
      </p:sp>
      <p:sp>
        <p:nvSpPr>
          <p:cNvPr id="3" name="コンテンツ プレースホルダ 2"/>
          <p:cNvSpPr>
            <a:spLocks noGrp="1"/>
          </p:cNvSpPr>
          <p:nvPr>
            <p:ph idx="1"/>
          </p:nvPr>
        </p:nvSpPr>
        <p:spPr>
          <a:xfrm>
            <a:off x="0" y="2840118"/>
            <a:ext cx="9144000" cy="4017882"/>
          </a:xfrm>
        </p:spPr>
        <p:txBody>
          <a:bodyPr/>
          <a:lstStyle/>
          <a:p>
            <a:pPr marL="0" indent="0">
              <a:buNone/>
            </a:pPr>
            <a:r>
              <a:rPr lang="ja-JP" altLang="en-US" b="1" dirty="0">
                <a:solidFill>
                  <a:srgbClr val="FF0000"/>
                </a:solidFill>
              </a:rPr>
              <a:t>・破壊メカニズムに立脚することこそ信頼性の第一歩</a:t>
            </a:r>
            <a:endParaRPr lang="en-US" altLang="ja-JP" b="1" dirty="0">
              <a:solidFill>
                <a:srgbClr val="FF0000"/>
              </a:solidFill>
            </a:endParaRPr>
          </a:p>
          <a:p>
            <a:pPr marL="0" indent="0">
              <a:buNone/>
            </a:pPr>
            <a:r>
              <a:rPr lang="ja-JP" altLang="en-US" b="1" dirty="0">
                <a:solidFill>
                  <a:srgbClr val="3333FF"/>
                </a:solidFill>
              </a:rPr>
              <a:t>・現場の実機破損では腐食や部材つぶれのため、有意な破面は残らない</a:t>
            </a:r>
            <a:endParaRPr lang="en-US" altLang="ja-JP" b="1" dirty="0">
              <a:solidFill>
                <a:srgbClr val="3333FF"/>
              </a:solidFill>
            </a:endParaRPr>
          </a:p>
          <a:p>
            <a:pPr marL="0" indent="0">
              <a:buNone/>
            </a:pPr>
            <a:r>
              <a:rPr kumimoji="1" lang="ja-JP" altLang="en-US" b="1" dirty="0">
                <a:solidFill>
                  <a:srgbClr val="FF0000"/>
                </a:solidFill>
              </a:rPr>
              <a:t>・実験室の試験片破壊では破面を確認することが可能⇒破壊メカニズムを考察可</a:t>
            </a:r>
            <a:endParaRPr kumimoji="1" lang="en-US" altLang="ja-JP" b="1" dirty="0">
              <a:solidFill>
                <a:srgbClr val="FF0000"/>
              </a:solidFill>
            </a:endParaRPr>
          </a:p>
          <a:p>
            <a:pPr marL="0" indent="0">
              <a:buNone/>
            </a:pPr>
            <a:r>
              <a:rPr lang="ja-JP" altLang="en-US" b="1" dirty="0">
                <a:solidFill>
                  <a:srgbClr val="3333FF"/>
                </a:solidFill>
              </a:rPr>
              <a:t>・疲労特性が依存する要因を知るには例を積み上げるのが実は手っ取り早い</a:t>
            </a:r>
            <a:endParaRPr kumimoji="1" lang="ja-JP" altLang="en-US" b="1" dirty="0">
              <a:solidFill>
                <a:srgbClr val="3333FF"/>
              </a:solidFill>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20</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疲労データの評価（信頼性は大丈夫か）</a:t>
            </a:r>
            <a:endParaRPr lang="en-US" altLang="ja-JP" b="1" dirty="0">
              <a:latin typeface="+mn-ea"/>
              <a:ea typeface="+mn-ea"/>
            </a:endParaRPr>
          </a:p>
        </p:txBody>
      </p:sp>
    </p:spTree>
    <p:extLst>
      <p:ext uri="{BB962C8B-B14F-4D97-AF65-F5344CB8AC3E}">
        <p14:creationId xmlns:p14="http://schemas.microsoft.com/office/powerpoint/2010/main" val="457023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8887"/>
            <a:ext cx="9144000" cy="1035937"/>
          </a:xfrm>
          <a:solidFill>
            <a:srgbClr val="CCFFFF"/>
          </a:solidFill>
        </p:spPr>
        <p:txBody>
          <a:bodyPr anchor="t"/>
          <a:lstStyle/>
          <a:p>
            <a:r>
              <a:rPr lang="en-US" altLang="ja-JP" sz="3200" b="1" dirty="0">
                <a:solidFill>
                  <a:srgbClr val="FF0000"/>
                </a:solidFill>
              </a:rPr>
              <a:t>S-N</a:t>
            </a:r>
            <a:r>
              <a:rPr lang="ja-JP" altLang="en-US" sz="3200" b="1" dirty="0">
                <a:solidFill>
                  <a:srgbClr val="FF0000"/>
                </a:solidFill>
              </a:rPr>
              <a:t>プロット</a:t>
            </a:r>
            <a:r>
              <a:rPr lang="ja-JP" altLang="en-US" sz="3200" b="1" dirty="0"/>
              <a:t>（▲：</a:t>
            </a:r>
            <a:r>
              <a:rPr lang="en-US" altLang="ja-JP" sz="3200" b="1" dirty="0"/>
              <a:t>as Cast)</a:t>
            </a:r>
            <a:r>
              <a:rPr lang="ja-JP" altLang="en-US" sz="3200" b="1" dirty="0">
                <a:solidFill>
                  <a:srgbClr val="FF0000"/>
                </a:solidFill>
              </a:rPr>
              <a:t>が折れ曲がっている</a:t>
            </a:r>
            <a:r>
              <a:rPr lang="en-US" altLang="ja-JP" sz="3200" b="1" dirty="0"/>
              <a:t>                              </a:t>
            </a:r>
            <a:r>
              <a:rPr lang="ja-JP" altLang="en-US" sz="3200" b="1" dirty="0"/>
              <a:t>さて、どうして？</a:t>
            </a:r>
            <a:br>
              <a:rPr lang="en-US" altLang="ja-JP" sz="3200" b="1" dirty="0"/>
            </a:br>
            <a:r>
              <a:rPr lang="ja-JP" altLang="en-US" sz="2400" b="1" dirty="0"/>
              <a:t>例</a:t>
            </a:r>
            <a:r>
              <a:rPr lang="en-US" altLang="ja-JP" sz="2400" b="1" dirty="0"/>
              <a:t>)</a:t>
            </a:r>
            <a:r>
              <a:rPr lang="ja-JP" altLang="en-US" sz="2400" b="1" dirty="0"/>
              <a:t>アロイ</a:t>
            </a:r>
            <a:r>
              <a:rPr lang="en-US" altLang="ja-JP" sz="2400" b="1" dirty="0"/>
              <a:t>713C</a:t>
            </a:r>
            <a:r>
              <a:rPr lang="ja-JP" altLang="en-US" sz="2400" b="1" dirty="0"/>
              <a:t>の高温高サイクル疲労特性</a:t>
            </a:r>
            <a:br>
              <a:rPr lang="ja-JP" altLang="en-US" sz="2400" b="1" dirty="0"/>
            </a:br>
            <a:endParaRPr kumimoji="1" lang="ja-JP" altLang="en-US" sz="24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21</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疲労データの評価（信頼性は大丈夫か）</a:t>
            </a:r>
            <a:endParaRPr lang="en-US" altLang="ja-JP" b="1" dirty="0">
              <a:latin typeface="+mn-ea"/>
              <a:ea typeface="+mn-ea"/>
            </a:endParaRPr>
          </a:p>
        </p:txBody>
      </p:sp>
      <p:pic>
        <p:nvPicPr>
          <p:cNvPr id="8" name="図 7"/>
          <p:cNvPicPr>
            <a:picLocks noChangeAspect="1"/>
          </p:cNvPicPr>
          <p:nvPr/>
        </p:nvPicPr>
        <p:blipFill rotWithShape="1">
          <a:blip r:embed="rId5"/>
          <a:srcRect l="6239" t="60426" r="4345" b="2854"/>
          <a:stretch/>
        </p:blipFill>
        <p:spPr>
          <a:xfrm>
            <a:off x="1487613" y="2223827"/>
            <a:ext cx="6192689" cy="4628552"/>
          </a:xfrm>
          <a:prstGeom prst="rect">
            <a:avLst/>
          </a:prstGeom>
        </p:spPr>
      </p:pic>
    </p:spTree>
    <p:extLst>
      <p:ext uri="{BB962C8B-B14F-4D97-AF65-F5344CB8AC3E}">
        <p14:creationId xmlns:p14="http://schemas.microsoft.com/office/powerpoint/2010/main" val="3334452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07088"/>
            <a:ext cx="9144000" cy="603889"/>
          </a:xfrm>
          <a:solidFill>
            <a:srgbClr val="CCFFFF"/>
          </a:solidFill>
        </p:spPr>
        <p:txBody>
          <a:bodyPr anchor="t"/>
          <a:lstStyle/>
          <a:p>
            <a:r>
              <a:rPr lang="ja-JP" altLang="en-US" sz="2000" b="1" dirty="0"/>
              <a:t>折れ曲がっていない（○：</a:t>
            </a:r>
            <a:r>
              <a:rPr lang="en-US" altLang="ja-JP" sz="2000" b="1" dirty="0"/>
              <a:t>HIP)</a:t>
            </a:r>
            <a:r>
              <a:rPr lang="ja-JP" altLang="en-US" sz="2000" b="1" dirty="0" err="1"/>
              <a:t>の破</a:t>
            </a:r>
            <a:r>
              <a:rPr lang="ja-JP" altLang="en-US" sz="2000" b="1" dirty="0"/>
              <a:t>面から見よう</a:t>
            </a:r>
            <a:br>
              <a:rPr lang="en-US" altLang="ja-JP" sz="2000" b="1" dirty="0"/>
            </a:br>
            <a:r>
              <a:rPr lang="ja-JP" altLang="en-US" sz="2000" b="1" dirty="0" err="1"/>
              <a:t>ー</a:t>
            </a:r>
            <a:r>
              <a:rPr lang="ja-JP" altLang="en-US" sz="2000" b="1" dirty="0"/>
              <a:t>低サイクル側の破壊起点は？－</a:t>
            </a:r>
            <a:br>
              <a:rPr lang="en-US" altLang="ja-JP" sz="2000" b="1" dirty="0"/>
            </a:br>
            <a:endParaRPr kumimoji="1" lang="ja-JP" altLang="en-US" sz="20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2254135615"/>
              </p:ext>
            </p:extLst>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22</a:t>
            </a:fld>
            <a:endParaRPr lang="en-US" altLang="ja-JP"/>
          </a:p>
        </p:txBody>
      </p:sp>
      <p:pic>
        <p:nvPicPr>
          <p:cNvPr id="8" name="図 7"/>
          <p:cNvPicPr>
            <a:picLocks noChangeAspect="1"/>
          </p:cNvPicPr>
          <p:nvPr/>
        </p:nvPicPr>
        <p:blipFill rotWithShape="1">
          <a:blip r:embed="rId5"/>
          <a:srcRect l="6239" t="60426" r="4345" b="2854"/>
          <a:stretch/>
        </p:blipFill>
        <p:spPr>
          <a:xfrm>
            <a:off x="2647390" y="991759"/>
            <a:ext cx="3486611" cy="2606027"/>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696" y="3711693"/>
            <a:ext cx="3840000" cy="2880000"/>
          </a:xfrm>
          <a:prstGeom prst="rect">
            <a:avLst/>
          </a:prstGeom>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9992" y="3711693"/>
            <a:ext cx="3840000" cy="2880000"/>
          </a:xfrm>
          <a:prstGeom prst="rect">
            <a:avLst/>
          </a:prstGeom>
        </p:spPr>
      </p:pic>
      <p:cxnSp>
        <p:nvCxnSpPr>
          <p:cNvPr id="12" name="直線矢印コネクタ 11"/>
          <p:cNvCxnSpPr/>
          <p:nvPr/>
        </p:nvCxnSpPr>
        <p:spPr>
          <a:xfrm flipH="1">
            <a:off x="3203848" y="1841498"/>
            <a:ext cx="720080" cy="17562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242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07088"/>
            <a:ext cx="9144000" cy="603889"/>
          </a:xfrm>
          <a:solidFill>
            <a:srgbClr val="CCFFFF"/>
          </a:solidFill>
        </p:spPr>
        <p:txBody>
          <a:bodyPr anchor="t"/>
          <a:lstStyle/>
          <a:p>
            <a:r>
              <a:rPr lang="ja-JP" altLang="en-US" sz="2000" b="1" dirty="0"/>
              <a:t>折れ曲がっていない（○：</a:t>
            </a:r>
            <a:r>
              <a:rPr lang="en-US" altLang="ja-JP" sz="2000" b="1" dirty="0"/>
              <a:t>HIP)</a:t>
            </a:r>
            <a:r>
              <a:rPr lang="ja-JP" altLang="en-US" sz="2000" b="1" dirty="0" err="1"/>
              <a:t>の破</a:t>
            </a:r>
            <a:r>
              <a:rPr lang="ja-JP" altLang="en-US" sz="2000" b="1" dirty="0"/>
              <a:t>面から見よう</a:t>
            </a:r>
            <a:br>
              <a:rPr lang="en-US" altLang="ja-JP" sz="2000" b="1" dirty="0"/>
            </a:br>
            <a:r>
              <a:rPr lang="ja-JP" altLang="en-US" sz="2000" b="1" dirty="0" err="1"/>
              <a:t>ー</a:t>
            </a:r>
            <a:r>
              <a:rPr lang="ja-JP" altLang="en-US" sz="2000" b="1" dirty="0"/>
              <a:t>高サイクル側の破壊起点は？－</a:t>
            </a:r>
            <a:br>
              <a:rPr lang="en-US" altLang="ja-JP" sz="2000" b="1" dirty="0"/>
            </a:br>
            <a:endParaRPr kumimoji="1" lang="ja-JP" altLang="en-US" sz="20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2254135615"/>
              </p:ext>
            </p:extLst>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a:xfrm>
            <a:off x="7237954" y="6267534"/>
            <a:ext cx="1905000" cy="457200"/>
          </a:xfrm>
        </p:spPr>
        <p:txBody>
          <a:bodyPr/>
          <a:lstStyle/>
          <a:p>
            <a:fld id="{95D93516-D2D5-4636-9F28-C031E7E0AB41}" type="slidenum">
              <a:rPr lang="en-US" altLang="ja-JP" smtClean="0"/>
              <a:pPr/>
              <a:t>23</a:t>
            </a:fld>
            <a:endParaRPr lang="en-US" altLang="ja-JP"/>
          </a:p>
        </p:txBody>
      </p:sp>
      <p:pic>
        <p:nvPicPr>
          <p:cNvPr id="8" name="図 7"/>
          <p:cNvPicPr>
            <a:picLocks noChangeAspect="1"/>
          </p:cNvPicPr>
          <p:nvPr/>
        </p:nvPicPr>
        <p:blipFill rotWithShape="1">
          <a:blip r:embed="rId5"/>
          <a:srcRect l="6239" t="60426" r="4345" b="2854"/>
          <a:stretch/>
        </p:blipFill>
        <p:spPr>
          <a:xfrm>
            <a:off x="2647390" y="991759"/>
            <a:ext cx="3486611" cy="2606027"/>
          </a:xfrm>
          <a:prstGeom prst="rect">
            <a:avLst/>
          </a:prstGeom>
        </p:spPr>
      </p:pic>
      <p:pic>
        <p:nvPicPr>
          <p:cNvPr id="3" name="図 2"/>
          <p:cNvPicPr>
            <a:picLocks noChangeAspect="1"/>
          </p:cNvPicPr>
          <p:nvPr/>
        </p:nvPicPr>
        <p:blipFill>
          <a:blip r:embed="rId6"/>
          <a:stretch>
            <a:fillRect/>
          </a:stretch>
        </p:blipFill>
        <p:spPr>
          <a:xfrm>
            <a:off x="600798" y="3723877"/>
            <a:ext cx="3846487" cy="2880000"/>
          </a:xfrm>
          <a:prstGeom prst="rect">
            <a:avLst/>
          </a:prstGeom>
        </p:spPr>
      </p:pic>
      <p:pic>
        <p:nvPicPr>
          <p:cNvPr id="4" name="図 3"/>
          <p:cNvPicPr>
            <a:picLocks noChangeAspect="1"/>
          </p:cNvPicPr>
          <p:nvPr/>
        </p:nvPicPr>
        <p:blipFill>
          <a:blip r:embed="rId7"/>
          <a:stretch>
            <a:fillRect/>
          </a:stretch>
        </p:blipFill>
        <p:spPr>
          <a:xfrm>
            <a:off x="4499992" y="3721551"/>
            <a:ext cx="3846487" cy="2880000"/>
          </a:xfrm>
          <a:prstGeom prst="rect">
            <a:avLst/>
          </a:prstGeom>
        </p:spPr>
      </p:pic>
      <p:cxnSp>
        <p:nvCxnSpPr>
          <p:cNvPr id="13" name="直線矢印コネクタ 12"/>
          <p:cNvCxnSpPr/>
          <p:nvPr/>
        </p:nvCxnSpPr>
        <p:spPr>
          <a:xfrm>
            <a:off x="5610174" y="2528754"/>
            <a:ext cx="401986" cy="11927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594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07088"/>
            <a:ext cx="9144000" cy="603889"/>
          </a:xfrm>
          <a:solidFill>
            <a:srgbClr val="CCFFFF"/>
          </a:solidFill>
        </p:spPr>
        <p:txBody>
          <a:bodyPr anchor="t"/>
          <a:lstStyle/>
          <a:p>
            <a:r>
              <a:rPr lang="ja-JP" altLang="en-US" sz="2000" b="1" dirty="0"/>
              <a:t>折れ曲がっている（▲：</a:t>
            </a:r>
            <a:r>
              <a:rPr lang="en-US" altLang="ja-JP" sz="2000" b="1" dirty="0"/>
              <a:t>as Cast)</a:t>
            </a:r>
            <a:r>
              <a:rPr lang="ja-JP" altLang="en-US" sz="2000" b="1" dirty="0" err="1"/>
              <a:t>の破</a:t>
            </a:r>
            <a:r>
              <a:rPr lang="ja-JP" altLang="en-US" sz="2000" b="1" dirty="0"/>
              <a:t>面から見よう</a:t>
            </a:r>
            <a:br>
              <a:rPr lang="en-US" altLang="ja-JP" sz="2000" b="1" dirty="0"/>
            </a:br>
            <a:r>
              <a:rPr lang="ja-JP" altLang="en-US" sz="2000" b="1" dirty="0" err="1"/>
              <a:t>ー</a:t>
            </a:r>
            <a:r>
              <a:rPr lang="ja-JP" altLang="en-US" sz="2000" b="1" dirty="0"/>
              <a:t>低サイクル側の破壊起点は？－</a:t>
            </a:r>
            <a:br>
              <a:rPr lang="en-US" altLang="ja-JP" sz="2000" b="1" dirty="0"/>
            </a:br>
            <a:endParaRPr kumimoji="1" lang="ja-JP" altLang="en-US" sz="20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2254135615"/>
              </p:ext>
            </p:extLst>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a:xfrm>
            <a:off x="7237954" y="6267534"/>
            <a:ext cx="1905000" cy="457200"/>
          </a:xfrm>
        </p:spPr>
        <p:txBody>
          <a:bodyPr/>
          <a:lstStyle/>
          <a:p>
            <a:fld id="{95D93516-D2D5-4636-9F28-C031E7E0AB41}" type="slidenum">
              <a:rPr lang="en-US" altLang="ja-JP" smtClean="0"/>
              <a:pPr/>
              <a:t>24</a:t>
            </a:fld>
            <a:endParaRPr lang="en-US" altLang="ja-JP"/>
          </a:p>
        </p:txBody>
      </p:sp>
      <p:pic>
        <p:nvPicPr>
          <p:cNvPr id="8" name="図 7"/>
          <p:cNvPicPr>
            <a:picLocks noChangeAspect="1"/>
          </p:cNvPicPr>
          <p:nvPr/>
        </p:nvPicPr>
        <p:blipFill rotWithShape="1">
          <a:blip r:embed="rId5"/>
          <a:srcRect l="6239" t="60426" r="4345" b="2854"/>
          <a:stretch/>
        </p:blipFill>
        <p:spPr>
          <a:xfrm>
            <a:off x="2647390" y="991759"/>
            <a:ext cx="3486611" cy="2606027"/>
          </a:xfrm>
          <a:prstGeom prst="rect">
            <a:avLst/>
          </a:prstGeom>
        </p:spPr>
      </p:pic>
      <p:pic>
        <p:nvPicPr>
          <p:cNvPr id="5" name="図 4"/>
          <p:cNvPicPr>
            <a:picLocks noChangeAspect="1"/>
          </p:cNvPicPr>
          <p:nvPr/>
        </p:nvPicPr>
        <p:blipFill>
          <a:blip r:embed="rId6"/>
          <a:stretch>
            <a:fillRect/>
          </a:stretch>
        </p:blipFill>
        <p:spPr>
          <a:xfrm>
            <a:off x="542906" y="3870662"/>
            <a:ext cx="3847789" cy="2880000"/>
          </a:xfrm>
          <a:prstGeom prst="rect">
            <a:avLst/>
          </a:prstGeom>
        </p:spPr>
      </p:pic>
      <p:pic>
        <p:nvPicPr>
          <p:cNvPr id="6" name="図 5"/>
          <p:cNvPicPr>
            <a:picLocks noChangeAspect="1"/>
          </p:cNvPicPr>
          <p:nvPr/>
        </p:nvPicPr>
        <p:blipFill>
          <a:blip r:embed="rId7"/>
          <a:stretch>
            <a:fillRect/>
          </a:stretch>
        </p:blipFill>
        <p:spPr>
          <a:xfrm>
            <a:off x="4390695" y="3870662"/>
            <a:ext cx="3847789" cy="2880000"/>
          </a:xfrm>
          <a:prstGeom prst="rect">
            <a:avLst/>
          </a:prstGeom>
        </p:spPr>
      </p:pic>
      <p:cxnSp>
        <p:nvCxnSpPr>
          <p:cNvPr id="11" name="直線矢印コネクタ 10"/>
          <p:cNvCxnSpPr/>
          <p:nvPr/>
        </p:nvCxnSpPr>
        <p:spPr>
          <a:xfrm flipH="1">
            <a:off x="2974848" y="1862532"/>
            <a:ext cx="936550" cy="2197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584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07088"/>
            <a:ext cx="9144000" cy="603889"/>
          </a:xfrm>
          <a:solidFill>
            <a:srgbClr val="CCFFFF"/>
          </a:solidFill>
        </p:spPr>
        <p:txBody>
          <a:bodyPr anchor="t"/>
          <a:lstStyle/>
          <a:p>
            <a:r>
              <a:rPr lang="ja-JP" altLang="en-US" sz="2000" b="1" dirty="0"/>
              <a:t>折れ曲がっている（▲：</a:t>
            </a:r>
            <a:r>
              <a:rPr lang="en-US" altLang="ja-JP" sz="2000" b="1" dirty="0"/>
              <a:t>as Cast)</a:t>
            </a:r>
            <a:r>
              <a:rPr lang="ja-JP" altLang="en-US" sz="2000" b="1" dirty="0" err="1"/>
              <a:t>の破</a:t>
            </a:r>
            <a:r>
              <a:rPr lang="ja-JP" altLang="en-US" sz="2000" b="1" dirty="0"/>
              <a:t>面から見よう</a:t>
            </a:r>
            <a:br>
              <a:rPr lang="en-US" altLang="ja-JP" sz="2000" b="1" dirty="0"/>
            </a:br>
            <a:r>
              <a:rPr lang="ja-JP" altLang="en-US" sz="2000" b="1" dirty="0" err="1"/>
              <a:t>ー</a:t>
            </a:r>
            <a:r>
              <a:rPr lang="ja-JP" altLang="en-US" sz="2000" b="1" dirty="0"/>
              <a:t>高サイクル側の破壊起点は？－</a:t>
            </a:r>
            <a:br>
              <a:rPr lang="en-US" altLang="ja-JP" sz="2000" b="1" dirty="0"/>
            </a:br>
            <a:endParaRPr kumimoji="1" lang="ja-JP" altLang="en-US" sz="20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2254135615"/>
              </p:ext>
            </p:extLst>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a:xfrm>
            <a:off x="7237954" y="6267534"/>
            <a:ext cx="1905000" cy="457200"/>
          </a:xfrm>
        </p:spPr>
        <p:txBody>
          <a:bodyPr/>
          <a:lstStyle/>
          <a:p>
            <a:fld id="{95D93516-D2D5-4636-9F28-C031E7E0AB41}" type="slidenum">
              <a:rPr lang="en-US" altLang="ja-JP" smtClean="0"/>
              <a:pPr/>
              <a:t>25</a:t>
            </a:fld>
            <a:endParaRPr lang="en-US" altLang="ja-JP"/>
          </a:p>
        </p:txBody>
      </p:sp>
      <p:pic>
        <p:nvPicPr>
          <p:cNvPr id="8" name="図 7"/>
          <p:cNvPicPr>
            <a:picLocks noChangeAspect="1"/>
          </p:cNvPicPr>
          <p:nvPr/>
        </p:nvPicPr>
        <p:blipFill rotWithShape="1">
          <a:blip r:embed="rId5"/>
          <a:srcRect l="6239" t="60426" r="4345" b="2854"/>
          <a:stretch/>
        </p:blipFill>
        <p:spPr>
          <a:xfrm>
            <a:off x="2647390" y="991759"/>
            <a:ext cx="3486611" cy="2606027"/>
          </a:xfrm>
          <a:prstGeom prst="rect">
            <a:avLst/>
          </a:prstGeom>
        </p:spPr>
      </p:pic>
      <p:pic>
        <p:nvPicPr>
          <p:cNvPr id="3" name="図 2"/>
          <p:cNvPicPr>
            <a:picLocks noChangeAspect="1"/>
          </p:cNvPicPr>
          <p:nvPr/>
        </p:nvPicPr>
        <p:blipFill>
          <a:blip r:embed="rId6"/>
          <a:stretch>
            <a:fillRect/>
          </a:stretch>
        </p:blipFill>
        <p:spPr>
          <a:xfrm>
            <a:off x="713713" y="3648902"/>
            <a:ext cx="3846487" cy="2880000"/>
          </a:xfrm>
          <a:prstGeom prst="rect">
            <a:avLst/>
          </a:prstGeom>
        </p:spPr>
      </p:pic>
      <p:pic>
        <p:nvPicPr>
          <p:cNvPr id="4" name="図 3"/>
          <p:cNvPicPr>
            <a:picLocks noChangeAspect="1"/>
          </p:cNvPicPr>
          <p:nvPr/>
        </p:nvPicPr>
        <p:blipFill>
          <a:blip r:embed="rId7"/>
          <a:stretch>
            <a:fillRect/>
          </a:stretch>
        </p:blipFill>
        <p:spPr>
          <a:xfrm>
            <a:off x="4572000" y="3648902"/>
            <a:ext cx="3846487" cy="2880000"/>
          </a:xfrm>
          <a:prstGeom prst="rect">
            <a:avLst/>
          </a:prstGeom>
        </p:spPr>
      </p:pic>
      <p:cxnSp>
        <p:nvCxnSpPr>
          <p:cNvPr id="12" name="直線矢印コネクタ 11"/>
          <p:cNvCxnSpPr/>
          <p:nvPr/>
        </p:nvCxnSpPr>
        <p:spPr>
          <a:xfrm>
            <a:off x="5286380" y="2571744"/>
            <a:ext cx="1126612" cy="10492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386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07088"/>
            <a:ext cx="9144000" cy="789664"/>
          </a:xfrm>
          <a:solidFill>
            <a:srgbClr val="CCFFFF"/>
          </a:solidFill>
        </p:spPr>
        <p:txBody>
          <a:bodyPr anchor="t"/>
          <a:lstStyle/>
          <a:p>
            <a:r>
              <a:rPr lang="ja-JP" altLang="en-US" sz="2000" b="1" dirty="0"/>
              <a:t>破面様相は電子顕微鏡の前に実体顕微鏡（あるいは虫眼鏡）で確認することが要</a:t>
            </a:r>
            <a:br>
              <a:rPr lang="en-US" altLang="ja-JP" sz="2000" b="1" dirty="0"/>
            </a:br>
            <a:r>
              <a:rPr lang="ja-JP" altLang="en-US" sz="2000" b="1" dirty="0"/>
              <a:t>⇒それで疲労特徴がないものは電子顕微鏡で見ても判別が難しい</a:t>
            </a:r>
            <a:br>
              <a:rPr lang="en-US" altLang="ja-JP" sz="2000" b="1" dirty="0"/>
            </a:br>
            <a:br>
              <a:rPr lang="en-US" altLang="ja-JP" sz="2000" b="1" dirty="0"/>
            </a:br>
            <a:r>
              <a:rPr lang="ja-JP" altLang="en-US" sz="2000" b="1" dirty="0"/>
              <a:t>起点部（下側内部）からスジ模様が放射状に広がっている感じが重要</a:t>
            </a:r>
            <a:br>
              <a:rPr lang="en-US" altLang="ja-JP" sz="2000" b="1" dirty="0"/>
            </a:br>
            <a:endParaRPr kumimoji="1" lang="ja-JP" altLang="en-US" sz="20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2254135615"/>
              </p:ext>
            </p:extLst>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a:xfrm>
            <a:off x="7237954" y="6267534"/>
            <a:ext cx="1905000" cy="457200"/>
          </a:xfrm>
        </p:spPr>
        <p:txBody>
          <a:bodyPr/>
          <a:lstStyle/>
          <a:p>
            <a:fld id="{95D93516-D2D5-4636-9F28-C031E7E0AB41}" type="slidenum">
              <a:rPr lang="en-US" altLang="ja-JP" smtClean="0"/>
              <a:pPr/>
              <a:t>26</a:t>
            </a:fld>
            <a:endParaRPr lang="en-US" altLang="ja-JP"/>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698394153"/>
              </p:ext>
            </p:extLst>
          </p:nvPr>
        </p:nvGraphicFramePr>
        <p:xfrm>
          <a:off x="73001" y="1917390"/>
          <a:ext cx="4971168" cy="4627872"/>
        </p:xfrm>
        <a:graphic>
          <a:graphicData uri="http://schemas.openxmlformats.org/presentationml/2006/ole">
            <mc:AlternateContent xmlns:mc="http://schemas.openxmlformats.org/markup-compatibility/2006">
              <mc:Choice xmlns:v="urn:schemas-microsoft-com:vml" Requires="v">
                <p:oleObj r:id="rId5" imgW="12427920" imgH="11569680" progId="">
                  <p:embed/>
                </p:oleObj>
              </mc:Choice>
              <mc:Fallback>
                <p:oleObj r:id="rId5" imgW="12427920" imgH="11569680" progId="">
                  <p:embed/>
                  <p:pic>
                    <p:nvPicPr>
                      <p:cNvPr id="0"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01" y="1917390"/>
                        <a:ext cx="4971168" cy="46278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図 5"/>
          <p:cNvPicPr>
            <a:picLocks noChangeAspect="1"/>
          </p:cNvPicPr>
          <p:nvPr/>
        </p:nvPicPr>
        <p:blipFill>
          <a:blip r:embed="rId7"/>
          <a:stretch>
            <a:fillRect/>
          </a:stretch>
        </p:blipFill>
        <p:spPr>
          <a:xfrm flipV="1">
            <a:off x="5300314" y="1844998"/>
            <a:ext cx="3842640" cy="3152400"/>
          </a:xfrm>
          <a:prstGeom prst="rect">
            <a:avLst/>
          </a:prstGeom>
        </p:spPr>
      </p:pic>
      <p:sp>
        <p:nvSpPr>
          <p:cNvPr id="11" name="コンテンツ プレースホルダ 2"/>
          <p:cNvSpPr>
            <a:spLocks noGrp="1"/>
          </p:cNvSpPr>
          <p:nvPr>
            <p:ph idx="1"/>
          </p:nvPr>
        </p:nvSpPr>
        <p:spPr>
          <a:xfrm>
            <a:off x="5148064" y="4723084"/>
            <a:ext cx="3600400" cy="1730252"/>
          </a:xfrm>
        </p:spPr>
        <p:txBody>
          <a:bodyPr/>
          <a:lstStyle/>
          <a:p>
            <a:pPr>
              <a:buNone/>
            </a:pPr>
            <a:r>
              <a:rPr lang="ja-JP" altLang="en-US" sz="2400" b="1" dirty="0">
                <a:solidFill>
                  <a:srgbClr val="FF0000"/>
                </a:solidFill>
                <a:latin typeface="+mn-ea"/>
              </a:rPr>
              <a:t>疲労起点は鋳造欠陥</a:t>
            </a:r>
            <a:endParaRPr lang="en-US" altLang="ja-JP" sz="2400" b="1" dirty="0">
              <a:solidFill>
                <a:srgbClr val="FF0000"/>
              </a:solidFill>
              <a:latin typeface="+mn-ea"/>
            </a:endParaRPr>
          </a:p>
          <a:p>
            <a:pPr marL="0" indent="0">
              <a:buNone/>
            </a:pPr>
            <a:r>
              <a:rPr kumimoji="1" lang="ja-JP" altLang="en-US" sz="2400" b="1" dirty="0">
                <a:solidFill>
                  <a:srgbClr val="FF0000"/>
                </a:solidFill>
                <a:latin typeface="+mn-ea"/>
              </a:rPr>
              <a:t>素材管理には欠陥サイズ（非金属介在物など）の評価が不可欠である。</a:t>
            </a:r>
            <a:endParaRPr kumimoji="1" lang="en-US" altLang="ja-JP" sz="2400" b="1" dirty="0">
              <a:latin typeface="+mn-ea"/>
            </a:endParaRPr>
          </a:p>
        </p:txBody>
      </p:sp>
    </p:spTree>
    <p:extLst>
      <p:ext uri="{BB962C8B-B14F-4D97-AF65-F5344CB8AC3E}">
        <p14:creationId xmlns:p14="http://schemas.microsoft.com/office/powerpoint/2010/main" val="3134869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46323"/>
            <a:ext cx="9144000" cy="1731559"/>
          </a:xfrm>
          <a:solidFill>
            <a:srgbClr val="CCFFFF"/>
          </a:solidFill>
        </p:spPr>
        <p:txBody>
          <a:bodyPr anchor="t"/>
          <a:lstStyle/>
          <a:p>
            <a:pPr algn="l"/>
            <a:r>
              <a:rPr lang="ja-JP" altLang="en-US" sz="4800" b="1" dirty="0"/>
              <a:t>機械構造物の劣化と寿命を</a:t>
            </a:r>
            <a:br>
              <a:rPr lang="en-US" altLang="ja-JP" sz="4800" b="1" dirty="0"/>
            </a:br>
            <a:r>
              <a:rPr lang="ja-JP" altLang="en-US" sz="4800" b="1" dirty="0"/>
              <a:t>　　疲労の切口から見ると！</a:t>
            </a:r>
            <a:endParaRPr kumimoji="1" lang="ja-JP" altLang="en-US" sz="4800" b="1" dirty="0"/>
          </a:p>
        </p:txBody>
      </p:sp>
      <p:sp>
        <p:nvSpPr>
          <p:cNvPr id="3" name="コンテンツ プレースホルダ 2"/>
          <p:cNvSpPr>
            <a:spLocks noGrp="1"/>
          </p:cNvSpPr>
          <p:nvPr>
            <p:ph idx="1"/>
          </p:nvPr>
        </p:nvSpPr>
        <p:spPr>
          <a:xfrm>
            <a:off x="0" y="3714752"/>
            <a:ext cx="9144000" cy="2571768"/>
          </a:xfrm>
        </p:spPr>
        <p:txBody>
          <a:bodyPr/>
          <a:lstStyle/>
          <a:p>
            <a:pPr>
              <a:buNone/>
            </a:pPr>
            <a:r>
              <a:rPr lang="ja-JP" altLang="en-US" sz="3600" b="1" dirty="0">
                <a:solidFill>
                  <a:srgbClr val="FF0000"/>
                </a:solidFill>
              </a:rPr>
              <a:t>　疲労は最弱箇所を狙い討ち</a:t>
            </a:r>
            <a:endParaRPr lang="en-US" altLang="ja-JP" sz="3600" b="1" dirty="0">
              <a:solidFill>
                <a:srgbClr val="FF0000"/>
              </a:solidFill>
            </a:endParaRPr>
          </a:p>
          <a:p>
            <a:pPr>
              <a:buNone/>
            </a:pPr>
            <a:r>
              <a:rPr lang="ja-JP" altLang="en-US" sz="3600" b="1" dirty="0">
                <a:solidFill>
                  <a:srgbClr val="FF0000"/>
                </a:solidFill>
              </a:rPr>
              <a:t>　　</a:t>
            </a:r>
            <a:r>
              <a:rPr lang="ja-JP" altLang="en-US" sz="3600" b="1" dirty="0"/>
              <a:t>部材の不連続箇所は潜在的欠陥</a:t>
            </a:r>
            <a:endParaRPr lang="en-US" altLang="ja-JP" sz="3600" b="1" dirty="0"/>
          </a:p>
          <a:p>
            <a:pPr>
              <a:buNone/>
            </a:pPr>
            <a:r>
              <a:rPr lang="ja-JP" altLang="en-US" sz="3600" b="1" dirty="0"/>
              <a:t>　　⇒溶接継手</a:t>
            </a:r>
            <a:endParaRPr kumimoji="1" lang="en-US" altLang="ja-JP" sz="36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990162828"/>
              </p:ext>
            </p:extLst>
          </p:nvPr>
        </p:nvGraphicFramePr>
        <p:xfrm>
          <a:off x="0" y="54868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868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27</a:t>
            </a:fld>
            <a:endParaRPr lang="en-US" altLang="ja-JP"/>
          </a:p>
        </p:txBody>
      </p:sp>
    </p:spTree>
    <p:extLst>
      <p:ext uri="{BB962C8B-B14F-4D97-AF65-F5344CB8AC3E}">
        <p14:creationId xmlns:p14="http://schemas.microsoft.com/office/powerpoint/2010/main" val="3454317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745515"/>
            <a:ext cx="9144000" cy="1118246"/>
          </a:xfrm>
          <a:solidFill>
            <a:srgbClr val="CCFFFF"/>
          </a:solidFill>
        </p:spPr>
        <p:txBody>
          <a:bodyPr anchor="t"/>
          <a:lstStyle/>
          <a:p>
            <a:r>
              <a:rPr lang="ja-JP" altLang="en-US" sz="2800" b="1" dirty="0"/>
              <a:t>溶接構造用圧延鋼</a:t>
            </a:r>
            <a:r>
              <a:rPr lang="en-US" altLang="ja-JP" sz="2800" b="1" dirty="0"/>
              <a:t>SM490B</a:t>
            </a:r>
            <a:r>
              <a:rPr lang="ja-JP" altLang="en-US" sz="2800" b="1" dirty="0"/>
              <a:t>の溶接継手材の</a:t>
            </a:r>
            <a:r>
              <a:rPr lang="en-US" altLang="ja-JP" sz="2800" b="1" dirty="0"/>
              <a:t>S-N</a:t>
            </a:r>
            <a:r>
              <a:rPr lang="ja-JP" altLang="en-US" sz="2800" b="1" dirty="0"/>
              <a:t>特性が</a:t>
            </a:r>
            <a:br>
              <a:rPr lang="en-US" altLang="ja-JP" sz="2800" b="1" dirty="0"/>
            </a:br>
            <a:r>
              <a:rPr lang="ja-JP" altLang="en-US" sz="2800" b="1" dirty="0"/>
              <a:t>同じ試験条件なのに大きな違いが生じるのは何故？</a:t>
            </a:r>
            <a:endParaRPr kumimoji="1" lang="ja-JP" altLang="en-US" sz="28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3609960390"/>
              </p:ext>
            </p:extLst>
          </p:nvPr>
        </p:nvGraphicFramePr>
        <p:xfrm>
          <a:off x="0" y="238401"/>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401"/>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28</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疲労データの評価（信頼性は大丈夫か）</a:t>
            </a:r>
            <a:endParaRPr lang="en-US" altLang="ja-JP" b="1" dirty="0">
              <a:latin typeface="+mn-ea"/>
              <a:ea typeface="+mn-ea"/>
            </a:endParaRPr>
          </a:p>
        </p:txBody>
      </p:sp>
      <p:pic>
        <p:nvPicPr>
          <p:cNvPr id="10" name="図 9"/>
          <p:cNvPicPr>
            <a:picLocks noChangeAspect="1"/>
          </p:cNvPicPr>
          <p:nvPr/>
        </p:nvPicPr>
        <p:blipFill>
          <a:blip r:embed="rId5"/>
          <a:stretch>
            <a:fillRect/>
          </a:stretch>
        </p:blipFill>
        <p:spPr>
          <a:xfrm>
            <a:off x="899592" y="1974000"/>
            <a:ext cx="7243073" cy="4884000"/>
          </a:xfrm>
          <a:prstGeom prst="rect">
            <a:avLst/>
          </a:prstGeom>
        </p:spPr>
      </p:pic>
      <p:sp>
        <p:nvSpPr>
          <p:cNvPr id="3" name="正方形/長方形 2"/>
          <p:cNvSpPr/>
          <p:nvPr/>
        </p:nvSpPr>
        <p:spPr>
          <a:xfrm>
            <a:off x="5364088" y="2348880"/>
            <a:ext cx="2232248" cy="576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979712" y="4221088"/>
            <a:ext cx="2448272" cy="7200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94441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824" y="236578"/>
            <a:ext cx="9144000" cy="1388258"/>
          </a:xfrm>
          <a:solidFill>
            <a:srgbClr val="CCFFFF"/>
          </a:solidFill>
        </p:spPr>
        <p:txBody>
          <a:bodyPr anchor="t"/>
          <a:lstStyle/>
          <a:p>
            <a:pPr algn="l"/>
            <a:r>
              <a:rPr lang="ja-JP" altLang="en-US" sz="2800" b="1" dirty="0"/>
              <a:t>実溶接構造部材（大形試験体）では応力比</a:t>
            </a:r>
            <a:r>
              <a:rPr lang="en-US" altLang="ja-JP" sz="2800" b="1" dirty="0"/>
              <a:t>R</a:t>
            </a:r>
            <a:r>
              <a:rPr lang="ja-JP" altLang="en-US" sz="2800" b="1" dirty="0"/>
              <a:t>の低い条件で得られる疲労強度は、残留応力が低い小型試験片よりも著しく弱い場合がある。</a:t>
            </a:r>
            <a:br>
              <a:rPr lang="en-US" altLang="ja-JP" sz="2800" b="1" dirty="0"/>
            </a:br>
            <a:endParaRPr kumimoji="1" lang="ja-JP" altLang="en-US" sz="28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2991872324"/>
              </p:ext>
            </p:extLst>
          </p:nvPr>
        </p:nvGraphicFramePr>
        <p:xfrm>
          <a:off x="0" y="-47741"/>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741"/>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29</a:t>
            </a:fld>
            <a:endParaRPr lang="en-US" altLang="ja-JP"/>
          </a:p>
        </p:txBody>
      </p:sp>
      <p:pic>
        <p:nvPicPr>
          <p:cNvPr id="10" name="図 9"/>
          <p:cNvPicPr>
            <a:picLocks noChangeAspect="1"/>
          </p:cNvPicPr>
          <p:nvPr/>
        </p:nvPicPr>
        <p:blipFill>
          <a:blip r:embed="rId5"/>
          <a:stretch>
            <a:fillRect/>
          </a:stretch>
        </p:blipFill>
        <p:spPr>
          <a:xfrm>
            <a:off x="1043608" y="1616752"/>
            <a:ext cx="7243073" cy="4884000"/>
          </a:xfrm>
          <a:prstGeom prst="rect">
            <a:avLst/>
          </a:prstGeom>
        </p:spPr>
      </p:pic>
      <p:sp>
        <p:nvSpPr>
          <p:cNvPr id="12" name="タイトル 1"/>
          <p:cNvSpPr txBox="1">
            <a:spLocks/>
          </p:cNvSpPr>
          <p:nvPr/>
        </p:nvSpPr>
        <p:spPr>
          <a:xfrm>
            <a:off x="0" y="6453336"/>
            <a:ext cx="9158275" cy="404664"/>
          </a:xfrm>
          <a:prstGeom prst="rect">
            <a:avLst/>
          </a:prstGeom>
        </p:spPr>
        <p:txBody>
          <a:bodyPr anchor="t">
            <a:normAutofit/>
          </a:bodyPr>
          <a:lstStyle/>
          <a:p>
            <a:pPr fontAlgn="auto">
              <a:spcAft>
                <a:spcPts val="0"/>
              </a:spcAft>
              <a:defRPr/>
            </a:pPr>
            <a:r>
              <a:rPr lang="en-US" altLang="ja-JP" sz="2000" b="1" dirty="0" err="1">
                <a:latin typeface="+mj-lt"/>
                <a:ea typeface="+mj-ea"/>
                <a:cs typeface="+mj-cs"/>
              </a:rPr>
              <a:t>D.Erickson</a:t>
            </a:r>
            <a:r>
              <a:rPr lang="en-US" altLang="ja-JP" sz="2000" b="1" dirty="0">
                <a:latin typeface="+mj-lt"/>
                <a:ea typeface="+mj-ea"/>
                <a:cs typeface="+mj-cs"/>
              </a:rPr>
              <a:t> and D. </a:t>
            </a:r>
            <a:r>
              <a:rPr lang="en-US" altLang="ja-JP" sz="2000" b="1" dirty="0" err="1">
                <a:latin typeface="+mj-lt"/>
                <a:ea typeface="+mj-ea"/>
                <a:cs typeface="+mj-cs"/>
              </a:rPr>
              <a:t>Kosteas</a:t>
            </a:r>
            <a:r>
              <a:rPr lang="en-US" altLang="ja-JP" sz="2000" b="1" dirty="0">
                <a:latin typeface="+mj-lt"/>
                <a:ea typeface="+mj-ea"/>
                <a:cs typeface="+mj-cs"/>
              </a:rPr>
              <a:t>, ASTM STP. 1058 (1990) 34.</a:t>
            </a:r>
          </a:p>
        </p:txBody>
      </p:sp>
    </p:spTree>
    <p:extLst>
      <p:ext uri="{BB962C8B-B14F-4D97-AF65-F5344CB8AC3E}">
        <p14:creationId xmlns:p14="http://schemas.microsoft.com/office/powerpoint/2010/main" val="43306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764704"/>
            <a:ext cx="9144000" cy="1501859"/>
          </a:xfrm>
          <a:solidFill>
            <a:srgbClr val="CCFFFF"/>
          </a:solidFill>
        </p:spPr>
        <p:txBody>
          <a:bodyPr anchor="t"/>
          <a:lstStyle/>
          <a:p>
            <a:r>
              <a:rPr lang="ja-JP" altLang="en-US" sz="2800" b="1" dirty="0"/>
              <a:t>リマンだからと言って、疲労評価でやることは変わらない！</a:t>
            </a:r>
            <a:br>
              <a:rPr lang="en-US" altLang="ja-JP" sz="2400" b="1" dirty="0"/>
            </a:br>
            <a:br>
              <a:rPr lang="en-US" altLang="ja-JP" sz="2400" b="1" dirty="0"/>
            </a:br>
            <a:r>
              <a:rPr lang="ja-JP" altLang="en-US" sz="2400" b="1" dirty="0"/>
              <a:t>機械構造物のリマン可否基準を疲労損傷と寿命の切口から見ると！</a:t>
            </a:r>
            <a:endParaRPr kumimoji="1" lang="ja-JP" altLang="en-US" sz="2400" b="1" dirty="0"/>
          </a:p>
        </p:txBody>
      </p:sp>
      <p:sp>
        <p:nvSpPr>
          <p:cNvPr id="3" name="コンテンツ プレースホルダ 2"/>
          <p:cNvSpPr>
            <a:spLocks noGrp="1"/>
          </p:cNvSpPr>
          <p:nvPr>
            <p:ph idx="1"/>
          </p:nvPr>
        </p:nvSpPr>
        <p:spPr>
          <a:xfrm>
            <a:off x="0" y="2443957"/>
            <a:ext cx="9144000" cy="4176464"/>
          </a:xfrm>
        </p:spPr>
        <p:txBody>
          <a:bodyPr/>
          <a:lstStyle/>
          <a:p>
            <a:pPr>
              <a:buNone/>
            </a:pPr>
            <a:r>
              <a:rPr lang="ja-JP" altLang="en-US" sz="2800" b="1" dirty="0">
                <a:solidFill>
                  <a:srgbClr val="FF0000"/>
                </a:solidFill>
              </a:rPr>
              <a:t>  ・有限寿命に対する（リマン可否判定に基づく）安全率の設  定</a:t>
            </a:r>
            <a:endParaRPr lang="en-US" altLang="ja-JP" sz="2800" b="1" dirty="0">
              <a:solidFill>
                <a:srgbClr val="FF0000"/>
              </a:solidFill>
            </a:endParaRPr>
          </a:p>
          <a:p>
            <a:pPr>
              <a:buNone/>
            </a:pPr>
            <a:r>
              <a:rPr lang="ja-JP" altLang="en-US" sz="2800" b="1" dirty="0">
                <a:solidFill>
                  <a:srgbClr val="FF0000"/>
                </a:solidFill>
              </a:rPr>
              <a:t>  ・疲労限（強度）に対する安全率（リマン可否判定が不要とされる場合も有り）</a:t>
            </a:r>
            <a:endParaRPr lang="en-US" altLang="ja-JP" sz="2800" b="1" dirty="0">
              <a:solidFill>
                <a:srgbClr val="FF0000"/>
              </a:solidFill>
            </a:endParaRPr>
          </a:p>
          <a:p>
            <a:pPr>
              <a:buNone/>
            </a:pPr>
            <a:r>
              <a:rPr lang="ja-JP" altLang="en-US" sz="2800" b="1" dirty="0"/>
              <a:t>　　   ⇒安全率の設定は</a:t>
            </a:r>
            <a:endParaRPr lang="en-US" altLang="ja-JP" sz="2800" b="1" dirty="0"/>
          </a:p>
          <a:p>
            <a:pPr>
              <a:buNone/>
            </a:pPr>
            <a:r>
              <a:rPr lang="ja-JP" altLang="en-US" sz="2800" b="1" dirty="0"/>
              <a:t>　　 　　製造上の最も重要なノウハウの一つ</a:t>
            </a:r>
            <a:endParaRPr lang="en-US" altLang="ja-JP" sz="2800" b="1" dirty="0"/>
          </a:p>
          <a:p>
            <a:pPr>
              <a:buNone/>
            </a:pPr>
            <a:r>
              <a:rPr lang="ja-JP" altLang="en-US" sz="2800" b="1" dirty="0"/>
              <a:t>          （</a:t>
            </a:r>
            <a:r>
              <a:rPr lang="ja-JP" altLang="en-US" sz="2800" b="1" dirty="0">
                <a:solidFill>
                  <a:srgbClr val="3333FF"/>
                </a:solidFill>
              </a:rPr>
              <a:t>ノウハウ：使用中の負荷応力が決め手になるため</a:t>
            </a:r>
            <a:r>
              <a:rPr lang="ja-JP" altLang="en-US" sz="2800" b="1" dirty="0"/>
              <a:t>）</a:t>
            </a:r>
            <a:endParaRPr lang="en-US" altLang="ja-JP" sz="2800" b="1" dirty="0"/>
          </a:p>
          <a:p>
            <a:pPr>
              <a:buNone/>
            </a:pPr>
            <a:r>
              <a:rPr lang="ja-JP" altLang="en-US" sz="2800" b="1" i="1" dirty="0"/>
              <a:t>          </a:t>
            </a:r>
            <a:r>
              <a:rPr lang="ja-JP" altLang="en-US" sz="2800" b="1" i="1" u="sng" dirty="0"/>
              <a:t> 疲労損傷の責任は製造者に帰される</a:t>
            </a:r>
            <a:endParaRPr lang="en-US" altLang="ja-JP" sz="2800" b="1" i="1" u="sng" dirty="0"/>
          </a:p>
          <a:p>
            <a:pPr>
              <a:buNone/>
            </a:pPr>
            <a:endParaRPr kumimoji="1" lang="en-US" altLang="ja-JP" sz="3600" b="1" dirty="0"/>
          </a:p>
          <a:p>
            <a:pPr>
              <a:buNone/>
            </a:pPr>
            <a:endParaRPr kumimoji="1" lang="ja-JP" altLang="en-US" sz="36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1150830367"/>
              </p:ext>
            </p:extLst>
          </p:nvPr>
        </p:nvGraphicFramePr>
        <p:xfrm>
          <a:off x="0" y="153477"/>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3477"/>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3</a:t>
            </a:fld>
            <a:endParaRPr lang="en-US" altLang="ja-JP"/>
          </a:p>
        </p:txBody>
      </p:sp>
    </p:spTree>
    <p:extLst>
      <p:ext uri="{BB962C8B-B14F-4D97-AF65-F5344CB8AC3E}">
        <p14:creationId xmlns:p14="http://schemas.microsoft.com/office/powerpoint/2010/main" val="3037147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723" y="1697181"/>
            <a:ext cx="6624828" cy="4779819"/>
          </a:xfrm>
          <a:prstGeom prst="rect">
            <a:avLst/>
          </a:prstGeom>
        </p:spPr>
      </p:pic>
      <p:sp>
        <p:nvSpPr>
          <p:cNvPr id="4" name="スライド番号プレースホルダー 3"/>
          <p:cNvSpPr>
            <a:spLocks noGrp="1"/>
          </p:cNvSpPr>
          <p:nvPr>
            <p:ph type="sldNum" sz="quarter" idx="12"/>
          </p:nvPr>
        </p:nvSpPr>
        <p:spPr/>
        <p:txBody>
          <a:bodyPr/>
          <a:lstStyle/>
          <a:p>
            <a:fld id="{95D93516-D2D5-4636-9F28-C031E7E0AB41}" type="slidenum">
              <a:rPr lang="en-US" altLang="ja-JP" smtClean="0"/>
              <a:pPr/>
              <a:t>30</a:t>
            </a:fld>
            <a:endParaRPr lang="en-US" altLang="ja-JP"/>
          </a:p>
        </p:txBody>
      </p:sp>
      <p:sp>
        <p:nvSpPr>
          <p:cNvPr id="9" name="タイトル 1"/>
          <p:cNvSpPr>
            <a:spLocks noGrp="1"/>
          </p:cNvSpPr>
          <p:nvPr>
            <p:ph type="title"/>
          </p:nvPr>
        </p:nvSpPr>
        <p:spPr>
          <a:xfrm>
            <a:off x="0" y="404523"/>
            <a:ext cx="9144000" cy="1336919"/>
          </a:xfrm>
          <a:solidFill>
            <a:srgbClr val="CCFFFF"/>
          </a:solidFill>
        </p:spPr>
        <p:txBody>
          <a:bodyPr anchor="t"/>
          <a:lstStyle/>
          <a:p>
            <a:r>
              <a:rPr lang="ja-JP" altLang="en-US" sz="2800" b="1" dirty="0"/>
              <a:t>溶接構造用圧延鋼</a:t>
            </a:r>
            <a:r>
              <a:rPr lang="en-US" altLang="ja-JP" sz="2800" b="1" dirty="0"/>
              <a:t>SM490B</a:t>
            </a:r>
            <a:r>
              <a:rPr lang="ja-JP" altLang="en-US" sz="2800" b="1" dirty="0"/>
              <a:t>の溶接継手材の</a:t>
            </a:r>
            <a:r>
              <a:rPr lang="en-US" altLang="ja-JP" sz="2800" b="1" dirty="0"/>
              <a:t>S-N</a:t>
            </a:r>
            <a:r>
              <a:rPr lang="ja-JP" altLang="en-US" sz="2800" b="1" dirty="0"/>
              <a:t>特性が</a:t>
            </a:r>
            <a:br>
              <a:rPr lang="en-US" altLang="ja-JP" sz="2800" b="1" dirty="0"/>
            </a:br>
            <a:r>
              <a:rPr lang="ja-JP" altLang="en-US" sz="2800" b="1" dirty="0"/>
              <a:t>同じ試験片形状（小型試験片）なのに大きな違いがあるのは何故？</a:t>
            </a:r>
            <a:endParaRPr kumimoji="1" lang="ja-JP" altLang="en-US" sz="2800" b="1" dirty="0"/>
          </a:p>
        </p:txBody>
      </p:sp>
      <p:sp>
        <p:nvSpPr>
          <p:cNvPr id="3" name="正方形/長方形 2"/>
          <p:cNvSpPr/>
          <p:nvPr/>
        </p:nvSpPr>
        <p:spPr>
          <a:xfrm>
            <a:off x="6084168" y="2060848"/>
            <a:ext cx="1080120" cy="576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483768" y="3140967"/>
            <a:ext cx="1656184" cy="22890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9015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extLst>
              <p:ext uri="{D42A27DB-BD31-4B8C-83A1-F6EECF244321}">
                <p14:modId xmlns:p14="http://schemas.microsoft.com/office/powerpoint/2010/main" val="826294076"/>
              </p:ext>
            </p:extLst>
          </p:nvPr>
        </p:nvGraphicFramePr>
        <p:xfrm>
          <a:off x="0" y="-2400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00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48" y="1773090"/>
            <a:ext cx="6624828" cy="4779819"/>
          </a:xfrm>
          <a:prstGeom prst="rect">
            <a:avLst/>
          </a:prstGeom>
        </p:spPr>
      </p:pic>
      <p:sp>
        <p:nvSpPr>
          <p:cNvPr id="7" name="タイトル 1"/>
          <p:cNvSpPr txBox="1">
            <a:spLocks/>
          </p:cNvSpPr>
          <p:nvPr/>
        </p:nvSpPr>
        <p:spPr>
          <a:xfrm>
            <a:off x="0" y="6453336"/>
            <a:ext cx="9158275" cy="404664"/>
          </a:xfrm>
          <a:prstGeom prst="rect">
            <a:avLst/>
          </a:prstGeom>
        </p:spPr>
        <p:txBody>
          <a:bodyPr anchor="t">
            <a:normAutofit/>
          </a:bodyPr>
          <a:lstStyle/>
          <a:p>
            <a:pPr fontAlgn="auto">
              <a:spcAft>
                <a:spcPts val="0"/>
              </a:spcAft>
              <a:defRPr/>
            </a:pPr>
            <a:r>
              <a:rPr lang="en-US" altLang="ja-JP" sz="2000" b="1" dirty="0" err="1">
                <a:latin typeface="+mj-lt"/>
                <a:ea typeface="+mj-ea"/>
                <a:cs typeface="+mj-cs"/>
              </a:rPr>
              <a:t>A.Ohta</a:t>
            </a:r>
            <a:r>
              <a:rPr lang="en-US" altLang="ja-JP" sz="2000" b="1" dirty="0">
                <a:latin typeface="+mj-lt"/>
                <a:ea typeface="+mj-ea"/>
                <a:cs typeface="+mj-cs"/>
              </a:rPr>
              <a:t>, Y Maeda et.al.,</a:t>
            </a:r>
            <a:r>
              <a:rPr lang="ja-JP" altLang="en-US" sz="2000" b="1" dirty="0">
                <a:latin typeface="+mj-lt"/>
                <a:ea typeface="+mj-ea"/>
                <a:cs typeface="+mj-cs"/>
              </a:rPr>
              <a:t> </a:t>
            </a:r>
            <a:r>
              <a:rPr lang="en-US" altLang="ja-JP" sz="2000" b="1" dirty="0">
                <a:latin typeface="+mj-lt"/>
                <a:ea typeface="+mj-ea"/>
                <a:cs typeface="+mj-cs"/>
              </a:rPr>
              <a:t>Int. J. Fatigue 8 (1986) 147.</a:t>
            </a:r>
          </a:p>
        </p:txBody>
      </p:sp>
      <p:sp>
        <p:nvSpPr>
          <p:cNvPr id="4" name="スライド番号プレースホルダー 3"/>
          <p:cNvSpPr>
            <a:spLocks noGrp="1"/>
          </p:cNvSpPr>
          <p:nvPr>
            <p:ph type="sldNum" sz="quarter" idx="12"/>
          </p:nvPr>
        </p:nvSpPr>
        <p:spPr/>
        <p:txBody>
          <a:bodyPr/>
          <a:lstStyle/>
          <a:p>
            <a:fld id="{95D93516-D2D5-4636-9F28-C031E7E0AB41}" type="slidenum">
              <a:rPr lang="en-US" altLang="ja-JP" smtClean="0"/>
              <a:pPr/>
              <a:t>31</a:t>
            </a:fld>
            <a:endParaRPr lang="en-US" altLang="ja-JP"/>
          </a:p>
        </p:txBody>
      </p:sp>
      <p:sp>
        <p:nvSpPr>
          <p:cNvPr id="8" name="タイトル 1"/>
          <p:cNvSpPr>
            <a:spLocks noGrp="1"/>
          </p:cNvSpPr>
          <p:nvPr>
            <p:ph type="title"/>
          </p:nvPr>
        </p:nvSpPr>
        <p:spPr>
          <a:xfrm>
            <a:off x="0" y="404523"/>
            <a:ext cx="9144000" cy="1336919"/>
          </a:xfrm>
          <a:solidFill>
            <a:srgbClr val="CCFFFF"/>
          </a:solidFill>
        </p:spPr>
        <p:txBody>
          <a:bodyPr anchor="t"/>
          <a:lstStyle/>
          <a:p>
            <a:pPr algn="l"/>
            <a:r>
              <a:rPr lang="ja-JP" altLang="en-US" sz="2800" b="1" dirty="0"/>
              <a:t>溶接継手の小型試験片では一般に残留応力は小さく、作用応力比に従って最大応力が変化するため、応力比が高い条件ほど疲労強度は低くなる。</a:t>
            </a:r>
            <a:br>
              <a:rPr lang="en-US" altLang="ja-JP" sz="2800" b="1" dirty="0"/>
            </a:br>
            <a:endParaRPr kumimoji="1" lang="ja-JP" altLang="en-US" sz="2800" b="1" dirty="0"/>
          </a:p>
        </p:txBody>
      </p:sp>
    </p:spTree>
    <p:extLst>
      <p:ext uri="{BB962C8B-B14F-4D97-AF65-F5344CB8AC3E}">
        <p14:creationId xmlns:p14="http://schemas.microsoft.com/office/powerpoint/2010/main" val="2721512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図 8" descr="SM490B_波形"/>
          <p:cNvPicPr>
            <a:picLocks noChangeAspect="1"/>
          </p:cNvPicPr>
          <p:nvPr/>
        </p:nvPicPr>
        <p:blipFill>
          <a:blip r:embed="rId5" cstate="print"/>
          <a:srcRect/>
          <a:stretch>
            <a:fillRect/>
          </a:stretch>
        </p:blipFill>
        <p:spPr bwMode="auto">
          <a:xfrm>
            <a:off x="784982" y="1690185"/>
            <a:ext cx="7574036" cy="4926056"/>
          </a:xfrm>
          <a:prstGeom prst="rect">
            <a:avLst/>
          </a:prstGeom>
          <a:noFill/>
          <a:ln w="9525">
            <a:noFill/>
            <a:miter lim="800000"/>
            <a:headEnd/>
            <a:tailEnd/>
          </a:ln>
        </p:spPr>
      </p:pic>
      <p:sp>
        <p:nvSpPr>
          <p:cNvPr id="10" name="テキスト ボックス 9"/>
          <p:cNvSpPr txBox="1"/>
          <p:nvPr/>
        </p:nvSpPr>
        <p:spPr>
          <a:xfrm>
            <a:off x="0" y="-4417"/>
            <a:ext cx="2656496" cy="584775"/>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3200" b="1" i="1" dirty="0"/>
              <a:t>疲労試験条件</a:t>
            </a:r>
          </a:p>
        </p:txBody>
      </p:sp>
      <p:sp>
        <p:nvSpPr>
          <p:cNvPr id="3" name="正方形/長方形 2"/>
          <p:cNvSpPr/>
          <p:nvPr/>
        </p:nvSpPr>
        <p:spPr>
          <a:xfrm>
            <a:off x="8764" y="620228"/>
            <a:ext cx="9126471" cy="1015663"/>
          </a:xfrm>
          <a:prstGeom prst="rect">
            <a:avLst/>
          </a:prstGeom>
        </p:spPr>
        <p:txBody>
          <a:bodyPr wrap="square">
            <a:spAutoFit/>
          </a:bodyPr>
          <a:lstStyle/>
          <a:p>
            <a:r>
              <a:rPr lang="ja-JP" altLang="ja-JP" sz="2000" b="1" kern="100" dirty="0">
                <a:latin typeface="Times New Roman" panose="02020603050405020304" pitchFamily="18" charset="0"/>
                <a:ea typeface="ＭＳ 明朝" panose="02020609040205080304" pitchFamily="17" charset="-128"/>
                <a:cs typeface="Times New Roman" panose="02020603050405020304" pitchFamily="18" charset="0"/>
              </a:rPr>
              <a:t>荷重容量</a:t>
            </a:r>
            <a:r>
              <a:rPr lang="en-US" altLang="ja-JP" sz="2000" b="1" kern="100" dirty="0">
                <a:latin typeface="Times New Roman" panose="02020603050405020304" pitchFamily="18" charset="0"/>
                <a:ea typeface="ＭＳ 明朝" panose="02020609040205080304" pitchFamily="17" charset="-128"/>
              </a:rPr>
              <a:t>1MN</a:t>
            </a:r>
            <a:r>
              <a:rPr lang="ja-JP" altLang="ja-JP" sz="2000" b="1" kern="100" dirty="0">
                <a:latin typeface="Times New Roman" panose="02020603050405020304" pitchFamily="18" charset="0"/>
                <a:ea typeface="ＭＳ 明朝" panose="02020609040205080304" pitchFamily="17" charset="-128"/>
                <a:cs typeface="Times New Roman" panose="02020603050405020304" pitchFamily="18" charset="0"/>
              </a:rPr>
              <a:t>と</a:t>
            </a:r>
            <a:r>
              <a:rPr lang="en-US" altLang="ja-JP" sz="2000" b="1" kern="100" dirty="0">
                <a:latin typeface="Times New Roman" panose="02020603050405020304" pitchFamily="18" charset="0"/>
                <a:ea typeface="ＭＳ 明朝" panose="02020609040205080304" pitchFamily="17" charset="-128"/>
              </a:rPr>
              <a:t>2MN</a:t>
            </a:r>
            <a:r>
              <a:rPr lang="ja-JP" altLang="ja-JP" sz="2000" b="1" kern="100" dirty="0">
                <a:latin typeface="Times New Roman" panose="02020603050405020304" pitchFamily="18" charset="0"/>
                <a:ea typeface="ＭＳ 明朝" panose="02020609040205080304" pitchFamily="17" charset="-128"/>
                <a:cs typeface="Times New Roman" panose="02020603050405020304" pitchFamily="18" charset="0"/>
              </a:rPr>
              <a:t>の油圧サーボ試験機を用いて，室温大気中，軸荷重制御の繰返し速度</a:t>
            </a:r>
            <a:r>
              <a:rPr lang="en-US" altLang="ja-JP" sz="2000" b="1" kern="100" dirty="0">
                <a:latin typeface="Times New Roman" panose="02020603050405020304" pitchFamily="18" charset="0"/>
                <a:ea typeface="ＭＳ 明朝" panose="02020609040205080304" pitchFamily="17" charset="-128"/>
                <a:cs typeface="Times New Roman" panose="02020603050405020304" pitchFamily="18" charset="0"/>
              </a:rPr>
              <a:t>5</a:t>
            </a:r>
            <a:r>
              <a:rPr lang="en-US" altLang="ja-JP" sz="2000" b="1" kern="100" dirty="0">
                <a:latin typeface="Times New Roman" panose="02020603050405020304" pitchFamily="18" charset="0"/>
                <a:ea typeface="ＭＳ 明朝" panose="02020609040205080304" pitchFamily="17" charset="-128"/>
              </a:rPr>
              <a:t>-20Hz</a:t>
            </a:r>
            <a:r>
              <a:rPr lang="ja-JP" altLang="ja-JP" sz="2000" b="1" kern="100" dirty="0">
                <a:latin typeface="Times New Roman" panose="02020603050405020304" pitchFamily="18" charset="0"/>
                <a:ea typeface="ＭＳ 明朝" panose="02020609040205080304" pitchFamily="17" charset="-128"/>
                <a:cs typeface="Times New Roman" panose="02020603050405020304" pitchFamily="18" charset="0"/>
              </a:rPr>
              <a:t>の正弦波形で行なった。荷重条件は，応力比</a:t>
            </a:r>
            <a:r>
              <a:rPr lang="en-US" altLang="ja-JP" sz="2000" b="1" i="1" kern="100" dirty="0">
                <a:latin typeface="Times New Roman" panose="02020603050405020304" pitchFamily="18" charset="0"/>
                <a:ea typeface="ＭＳ 明朝" panose="02020609040205080304" pitchFamily="17" charset="-128"/>
              </a:rPr>
              <a:t>R</a:t>
            </a:r>
            <a:r>
              <a:rPr lang="en-US" altLang="ja-JP" sz="2000" b="1" kern="100" dirty="0">
                <a:latin typeface="Times New Roman" panose="02020603050405020304" pitchFamily="18" charset="0"/>
                <a:ea typeface="ＭＳ 明朝" panose="02020609040205080304" pitchFamily="17" charset="-128"/>
              </a:rPr>
              <a:t>(</a:t>
            </a:r>
            <a:r>
              <a:rPr lang="ja-JP" altLang="ja-JP" sz="2000" b="1" kern="100" dirty="0">
                <a:latin typeface="Times New Roman" panose="02020603050405020304" pitchFamily="18" charset="0"/>
                <a:ea typeface="ＭＳ 明朝" panose="02020609040205080304" pitchFamily="17" charset="-128"/>
                <a:cs typeface="Times New Roman" panose="02020603050405020304" pitchFamily="18" charset="0"/>
              </a:rPr>
              <a:t>最小応力</a:t>
            </a:r>
            <a:r>
              <a:rPr lang="en-US" altLang="ja-JP" sz="2000" b="1" kern="100" dirty="0">
                <a:latin typeface="Times New Roman" panose="02020603050405020304" pitchFamily="18" charset="0"/>
                <a:ea typeface="ＭＳ 明朝" panose="02020609040205080304" pitchFamily="17" charset="-128"/>
              </a:rPr>
              <a:t>/</a:t>
            </a:r>
            <a:r>
              <a:rPr lang="ja-JP" altLang="ja-JP" sz="2000" b="1" kern="100" dirty="0">
                <a:latin typeface="Times New Roman" panose="02020603050405020304" pitchFamily="18" charset="0"/>
                <a:ea typeface="ＭＳ 明朝" panose="02020609040205080304" pitchFamily="17" charset="-128"/>
                <a:cs typeface="Times New Roman" panose="02020603050405020304" pitchFamily="18" charset="0"/>
              </a:rPr>
              <a:t>最大応力</a:t>
            </a:r>
            <a:r>
              <a:rPr lang="en-US" altLang="ja-JP" sz="2000" b="1" kern="100" dirty="0">
                <a:latin typeface="Times New Roman" panose="02020603050405020304" pitchFamily="18" charset="0"/>
                <a:ea typeface="ＭＳ 明朝" panose="02020609040205080304" pitchFamily="17" charset="-128"/>
              </a:rPr>
              <a:t>)</a:t>
            </a:r>
            <a:r>
              <a:rPr lang="ja-JP" altLang="ja-JP" sz="2000" b="1" kern="100" dirty="0">
                <a:latin typeface="Times New Roman" panose="02020603050405020304" pitchFamily="18" charset="0"/>
                <a:ea typeface="ＭＳ 明朝" panose="02020609040205080304" pitchFamily="17" charset="-128"/>
                <a:cs typeface="Times New Roman" panose="02020603050405020304" pitchFamily="18" charset="0"/>
              </a:rPr>
              <a:t>が片振り</a:t>
            </a:r>
            <a:r>
              <a:rPr lang="en-US" altLang="ja-JP" sz="2000" b="1" kern="100" dirty="0">
                <a:latin typeface="Times New Roman" panose="02020603050405020304" pitchFamily="18" charset="0"/>
                <a:ea typeface="ＭＳ 明朝" panose="02020609040205080304" pitchFamily="17" charset="-128"/>
              </a:rPr>
              <a:t>(</a:t>
            </a:r>
            <a:r>
              <a:rPr lang="en-US" altLang="ja-JP" sz="2000" b="1" i="1" kern="100" dirty="0">
                <a:latin typeface="Times New Roman" panose="02020603050405020304" pitchFamily="18" charset="0"/>
                <a:ea typeface="ＭＳ 明朝" panose="02020609040205080304" pitchFamily="17" charset="-128"/>
              </a:rPr>
              <a:t>R</a:t>
            </a:r>
            <a:r>
              <a:rPr lang="en-US" altLang="ja-JP" sz="2000" b="1" kern="100" dirty="0">
                <a:latin typeface="Times New Roman" panose="02020603050405020304" pitchFamily="18" charset="0"/>
                <a:ea typeface="ＭＳ 明朝" panose="02020609040205080304" pitchFamily="17" charset="-128"/>
              </a:rPr>
              <a:t>=0)</a:t>
            </a:r>
            <a:r>
              <a:rPr lang="ja-JP" altLang="ja-JP" sz="2000" b="1" kern="100" dirty="0">
                <a:latin typeface="Times New Roman" panose="02020603050405020304" pitchFamily="18" charset="0"/>
                <a:ea typeface="ＭＳ 明朝" panose="02020609040205080304" pitchFamily="17" charset="-128"/>
                <a:cs typeface="Times New Roman" panose="02020603050405020304" pitchFamily="18" charset="0"/>
              </a:rPr>
              <a:t>の場合と，</a:t>
            </a:r>
            <a:r>
              <a:rPr lang="en-US" altLang="ja-JP" sz="2000" b="1" i="1" kern="100" dirty="0" err="1">
                <a:latin typeface="Times New Roman" panose="02020603050405020304" pitchFamily="18" charset="0"/>
                <a:ea typeface="ＭＳ 明朝" panose="02020609040205080304" pitchFamily="17" charset="-128"/>
              </a:rPr>
              <a:t>σ</a:t>
            </a:r>
            <a:r>
              <a:rPr lang="en-US" altLang="ja-JP" sz="2000" b="1" kern="100" baseline="-25000" dirty="0" err="1">
                <a:latin typeface="Times New Roman" panose="02020603050405020304" pitchFamily="18" charset="0"/>
                <a:ea typeface="ＭＳ 明朝" panose="02020609040205080304" pitchFamily="17" charset="-128"/>
              </a:rPr>
              <a:t>max</a:t>
            </a:r>
            <a:r>
              <a:rPr lang="en-US" altLang="ja-JP" sz="2000" b="1" kern="100" dirty="0">
                <a:latin typeface="Times New Roman" panose="02020603050405020304" pitchFamily="18" charset="0"/>
                <a:ea typeface="ＭＳ 明朝" panose="02020609040205080304" pitchFamily="17" charset="-128"/>
              </a:rPr>
              <a:t>=</a:t>
            </a:r>
            <a:r>
              <a:rPr lang="en-US" altLang="ja-JP" sz="2000" b="1" i="1" kern="100" dirty="0" err="1">
                <a:latin typeface="Times New Roman" panose="02020603050405020304" pitchFamily="18" charset="0"/>
                <a:ea typeface="ＭＳ 明朝" panose="02020609040205080304" pitchFamily="17" charset="-128"/>
              </a:rPr>
              <a:t>σ</a:t>
            </a:r>
            <a:r>
              <a:rPr lang="en-US" altLang="ja-JP" sz="2000" b="1" kern="100" baseline="-25000" dirty="0" err="1">
                <a:latin typeface="Times New Roman" panose="02020603050405020304" pitchFamily="18" charset="0"/>
                <a:ea typeface="ＭＳ 明朝" panose="02020609040205080304" pitchFamily="17" charset="-128"/>
              </a:rPr>
              <a:t>y</a:t>
            </a:r>
            <a:r>
              <a:rPr lang="ja-JP" altLang="ja-JP" sz="2000" b="1" kern="100" dirty="0">
                <a:latin typeface="Times New Roman" panose="02020603050405020304" pitchFamily="18" charset="0"/>
                <a:ea typeface="ＭＳ 明朝" panose="02020609040205080304" pitchFamily="17" charset="-128"/>
                <a:cs typeface="Times New Roman" panose="02020603050405020304" pitchFamily="18" charset="0"/>
              </a:rPr>
              <a:t>試験法で実施した。</a:t>
            </a:r>
            <a:endParaRPr lang="ja-JP" altLang="en-US" sz="2000" b="1" dirty="0"/>
          </a:p>
        </p:txBody>
      </p:sp>
      <p:sp>
        <p:nvSpPr>
          <p:cNvPr id="11" name="正方形/長方形 10"/>
          <p:cNvSpPr/>
          <p:nvPr/>
        </p:nvSpPr>
        <p:spPr>
          <a:xfrm>
            <a:off x="8763" y="6385409"/>
            <a:ext cx="9144000" cy="461665"/>
          </a:xfrm>
          <a:prstGeom prst="rect">
            <a:avLst/>
          </a:prstGeom>
        </p:spPr>
        <p:txBody>
          <a:bodyPr wrap="square">
            <a:spAutoFit/>
          </a:bodyPr>
          <a:lstStyle/>
          <a:p>
            <a:pPr algn="ctr"/>
            <a:r>
              <a:rPr lang="en-US" altLang="ja-JP" sz="2400" b="1" dirty="0">
                <a:latin typeface="Times New Roman" panose="02020603050405020304" pitchFamily="18" charset="0"/>
                <a:cs typeface="Times New Roman" panose="02020603050405020304" pitchFamily="18" charset="0"/>
              </a:rPr>
              <a:t>Loading conditions for fatigue tests.</a:t>
            </a:r>
            <a:endParaRPr lang="ja-JP" altLang="en-US" sz="2400" b="1"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95D93516-D2D5-4636-9F28-C031E7E0AB41}" type="slidenum">
              <a:rPr lang="en-US" altLang="ja-JP" smtClean="0"/>
              <a:pPr/>
              <a:t>32</a:t>
            </a:fld>
            <a:endParaRPr lang="en-US" altLang="ja-JP"/>
          </a:p>
        </p:txBody>
      </p:sp>
    </p:spTree>
    <p:extLst>
      <p:ext uri="{BB962C8B-B14F-4D97-AF65-F5344CB8AC3E}">
        <p14:creationId xmlns:p14="http://schemas.microsoft.com/office/powerpoint/2010/main" val="2480085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テキスト ボックス 7"/>
          <p:cNvSpPr txBox="1"/>
          <p:nvPr/>
        </p:nvSpPr>
        <p:spPr>
          <a:xfrm>
            <a:off x="23921" y="0"/>
            <a:ext cx="2656496" cy="584775"/>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3200" b="1" i="1" dirty="0"/>
              <a:t>溶接施工条件</a:t>
            </a:r>
          </a:p>
        </p:txBody>
      </p:sp>
      <p:pic>
        <p:nvPicPr>
          <p:cNvPr id="7" name="図 6"/>
          <p:cNvPicPr>
            <a:picLocks noChangeAspect="1"/>
          </p:cNvPicPr>
          <p:nvPr/>
        </p:nvPicPr>
        <p:blipFill rotWithShape="1">
          <a:blip r:embed="rId5"/>
          <a:srcRect l="6529" t="13644" r="4245" b="2559"/>
          <a:stretch/>
        </p:blipFill>
        <p:spPr>
          <a:xfrm>
            <a:off x="28292" y="4265154"/>
            <a:ext cx="2952328" cy="1326836"/>
          </a:xfrm>
          <a:prstGeom prst="rect">
            <a:avLst/>
          </a:prstGeom>
        </p:spPr>
      </p:pic>
      <p:pic>
        <p:nvPicPr>
          <p:cNvPr id="10" name="図 9"/>
          <p:cNvPicPr>
            <a:picLocks noChangeAspect="1"/>
          </p:cNvPicPr>
          <p:nvPr/>
        </p:nvPicPr>
        <p:blipFill rotWithShape="1">
          <a:blip r:embed="rId6"/>
          <a:srcRect l="4874" t="4076" r="4146" b="4201"/>
          <a:stretch/>
        </p:blipFill>
        <p:spPr>
          <a:xfrm>
            <a:off x="-36512" y="980729"/>
            <a:ext cx="4032448" cy="3240360"/>
          </a:xfrm>
          <a:prstGeom prst="rect">
            <a:avLst/>
          </a:prstGeom>
        </p:spPr>
      </p:pic>
      <p:sp>
        <p:nvSpPr>
          <p:cNvPr id="9" name="正方形/長方形 8"/>
          <p:cNvSpPr/>
          <p:nvPr/>
        </p:nvSpPr>
        <p:spPr>
          <a:xfrm>
            <a:off x="2900835" y="4756761"/>
            <a:ext cx="1063112" cy="307777"/>
          </a:xfrm>
          <a:prstGeom prst="rect">
            <a:avLst/>
          </a:prstGeom>
        </p:spPr>
        <p:txBody>
          <a:bodyPr wrap="none">
            <a:spAutoFit/>
          </a:bodyPr>
          <a:lstStyle/>
          <a:p>
            <a:r>
              <a:rPr lang="ja-JP" altLang="ja-JP" sz="1400" b="1" kern="100" dirty="0">
                <a:latin typeface="Century" panose="02040604050505020304" pitchFamily="18" charset="0"/>
                <a:ea typeface="ＭＳ 明朝" panose="02020609040205080304" pitchFamily="17" charset="-128"/>
                <a:cs typeface="Times New Roman" panose="02020603050405020304" pitchFamily="18" charset="0"/>
              </a:rPr>
              <a:t>板厚</a:t>
            </a:r>
            <a:r>
              <a:rPr lang="en-US" altLang="ja-JP" sz="1400" b="1" kern="100" dirty="0">
                <a:latin typeface="Century" panose="02040604050505020304" pitchFamily="18" charset="0"/>
                <a:ea typeface="ＭＳ 明朝" panose="02020609040205080304" pitchFamily="17" charset="-128"/>
                <a:cs typeface="Times New Roman" panose="02020603050405020304" pitchFamily="18" charset="0"/>
              </a:rPr>
              <a:t>40mm</a:t>
            </a:r>
            <a:endParaRPr lang="ja-JP" alt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8" name="図 17"/>
          <p:cNvPicPr>
            <a:picLocks noChangeAspect="1"/>
          </p:cNvPicPr>
          <p:nvPr/>
        </p:nvPicPr>
        <p:blipFill rotWithShape="1">
          <a:blip r:embed="rId7"/>
          <a:srcRect r="36521"/>
          <a:stretch/>
        </p:blipFill>
        <p:spPr>
          <a:xfrm>
            <a:off x="3851920" y="1240324"/>
            <a:ext cx="5433115" cy="3020606"/>
          </a:xfrm>
          <a:prstGeom prst="rect">
            <a:avLst/>
          </a:prstGeom>
        </p:spPr>
      </p:pic>
      <p:sp>
        <p:nvSpPr>
          <p:cNvPr id="3" name="スライド番号プレースホルダー 2"/>
          <p:cNvSpPr>
            <a:spLocks noGrp="1"/>
          </p:cNvSpPr>
          <p:nvPr>
            <p:ph type="sldNum" sz="quarter" idx="12"/>
          </p:nvPr>
        </p:nvSpPr>
        <p:spPr/>
        <p:txBody>
          <a:bodyPr/>
          <a:lstStyle/>
          <a:p>
            <a:fld id="{95D93516-D2D5-4636-9F28-C031E7E0AB41}" type="slidenum">
              <a:rPr lang="en-US" altLang="ja-JP" smtClean="0"/>
              <a:pPr/>
              <a:t>33</a:t>
            </a:fld>
            <a:endParaRPr lang="en-US" altLang="ja-JP"/>
          </a:p>
        </p:txBody>
      </p:sp>
    </p:spTree>
    <p:extLst>
      <p:ext uri="{BB962C8B-B14F-4D97-AF65-F5344CB8AC3E}">
        <p14:creationId xmlns:p14="http://schemas.microsoft.com/office/powerpoint/2010/main" val="2145100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テキスト ボックス 7"/>
          <p:cNvSpPr txBox="1"/>
          <p:nvPr/>
        </p:nvSpPr>
        <p:spPr>
          <a:xfrm>
            <a:off x="0" y="-4417"/>
            <a:ext cx="2656496" cy="584775"/>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3200" b="1" i="1" dirty="0"/>
              <a:t>溶接施工条件</a:t>
            </a:r>
          </a:p>
        </p:txBody>
      </p:sp>
      <p:pic>
        <p:nvPicPr>
          <p:cNvPr id="524296" name="図 7" descr="9mmマクロ写真"/>
          <p:cNvPicPr>
            <a:picLocks noChangeAspect="1" noChangeArrowheads="1"/>
          </p:cNvPicPr>
          <p:nvPr/>
        </p:nvPicPr>
        <p:blipFill>
          <a:blip r:embed="rId5" cstate="print">
            <a:extLst>
              <a:ext uri="{28A0092B-C50C-407E-A947-70E740481C1C}">
                <a14:useLocalDpi xmlns:a14="http://schemas.microsoft.com/office/drawing/2010/main" val="0"/>
              </a:ext>
            </a:extLst>
          </a:blip>
          <a:srcRect t="3636"/>
          <a:stretch>
            <a:fillRect/>
          </a:stretch>
        </p:blipFill>
        <p:spPr bwMode="auto">
          <a:xfrm>
            <a:off x="15078" y="638988"/>
            <a:ext cx="2784108" cy="2682877"/>
          </a:xfrm>
          <a:prstGeom prst="rect">
            <a:avLst/>
          </a:prstGeom>
          <a:noFill/>
          <a:extLst>
            <a:ext uri="{909E8E84-426E-40DD-AFC4-6F175D3DCCD1}">
              <a14:hiddenFill xmlns:a14="http://schemas.microsoft.com/office/drawing/2010/main">
                <a:solidFill>
                  <a:srgbClr val="FFFFFF"/>
                </a:solidFill>
              </a14:hiddenFill>
            </a:ext>
          </a:extLst>
        </p:spPr>
      </p:pic>
      <p:pic>
        <p:nvPicPr>
          <p:cNvPr id="524295" name="図 10" descr="20mmマクロ写真"/>
          <p:cNvPicPr>
            <a:picLocks noChangeAspect="1" noChangeArrowheads="1"/>
          </p:cNvPicPr>
          <p:nvPr/>
        </p:nvPicPr>
        <p:blipFill>
          <a:blip r:embed="rId6" cstate="print">
            <a:extLst>
              <a:ext uri="{28A0092B-C50C-407E-A947-70E740481C1C}">
                <a14:useLocalDpi xmlns:a14="http://schemas.microsoft.com/office/drawing/2010/main" val="0"/>
              </a:ext>
            </a:extLst>
          </a:blip>
          <a:srcRect t="2078"/>
          <a:stretch>
            <a:fillRect/>
          </a:stretch>
        </p:blipFill>
        <p:spPr bwMode="auto">
          <a:xfrm>
            <a:off x="2918292" y="616726"/>
            <a:ext cx="2762545" cy="2705139"/>
          </a:xfrm>
          <a:prstGeom prst="rect">
            <a:avLst/>
          </a:prstGeom>
          <a:noFill/>
          <a:extLst>
            <a:ext uri="{909E8E84-426E-40DD-AFC4-6F175D3DCCD1}">
              <a14:hiddenFill xmlns:a14="http://schemas.microsoft.com/office/drawing/2010/main">
                <a:solidFill>
                  <a:srgbClr val="FFFFFF"/>
                </a:solidFill>
              </a14:hiddenFill>
            </a:ext>
          </a:extLst>
        </p:spPr>
      </p:pic>
      <p:pic>
        <p:nvPicPr>
          <p:cNvPr id="524292" name="図 19" descr="160mmマクロ写真"/>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159" y="3723905"/>
            <a:ext cx="3674558" cy="2530727"/>
          </a:xfrm>
          <a:prstGeom prst="rect">
            <a:avLst/>
          </a:prstGeom>
          <a:noFill/>
          <a:extLst>
            <a:ext uri="{909E8E84-426E-40DD-AFC4-6F175D3DCCD1}">
              <a14:hiddenFill xmlns:a14="http://schemas.microsoft.com/office/drawing/2010/main">
                <a:solidFill>
                  <a:srgbClr val="FFFFFF"/>
                </a:solidFill>
              </a14:hiddenFill>
            </a:ext>
          </a:extLst>
        </p:spPr>
      </p:pic>
      <p:pic>
        <p:nvPicPr>
          <p:cNvPr id="524294" name="図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0480" y="868584"/>
            <a:ext cx="3383520" cy="2453281"/>
          </a:xfrm>
          <a:prstGeom prst="rect">
            <a:avLst/>
          </a:prstGeom>
          <a:noFill/>
          <a:extLst>
            <a:ext uri="{909E8E84-426E-40DD-AFC4-6F175D3DCCD1}">
              <a14:hiddenFill xmlns:a14="http://schemas.microsoft.com/office/drawing/2010/main">
                <a:solidFill>
                  <a:srgbClr val="FFFFFF"/>
                </a:solidFill>
              </a14:hiddenFill>
            </a:ext>
          </a:extLst>
        </p:spPr>
      </p:pic>
      <p:pic>
        <p:nvPicPr>
          <p:cNvPr id="524293" name="図 23"/>
          <p:cNvPicPr>
            <a:picLocks noChangeAspect="1" noChangeArrowheads="1"/>
          </p:cNvPicPr>
          <p:nvPr/>
        </p:nvPicPr>
        <p:blipFill>
          <a:blip r:embed="rId9">
            <a:extLst>
              <a:ext uri="{28A0092B-C50C-407E-A947-70E740481C1C}">
                <a14:useLocalDpi xmlns:a14="http://schemas.microsoft.com/office/drawing/2010/main" val="0"/>
              </a:ext>
            </a:extLst>
          </a:blip>
          <a:srcRect l="6920" r="2078"/>
          <a:stretch>
            <a:fillRect/>
          </a:stretch>
        </p:blipFill>
        <p:spPr bwMode="auto">
          <a:xfrm>
            <a:off x="893590" y="3683978"/>
            <a:ext cx="3491232" cy="25608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9"/>
          <p:cNvSpPr>
            <a:spLocks noChangeArrowheads="1"/>
          </p:cNvSpPr>
          <p:nvPr/>
        </p:nvSpPr>
        <p:spPr bwMode="auto">
          <a:xfrm>
            <a:off x="899740" y="167565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10"/>
          <p:cNvSpPr>
            <a:spLocks noChangeArrowheads="1"/>
          </p:cNvSpPr>
          <p:nvPr/>
        </p:nvSpPr>
        <p:spPr bwMode="auto">
          <a:xfrm>
            <a:off x="15078" y="3213377"/>
            <a:ext cx="87696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ja-JP" sz="24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(a) Thickness 9 mm    (b) Thickness 20 mm      </a:t>
            </a:r>
            <a:r>
              <a:rPr kumimoji="0" lang="en-US" altLang="ja-JP" sz="2400" dirty="0">
                <a:latin typeface="Times New Roman" panose="02020603050405020304" pitchFamily="18" charset="0"/>
                <a:ea typeface="ＭＳ 明朝" panose="02020609040205080304" pitchFamily="17" charset="-128"/>
                <a:cs typeface="Times New Roman" panose="02020603050405020304" pitchFamily="18" charset="0"/>
              </a:rPr>
              <a:t> (c) Thickness 40 mm </a:t>
            </a:r>
            <a:endParaRPr kumimoji="0" lang="en-US" altLang="ja-JP" sz="2400" b="0" i="0" u="none" strike="noStrike" cap="none" normalizeH="0" baseline="0" dirty="0">
              <a:ln>
                <a:noFill/>
              </a:ln>
              <a:solidFill>
                <a:schemeClr val="tx1"/>
              </a:solidFill>
              <a:effectLst/>
              <a:latin typeface="Arial" panose="020B0604020202020204" pitchFamily="34" charset="0"/>
            </a:endParaRPr>
          </a:p>
        </p:txBody>
      </p:sp>
      <p:sp>
        <p:nvSpPr>
          <p:cNvPr id="6" name="Rectangle 12"/>
          <p:cNvSpPr>
            <a:spLocks noChangeArrowheads="1"/>
          </p:cNvSpPr>
          <p:nvPr/>
        </p:nvSpPr>
        <p:spPr bwMode="auto">
          <a:xfrm>
            <a:off x="565935" y="6138367"/>
            <a:ext cx="801212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n-US" altLang="ja-JP" sz="2400" dirty="0">
                <a:latin typeface="Times New Roman" panose="02020603050405020304" pitchFamily="18" charset="0"/>
                <a:ea typeface="ＭＳ 明朝" panose="02020609040205080304" pitchFamily="17" charset="-128"/>
                <a:cs typeface="Times New Roman" panose="02020603050405020304" pitchFamily="18" charset="0"/>
              </a:rPr>
              <a:t>(d) Thickness 80 mm                </a:t>
            </a:r>
            <a:r>
              <a:rPr kumimoji="0" lang="en-US" altLang="ja-JP" sz="24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(e) Thickness 160 mm</a:t>
            </a:r>
            <a:endParaRPr kumimoji="0" lang="en-US" altLang="ja-JP" sz="2400" dirty="0"/>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Macrostructures of JIS-SM490B non-load-carrying cruciform welded joints.</a:t>
            </a:r>
            <a:endParaRPr kumimoji="0" lang="en-US" altLang="ja-JP" sz="2000" b="0" i="0" u="none" strike="noStrike" cap="none" normalizeH="0" baseline="0" dirty="0">
              <a:ln>
                <a:noFill/>
              </a:ln>
              <a:solidFill>
                <a:schemeClr val="tx1"/>
              </a:solidFill>
              <a:effectLst/>
              <a:latin typeface="Arial" panose="020B0604020202020204" pitchFamily="34" charset="0"/>
            </a:endParaRPr>
          </a:p>
        </p:txBody>
      </p:sp>
      <p:sp>
        <p:nvSpPr>
          <p:cNvPr id="5" name="スライド番号プレースホルダー 4"/>
          <p:cNvSpPr>
            <a:spLocks noGrp="1"/>
          </p:cNvSpPr>
          <p:nvPr>
            <p:ph type="sldNum" sz="quarter" idx="12"/>
          </p:nvPr>
        </p:nvSpPr>
        <p:spPr/>
        <p:txBody>
          <a:bodyPr/>
          <a:lstStyle/>
          <a:p>
            <a:fld id="{95D93516-D2D5-4636-9F28-C031E7E0AB41}" type="slidenum">
              <a:rPr lang="en-US" altLang="ja-JP" smtClean="0"/>
              <a:pPr/>
              <a:t>34</a:t>
            </a:fld>
            <a:endParaRPr lang="en-US" altLang="ja-JP"/>
          </a:p>
        </p:txBody>
      </p:sp>
    </p:spTree>
    <p:extLst>
      <p:ext uri="{BB962C8B-B14F-4D97-AF65-F5344CB8AC3E}">
        <p14:creationId xmlns:p14="http://schemas.microsoft.com/office/powerpoint/2010/main" val="3263678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テキスト ボックス 9"/>
          <p:cNvSpPr txBox="1"/>
          <p:nvPr/>
        </p:nvSpPr>
        <p:spPr>
          <a:xfrm>
            <a:off x="611560" y="1196752"/>
            <a:ext cx="8064896" cy="4524315"/>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3200" b="1" dirty="0"/>
              <a:t>あなたが試験を実施（あるいは試験依頼）して求めた（つもりで）Ｓ</a:t>
            </a:r>
            <a:r>
              <a:rPr lang="en-US" altLang="ja-JP" sz="3200" b="1" dirty="0"/>
              <a:t>-</a:t>
            </a:r>
            <a:r>
              <a:rPr lang="ja-JP" altLang="en-US" sz="3200" b="1" dirty="0"/>
              <a:t>Ｎ特性の特徴を顧客に説明しよう。</a:t>
            </a:r>
            <a:endParaRPr lang="en-US" altLang="ja-JP" sz="3200" b="1" dirty="0"/>
          </a:p>
          <a:p>
            <a:endParaRPr lang="en-US" altLang="ja-JP" sz="3200" b="1" dirty="0"/>
          </a:p>
          <a:p>
            <a:r>
              <a:rPr lang="ja-JP" altLang="en-US" sz="3200" b="1" dirty="0"/>
              <a:t>ヒント</a:t>
            </a:r>
            <a:endParaRPr lang="en-US" altLang="ja-JP" sz="3200" b="1" dirty="0"/>
          </a:p>
          <a:p>
            <a:r>
              <a:rPr lang="ja-JP" altLang="en-US" sz="3200" b="1" dirty="0"/>
              <a:t>あなたが試験をしたのですから、数値データを持っていますので具体的な説明が可能です。</a:t>
            </a:r>
            <a:endParaRPr lang="en-US" altLang="ja-JP" sz="3200" b="1" dirty="0"/>
          </a:p>
          <a:p>
            <a:endParaRPr lang="en-US" altLang="ja-JP" sz="3200" b="1" dirty="0"/>
          </a:p>
          <a:p>
            <a:r>
              <a:rPr lang="ja-JP" altLang="en-US" sz="3200" b="1" dirty="0"/>
              <a:t>（</a:t>
            </a:r>
            <a:r>
              <a:rPr lang="en-US" altLang="ja-JP" sz="3200" b="1" dirty="0"/>
              <a:t>S-N</a:t>
            </a:r>
            <a:r>
              <a:rPr lang="ja-JP" altLang="en-US" sz="3200" b="1" dirty="0"/>
              <a:t>特性は設計・保守に使用されますので）</a:t>
            </a:r>
            <a:endParaRPr lang="en-US" altLang="ja-JP" sz="3200" b="1" dirty="0"/>
          </a:p>
        </p:txBody>
      </p:sp>
      <p:sp>
        <p:nvSpPr>
          <p:cNvPr id="5" name="スライド番号プレースホルダー 4"/>
          <p:cNvSpPr>
            <a:spLocks noGrp="1"/>
          </p:cNvSpPr>
          <p:nvPr>
            <p:ph type="sldNum" sz="quarter" idx="12"/>
          </p:nvPr>
        </p:nvSpPr>
        <p:spPr/>
        <p:txBody>
          <a:bodyPr/>
          <a:lstStyle/>
          <a:p>
            <a:fld id="{95D93516-D2D5-4636-9F28-C031E7E0AB41}" type="slidenum">
              <a:rPr lang="en-US" altLang="ja-JP" smtClean="0"/>
              <a:pPr/>
              <a:t>35</a:t>
            </a:fld>
            <a:endParaRPr lang="en-US" altLang="ja-JP"/>
          </a:p>
        </p:txBody>
      </p:sp>
    </p:spTree>
    <p:extLst>
      <p:ext uri="{BB962C8B-B14F-4D97-AF65-F5344CB8AC3E}">
        <p14:creationId xmlns:p14="http://schemas.microsoft.com/office/powerpoint/2010/main" val="2534088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テキスト ボックス 9"/>
          <p:cNvSpPr txBox="1"/>
          <p:nvPr/>
        </p:nvSpPr>
        <p:spPr>
          <a:xfrm>
            <a:off x="0" y="-4417"/>
            <a:ext cx="6272871" cy="584775"/>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3200" b="1" i="1" dirty="0"/>
              <a:t>ＳｰＮ特性の特徴を顧客に説明する</a:t>
            </a:r>
            <a:endParaRPr lang="en-US" altLang="ja-JP" sz="3200" b="1" i="1" dirty="0"/>
          </a:p>
        </p:txBody>
      </p:sp>
      <p:pic>
        <p:nvPicPr>
          <p:cNvPr id="6" name="図 5"/>
          <p:cNvPicPr>
            <a:picLocks noChangeAspect="1"/>
          </p:cNvPicPr>
          <p:nvPr/>
        </p:nvPicPr>
        <p:blipFill>
          <a:blip r:embed="rId5" cstate="print"/>
          <a:srcRect l="7010" t="3563" r="4355" b="52826"/>
          <a:stretch>
            <a:fillRect/>
          </a:stretch>
        </p:blipFill>
        <p:spPr bwMode="auto">
          <a:xfrm>
            <a:off x="1088546" y="1697776"/>
            <a:ext cx="7359036" cy="4977336"/>
          </a:xfrm>
          <a:prstGeom prst="rect">
            <a:avLst/>
          </a:prstGeom>
          <a:noFill/>
          <a:ln w="9525">
            <a:noFill/>
            <a:miter lim="800000"/>
            <a:headEnd/>
            <a:tailEnd/>
          </a:ln>
        </p:spPr>
      </p:pic>
      <p:sp>
        <p:nvSpPr>
          <p:cNvPr id="3" name="正方形/長方形 2"/>
          <p:cNvSpPr/>
          <p:nvPr/>
        </p:nvSpPr>
        <p:spPr>
          <a:xfrm>
            <a:off x="-18837" y="627707"/>
            <a:ext cx="9087287" cy="954107"/>
          </a:xfrm>
          <a:prstGeom prst="rect">
            <a:avLst/>
          </a:prstGeom>
        </p:spPr>
        <p:txBody>
          <a:bodyPr wrap="square">
            <a:spAutoFit/>
          </a:bodyPr>
          <a:lstStyle/>
          <a:p>
            <a:r>
              <a:rPr lang="ja-JP" altLang="en-US" sz="2800" b="1" dirty="0">
                <a:latin typeface="+mn-ea"/>
                <a:ea typeface="+mn-ea"/>
              </a:rPr>
              <a:t>ヒント：横軸と縦軸の数値、図中の試験片の板厚</a:t>
            </a:r>
            <a:r>
              <a:rPr lang="en-US" altLang="ja-JP" sz="2800" b="1" dirty="0">
                <a:latin typeface="+mn-ea"/>
                <a:ea typeface="+mn-ea"/>
              </a:rPr>
              <a:t>t</a:t>
            </a:r>
            <a:r>
              <a:rPr lang="ja-JP" altLang="en-US" sz="2800" b="1" dirty="0">
                <a:latin typeface="+mn-ea"/>
                <a:ea typeface="+mn-ea"/>
              </a:rPr>
              <a:t>を確認しましょう。</a:t>
            </a:r>
            <a:endParaRPr lang="en-US" altLang="ja-JP" sz="2800" b="1" dirty="0">
              <a:latin typeface="+mn-ea"/>
              <a:ea typeface="+mn-ea"/>
            </a:endParaRPr>
          </a:p>
        </p:txBody>
      </p:sp>
      <p:sp>
        <p:nvSpPr>
          <p:cNvPr id="5" name="スライド番号プレースホルダー 4"/>
          <p:cNvSpPr>
            <a:spLocks noGrp="1"/>
          </p:cNvSpPr>
          <p:nvPr>
            <p:ph type="sldNum" sz="quarter" idx="12"/>
          </p:nvPr>
        </p:nvSpPr>
        <p:spPr/>
        <p:txBody>
          <a:bodyPr/>
          <a:lstStyle/>
          <a:p>
            <a:fld id="{95D93516-D2D5-4636-9F28-C031E7E0AB41}" type="slidenum">
              <a:rPr lang="en-US" altLang="ja-JP" smtClean="0"/>
              <a:pPr/>
              <a:t>36</a:t>
            </a:fld>
            <a:endParaRPr lang="en-US" altLang="ja-JP"/>
          </a:p>
        </p:txBody>
      </p:sp>
    </p:spTree>
    <p:extLst>
      <p:ext uri="{BB962C8B-B14F-4D97-AF65-F5344CB8AC3E}">
        <p14:creationId xmlns:p14="http://schemas.microsoft.com/office/powerpoint/2010/main" val="1789557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図 5"/>
          <p:cNvPicPr>
            <a:picLocks noChangeAspect="1"/>
          </p:cNvPicPr>
          <p:nvPr/>
        </p:nvPicPr>
        <p:blipFill>
          <a:blip r:embed="rId5" cstate="print"/>
          <a:srcRect l="7010" t="3563" r="4355" b="52826"/>
          <a:stretch>
            <a:fillRect/>
          </a:stretch>
        </p:blipFill>
        <p:spPr bwMode="auto">
          <a:xfrm>
            <a:off x="1088546" y="1697776"/>
            <a:ext cx="7359036" cy="4977336"/>
          </a:xfrm>
          <a:prstGeom prst="rect">
            <a:avLst/>
          </a:prstGeom>
          <a:noFill/>
          <a:ln w="9525">
            <a:noFill/>
            <a:miter lim="800000"/>
            <a:headEnd/>
            <a:tailEnd/>
          </a:ln>
        </p:spPr>
      </p:pic>
      <p:sp>
        <p:nvSpPr>
          <p:cNvPr id="3" name="正方形/長方形 2"/>
          <p:cNvSpPr/>
          <p:nvPr/>
        </p:nvSpPr>
        <p:spPr>
          <a:xfrm>
            <a:off x="-18837" y="627707"/>
            <a:ext cx="9087287" cy="954107"/>
          </a:xfrm>
          <a:prstGeom prst="rect">
            <a:avLst/>
          </a:prstGeom>
        </p:spPr>
        <p:txBody>
          <a:bodyPr wrap="square">
            <a:spAutoFit/>
          </a:bodyPr>
          <a:lstStyle/>
          <a:p>
            <a:r>
              <a:rPr lang="ja-JP" altLang="ja-JP" sz="2800" b="1" kern="100" dirty="0">
                <a:solidFill>
                  <a:srgbClr val="FF0000"/>
                </a:solidFill>
                <a:latin typeface="+mn-ea"/>
                <a:ea typeface="+mn-ea"/>
                <a:cs typeface="Times New Roman" panose="02020603050405020304" pitchFamily="18" charset="0"/>
              </a:rPr>
              <a:t>板厚が</a:t>
            </a:r>
            <a:r>
              <a:rPr lang="en-US" altLang="ja-JP" sz="2800" b="1" kern="100" dirty="0">
                <a:solidFill>
                  <a:srgbClr val="FF0000"/>
                </a:solidFill>
                <a:latin typeface="+mn-ea"/>
                <a:ea typeface="+mn-ea"/>
              </a:rPr>
              <a:t>160mm</a:t>
            </a:r>
            <a:r>
              <a:rPr lang="ja-JP" altLang="ja-JP" sz="2800" b="1" kern="100" dirty="0" err="1">
                <a:solidFill>
                  <a:srgbClr val="FF0000"/>
                </a:solidFill>
                <a:latin typeface="+mn-ea"/>
                <a:ea typeface="+mn-ea"/>
                <a:cs typeface="Times New Roman" panose="02020603050405020304" pitchFamily="18" charset="0"/>
              </a:rPr>
              <a:t>まで</a:t>
            </a:r>
            <a:r>
              <a:rPr lang="ja-JP" altLang="ja-JP" sz="2800" b="1" kern="100" dirty="0">
                <a:solidFill>
                  <a:srgbClr val="FF0000"/>
                </a:solidFill>
                <a:latin typeface="+mn-ea"/>
                <a:ea typeface="+mn-ea"/>
                <a:cs typeface="Times New Roman" panose="02020603050405020304" pitchFamily="18" charset="0"/>
              </a:rPr>
              <a:t>大きくなると，</a:t>
            </a:r>
            <a:r>
              <a:rPr lang="en-US" altLang="ja-JP" sz="2800" b="1" i="1" kern="100" dirty="0">
                <a:solidFill>
                  <a:srgbClr val="FF0000"/>
                </a:solidFill>
                <a:latin typeface="+mn-ea"/>
                <a:ea typeface="+mn-ea"/>
              </a:rPr>
              <a:t>S</a:t>
            </a:r>
            <a:r>
              <a:rPr lang="en-US" altLang="ja-JP" sz="2800" b="1" kern="100" dirty="0">
                <a:solidFill>
                  <a:srgbClr val="FF0000"/>
                </a:solidFill>
                <a:latin typeface="+mn-ea"/>
                <a:ea typeface="+mn-ea"/>
              </a:rPr>
              <a:t>-</a:t>
            </a:r>
            <a:r>
              <a:rPr lang="en-US" altLang="ja-JP" sz="2800" b="1" i="1" kern="100" dirty="0">
                <a:solidFill>
                  <a:srgbClr val="FF0000"/>
                </a:solidFill>
                <a:latin typeface="+mn-ea"/>
                <a:ea typeface="+mn-ea"/>
              </a:rPr>
              <a:t>N</a:t>
            </a:r>
            <a:r>
              <a:rPr lang="ja-JP" altLang="ja-JP" sz="2800" b="1" kern="100" dirty="0">
                <a:solidFill>
                  <a:srgbClr val="FF0000"/>
                </a:solidFill>
                <a:latin typeface="+mn-ea"/>
                <a:ea typeface="+mn-ea"/>
                <a:cs typeface="Times New Roman" panose="02020603050405020304" pitchFamily="18" charset="0"/>
              </a:rPr>
              <a:t>線で疲労限を示す水平領域が不明瞭になる</a:t>
            </a:r>
            <a:r>
              <a:rPr lang="ja-JP" altLang="en-US" sz="2800" b="1" kern="100" dirty="0">
                <a:solidFill>
                  <a:srgbClr val="FF0000"/>
                </a:solidFill>
                <a:latin typeface="+mn-ea"/>
                <a:ea typeface="+mn-ea"/>
                <a:cs typeface="Times New Roman" panose="02020603050405020304" pitchFamily="18" charset="0"/>
              </a:rPr>
              <a:t>。</a:t>
            </a:r>
            <a:endParaRPr lang="ja-JP" altLang="en-US" sz="2800" b="1" dirty="0">
              <a:solidFill>
                <a:srgbClr val="FF0000"/>
              </a:solidFill>
              <a:latin typeface="+mn-ea"/>
              <a:ea typeface="+mn-ea"/>
            </a:endParaRPr>
          </a:p>
        </p:txBody>
      </p:sp>
      <p:sp>
        <p:nvSpPr>
          <p:cNvPr id="5" name="スライド番号プレースホルダー 4"/>
          <p:cNvSpPr>
            <a:spLocks noGrp="1"/>
          </p:cNvSpPr>
          <p:nvPr>
            <p:ph type="sldNum" sz="quarter" idx="12"/>
          </p:nvPr>
        </p:nvSpPr>
        <p:spPr/>
        <p:txBody>
          <a:bodyPr/>
          <a:lstStyle/>
          <a:p>
            <a:fld id="{95D93516-D2D5-4636-9F28-C031E7E0AB41}" type="slidenum">
              <a:rPr lang="en-US" altLang="ja-JP" smtClean="0"/>
              <a:pPr/>
              <a:t>37</a:t>
            </a:fld>
            <a:endParaRPr lang="en-US" altLang="ja-JP"/>
          </a:p>
        </p:txBody>
      </p:sp>
      <p:sp>
        <p:nvSpPr>
          <p:cNvPr id="7" name="テキスト ボックス 6"/>
          <p:cNvSpPr txBox="1"/>
          <p:nvPr/>
        </p:nvSpPr>
        <p:spPr>
          <a:xfrm>
            <a:off x="0" y="-4417"/>
            <a:ext cx="9254457" cy="584775"/>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3200" b="1" i="1" dirty="0"/>
              <a:t>ＳｰＮ特性の特徴を顧客に説明する：例（</a:t>
            </a:r>
            <a:r>
              <a:rPr lang="en-US" altLang="ja-JP" sz="3200" b="1" i="1" dirty="0"/>
              <a:t>R=0</a:t>
            </a:r>
            <a:r>
              <a:rPr lang="ja-JP" altLang="en-US" sz="3200" b="1" i="1" dirty="0"/>
              <a:t>試験法）</a:t>
            </a:r>
            <a:endParaRPr lang="en-US" altLang="ja-JP" sz="3200" b="1" i="1" dirty="0"/>
          </a:p>
        </p:txBody>
      </p:sp>
    </p:spTree>
    <p:extLst>
      <p:ext uri="{BB962C8B-B14F-4D97-AF65-F5344CB8AC3E}">
        <p14:creationId xmlns:p14="http://schemas.microsoft.com/office/powerpoint/2010/main" val="1443196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テキスト ボックス 9"/>
          <p:cNvSpPr txBox="1"/>
          <p:nvPr/>
        </p:nvSpPr>
        <p:spPr>
          <a:xfrm>
            <a:off x="0" y="-4417"/>
            <a:ext cx="9589485" cy="584775"/>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3200" b="1" i="1" dirty="0"/>
              <a:t>Ｓ</a:t>
            </a:r>
            <a:r>
              <a:rPr lang="en-US" altLang="ja-JP" sz="3200" b="1" i="1" dirty="0"/>
              <a:t>-</a:t>
            </a:r>
            <a:r>
              <a:rPr lang="ja-JP" altLang="en-US" sz="3200" b="1" i="1" dirty="0"/>
              <a:t>Ｎ特性の特徴を顧客に説明する：（</a:t>
            </a:r>
            <a:r>
              <a:rPr lang="en-US" altLang="ja-JP" sz="3200" b="1" i="1" dirty="0" err="1"/>
              <a:t>σmax</a:t>
            </a:r>
            <a:r>
              <a:rPr lang="en-US" altLang="ja-JP" sz="3200" b="1" i="1" dirty="0"/>
              <a:t>=</a:t>
            </a:r>
            <a:r>
              <a:rPr lang="en-US" altLang="ja-JP" sz="3200" b="1" i="1" dirty="0" err="1"/>
              <a:t>σy</a:t>
            </a:r>
            <a:r>
              <a:rPr lang="ja-JP" altLang="en-US" sz="3200" b="1" i="1" dirty="0"/>
              <a:t>試験法）</a:t>
            </a:r>
            <a:endParaRPr lang="en-US" altLang="ja-JP" sz="3200" b="1" i="1" dirty="0"/>
          </a:p>
        </p:txBody>
      </p:sp>
      <p:pic>
        <p:nvPicPr>
          <p:cNvPr id="7" name="図 6"/>
          <p:cNvPicPr>
            <a:picLocks noChangeAspect="1"/>
          </p:cNvPicPr>
          <p:nvPr/>
        </p:nvPicPr>
        <p:blipFill>
          <a:blip r:embed="rId5" cstate="print"/>
          <a:srcRect l="6919" t="53071" r="4561" b="3622"/>
          <a:stretch>
            <a:fillRect/>
          </a:stretch>
        </p:blipFill>
        <p:spPr bwMode="auto">
          <a:xfrm>
            <a:off x="897256" y="1988840"/>
            <a:ext cx="7349488" cy="4942640"/>
          </a:xfrm>
          <a:prstGeom prst="rect">
            <a:avLst/>
          </a:prstGeom>
          <a:noFill/>
          <a:ln w="9525">
            <a:noFill/>
            <a:miter lim="800000"/>
            <a:headEnd/>
            <a:tailEnd/>
          </a:ln>
        </p:spPr>
      </p:pic>
      <p:sp>
        <p:nvSpPr>
          <p:cNvPr id="2" name="正方形/長方形 1"/>
          <p:cNvSpPr/>
          <p:nvPr/>
        </p:nvSpPr>
        <p:spPr>
          <a:xfrm>
            <a:off x="0" y="499769"/>
            <a:ext cx="9144000" cy="1569660"/>
          </a:xfrm>
          <a:prstGeom prst="rect">
            <a:avLst/>
          </a:prstGeom>
        </p:spPr>
        <p:txBody>
          <a:bodyPr wrap="square">
            <a:spAutoFit/>
          </a:bodyPr>
          <a:lstStyle/>
          <a:p>
            <a:pPr algn="just">
              <a:spcAft>
                <a:spcPts val="0"/>
              </a:spcAft>
            </a:pPr>
            <a:r>
              <a:rPr lang="en-US" altLang="ja-JP" b="1" kern="100" dirty="0">
                <a:solidFill>
                  <a:srgbClr val="FF0000"/>
                </a:solidFill>
                <a:latin typeface="+mn-ea"/>
                <a:ea typeface="+mn-ea"/>
                <a:cs typeface="Times New Roman" panose="02020603050405020304" pitchFamily="18" charset="0"/>
              </a:rPr>
              <a:t>10</a:t>
            </a:r>
            <a:r>
              <a:rPr lang="en-US" altLang="ja-JP" b="1" kern="100" baseline="30000" dirty="0">
                <a:solidFill>
                  <a:srgbClr val="FF0000"/>
                </a:solidFill>
                <a:latin typeface="+mn-ea"/>
                <a:ea typeface="+mn-ea"/>
                <a:cs typeface="Times New Roman" panose="02020603050405020304" pitchFamily="18" charset="0"/>
              </a:rPr>
              <a:t>8</a:t>
            </a:r>
            <a:r>
              <a:rPr lang="ja-JP" altLang="ja-JP" b="1" kern="100" dirty="0">
                <a:solidFill>
                  <a:srgbClr val="FF0000"/>
                </a:solidFill>
                <a:latin typeface="+mn-ea"/>
                <a:ea typeface="+mn-ea"/>
                <a:cs typeface="Times New Roman" panose="02020603050405020304" pitchFamily="18" charset="0"/>
              </a:rPr>
              <a:t>回疲労強度で見ると，板厚</a:t>
            </a:r>
            <a:r>
              <a:rPr lang="en-US" altLang="ja-JP" b="1" kern="100" dirty="0">
                <a:solidFill>
                  <a:srgbClr val="FF0000"/>
                </a:solidFill>
                <a:latin typeface="+mn-ea"/>
                <a:ea typeface="+mn-ea"/>
                <a:cs typeface="Times New Roman" panose="02020603050405020304" pitchFamily="18" charset="0"/>
              </a:rPr>
              <a:t>9mm</a:t>
            </a:r>
            <a:r>
              <a:rPr lang="ja-JP" altLang="ja-JP" b="1" kern="100" dirty="0">
                <a:solidFill>
                  <a:srgbClr val="FF0000"/>
                </a:solidFill>
                <a:latin typeface="+mn-ea"/>
                <a:ea typeface="+mn-ea"/>
                <a:cs typeface="Times New Roman" panose="02020603050405020304" pitchFamily="18" charset="0"/>
              </a:rPr>
              <a:t>で</a:t>
            </a:r>
            <a:r>
              <a:rPr lang="en-US" altLang="ja-JP" b="1" kern="100" dirty="0">
                <a:solidFill>
                  <a:srgbClr val="FF0000"/>
                </a:solidFill>
                <a:latin typeface="+mn-ea"/>
                <a:ea typeface="+mn-ea"/>
                <a:cs typeface="Times New Roman" panose="02020603050405020304" pitchFamily="18" charset="0"/>
              </a:rPr>
              <a:t>100MPa</a:t>
            </a:r>
            <a:r>
              <a:rPr lang="ja-JP" altLang="ja-JP" b="1" kern="100" dirty="0">
                <a:solidFill>
                  <a:srgbClr val="FF0000"/>
                </a:solidFill>
                <a:latin typeface="+mn-ea"/>
                <a:ea typeface="+mn-ea"/>
                <a:cs typeface="Times New Roman" panose="02020603050405020304" pitchFamily="18" charset="0"/>
              </a:rPr>
              <a:t>である。板厚</a:t>
            </a:r>
            <a:r>
              <a:rPr lang="en-US" altLang="ja-JP" b="1" kern="100" dirty="0">
                <a:solidFill>
                  <a:srgbClr val="FF0000"/>
                </a:solidFill>
                <a:latin typeface="+mn-ea"/>
                <a:ea typeface="+mn-ea"/>
                <a:cs typeface="Times New Roman" panose="02020603050405020304" pitchFamily="18" charset="0"/>
              </a:rPr>
              <a:t>20</a:t>
            </a:r>
            <a:r>
              <a:rPr lang="ja-JP" altLang="ja-JP" b="1" kern="100" dirty="0">
                <a:solidFill>
                  <a:srgbClr val="FF0000"/>
                </a:solidFill>
                <a:latin typeface="+mn-ea"/>
                <a:ea typeface="+mn-ea"/>
                <a:cs typeface="Times New Roman" panose="02020603050405020304" pitchFamily="18" charset="0"/>
              </a:rPr>
              <a:t>と</a:t>
            </a:r>
            <a:r>
              <a:rPr lang="en-US" altLang="ja-JP" b="1" kern="100" dirty="0">
                <a:solidFill>
                  <a:srgbClr val="FF0000"/>
                </a:solidFill>
                <a:latin typeface="+mn-ea"/>
                <a:ea typeface="+mn-ea"/>
                <a:cs typeface="Times New Roman" panose="02020603050405020304" pitchFamily="18" charset="0"/>
              </a:rPr>
              <a:t>40mm</a:t>
            </a:r>
            <a:r>
              <a:rPr lang="ja-JP" altLang="ja-JP" b="1" kern="100" dirty="0">
                <a:solidFill>
                  <a:srgbClr val="FF0000"/>
                </a:solidFill>
                <a:latin typeface="+mn-ea"/>
                <a:ea typeface="+mn-ea"/>
                <a:cs typeface="Times New Roman" panose="02020603050405020304" pitchFamily="18" charset="0"/>
              </a:rPr>
              <a:t>ではどちらも</a:t>
            </a:r>
            <a:r>
              <a:rPr lang="en-US" altLang="ja-JP" b="1" kern="100" dirty="0">
                <a:solidFill>
                  <a:srgbClr val="FF0000"/>
                </a:solidFill>
                <a:latin typeface="+mn-ea"/>
                <a:ea typeface="+mn-ea"/>
                <a:cs typeface="Times New Roman" panose="02020603050405020304" pitchFamily="18" charset="0"/>
              </a:rPr>
              <a:t>55MPa</a:t>
            </a:r>
            <a:r>
              <a:rPr lang="ja-JP" altLang="ja-JP" b="1" kern="100" dirty="0">
                <a:solidFill>
                  <a:srgbClr val="FF0000"/>
                </a:solidFill>
                <a:latin typeface="+mn-ea"/>
                <a:ea typeface="+mn-ea"/>
                <a:cs typeface="Times New Roman" panose="02020603050405020304" pitchFamily="18" charset="0"/>
              </a:rPr>
              <a:t>となり，</a:t>
            </a:r>
            <a:r>
              <a:rPr lang="en-US" altLang="ja-JP" b="1" kern="100" dirty="0">
                <a:solidFill>
                  <a:srgbClr val="FF0000"/>
                </a:solidFill>
                <a:latin typeface="+mn-ea"/>
                <a:ea typeface="+mn-ea"/>
                <a:cs typeface="Times New Roman" panose="02020603050405020304" pitchFamily="18" charset="0"/>
              </a:rPr>
              <a:t>10</a:t>
            </a:r>
            <a:r>
              <a:rPr lang="en-US" altLang="ja-JP" b="1" kern="100" baseline="30000" dirty="0">
                <a:solidFill>
                  <a:srgbClr val="FF0000"/>
                </a:solidFill>
                <a:latin typeface="+mn-ea"/>
                <a:ea typeface="+mn-ea"/>
                <a:cs typeface="Times New Roman" panose="02020603050405020304" pitchFamily="18" charset="0"/>
              </a:rPr>
              <a:t>7</a:t>
            </a:r>
            <a:r>
              <a:rPr lang="ja-JP" altLang="ja-JP" b="1" kern="100" dirty="0">
                <a:solidFill>
                  <a:srgbClr val="FF0000"/>
                </a:solidFill>
                <a:latin typeface="+mn-ea"/>
                <a:ea typeface="+mn-ea"/>
                <a:cs typeface="Times New Roman" panose="02020603050405020304" pitchFamily="18" charset="0"/>
              </a:rPr>
              <a:t>回疲労強度からの低下が認められる。板厚</a:t>
            </a:r>
            <a:r>
              <a:rPr lang="en-US" altLang="ja-JP" b="1" kern="100" dirty="0">
                <a:solidFill>
                  <a:srgbClr val="FF0000"/>
                </a:solidFill>
                <a:latin typeface="+mn-ea"/>
                <a:ea typeface="+mn-ea"/>
                <a:cs typeface="Times New Roman" panose="02020603050405020304" pitchFamily="18" charset="0"/>
              </a:rPr>
              <a:t>80</a:t>
            </a:r>
            <a:r>
              <a:rPr lang="ja-JP" altLang="ja-JP" b="1" kern="100" dirty="0">
                <a:solidFill>
                  <a:srgbClr val="FF0000"/>
                </a:solidFill>
                <a:latin typeface="+mn-ea"/>
                <a:ea typeface="+mn-ea"/>
                <a:cs typeface="Times New Roman" panose="02020603050405020304" pitchFamily="18" charset="0"/>
              </a:rPr>
              <a:t>と</a:t>
            </a:r>
            <a:r>
              <a:rPr lang="en-US" altLang="ja-JP" b="1" kern="100" dirty="0">
                <a:solidFill>
                  <a:srgbClr val="FF0000"/>
                </a:solidFill>
                <a:latin typeface="+mn-ea"/>
                <a:ea typeface="+mn-ea"/>
                <a:cs typeface="Times New Roman" panose="02020603050405020304" pitchFamily="18" charset="0"/>
              </a:rPr>
              <a:t>160mm</a:t>
            </a:r>
            <a:r>
              <a:rPr lang="ja-JP" altLang="ja-JP" b="1" kern="100" dirty="0">
                <a:solidFill>
                  <a:srgbClr val="FF0000"/>
                </a:solidFill>
                <a:latin typeface="+mn-ea"/>
                <a:ea typeface="+mn-ea"/>
                <a:cs typeface="Times New Roman" panose="02020603050405020304" pitchFamily="18" charset="0"/>
              </a:rPr>
              <a:t>ではどちらも</a:t>
            </a:r>
            <a:r>
              <a:rPr lang="en-US" altLang="ja-JP" b="1" kern="100" dirty="0">
                <a:solidFill>
                  <a:srgbClr val="FF0000"/>
                </a:solidFill>
                <a:latin typeface="+mn-ea"/>
                <a:ea typeface="+mn-ea"/>
                <a:cs typeface="Times New Roman" panose="02020603050405020304" pitchFamily="18" charset="0"/>
              </a:rPr>
              <a:t>25MPa</a:t>
            </a:r>
            <a:r>
              <a:rPr lang="ja-JP" altLang="ja-JP" b="1" kern="100" dirty="0">
                <a:solidFill>
                  <a:srgbClr val="FF0000"/>
                </a:solidFill>
                <a:latin typeface="+mn-ea"/>
                <a:ea typeface="+mn-ea"/>
                <a:cs typeface="Times New Roman" panose="02020603050405020304" pitchFamily="18" charset="0"/>
              </a:rPr>
              <a:t>となり，</a:t>
            </a:r>
            <a:r>
              <a:rPr lang="en-US" altLang="ja-JP" b="1" kern="100" dirty="0">
                <a:solidFill>
                  <a:srgbClr val="FF0000"/>
                </a:solidFill>
                <a:latin typeface="+mn-ea"/>
                <a:ea typeface="+mn-ea"/>
                <a:cs typeface="Times New Roman" panose="02020603050405020304" pitchFamily="18" charset="0"/>
              </a:rPr>
              <a:t>10</a:t>
            </a:r>
            <a:r>
              <a:rPr lang="en-US" altLang="ja-JP" b="1" kern="100" baseline="30000" dirty="0">
                <a:solidFill>
                  <a:srgbClr val="FF0000"/>
                </a:solidFill>
                <a:latin typeface="+mn-ea"/>
                <a:ea typeface="+mn-ea"/>
                <a:cs typeface="Times New Roman" panose="02020603050405020304" pitchFamily="18" charset="0"/>
              </a:rPr>
              <a:t>7</a:t>
            </a:r>
            <a:r>
              <a:rPr lang="ja-JP" altLang="ja-JP" b="1" kern="100" dirty="0">
                <a:solidFill>
                  <a:srgbClr val="FF0000"/>
                </a:solidFill>
                <a:latin typeface="+mn-ea"/>
                <a:ea typeface="+mn-ea"/>
                <a:cs typeface="Times New Roman" panose="02020603050405020304" pitchFamily="18" charset="0"/>
              </a:rPr>
              <a:t>回疲労強度からの低下量は大きくなる</a:t>
            </a:r>
            <a:r>
              <a:rPr lang="ja-JP" altLang="ja-JP" b="1" kern="100" dirty="0">
                <a:latin typeface="+mn-ea"/>
                <a:ea typeface="+mn-ea"/>
                <a:cs typeface="Times New Roman" panose="02020603050405020304" pitchFamily="18" charset="0"/>
              </a:rPr>
              <a:t>。</a:t>
            </a:r>
            <a:endParaRPr lang="ja-JP" altLang="ja-JP" b="1" kern="100" dirty="0">
              <a:effectLst/>
              <a:latin typeface="+mn-ea"/>
              <a:ea typeface="+mn-ea"/>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95D93516-D2D5-4636-9F28-C031E7E0AB41}" type="slidenum">
              <a:rPr lang="en-US" altLang="ja-JP" smtClean="0"/>
              <a:pPr/>
              <a:t>38</a:t>
            </a:fld>
            <a:endParaRPr lang="en-US" altLang="ja-JP"/>
          </a:p>
        </p:txBody>
      </p:sp>
    </p:spTree>
    <p:extLst>
      <p:ext uri="{BB962C8B-B14F-4D97-AF65-F5344CB8AC3E}">
        <p14:creationId xmlns:p14="http://schemas.microsoft.com/office/powerpoint/2010/main" val="3500925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テキスト ボックス 9"/>
          <p:cNvSpPr txBox="1"/>
          <p:nvPr/>
        </p:nvSpPr>
        <p:spPr>
          <a:xfrm>
            <a:off x="0" y="-4417"/>
            <a:ext cx="7271542" cy="584775"/>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3200" b="1" i="1" dirty="0"/>
              <a:t>Ｓ</a:t>
            </a:r>
            <a:r>
              <a:rPr lang="en-US" altLang="ja-JP" sz="3200" b="1" i="1" dirty="0"/>
              <a:t>-</a:t>
            </a:r>
            <a:r>
              <a:rPr lang="ja-JP" altLang="en-US" sz="3200" b="1" i="1" dirty="0"/>
              <a:t>Ｎ特性（</a:t>
            </a:r>
            <a:r>
              <a:rPr lang="en-US" altLang="ja-JP" sz="3200" b="1" i="1" dirty="0"/>
              <a:t>R=0</a:t>
            </a:r>
            <a:r>
              <a:rPr lang="ja-JP" altLang="en-US" sz="3200" b="1" i="1" dirty="0"/>
              <a:t>と</a:t>
            </a:r>
            <a:r>
              <a:rPr lang="en-US" altLang="ja-JP" sz="3200" b="1" i="1" dirty="0" err="1"/>
              <a:t>σmax</a:t>
            </a:r>
            <a:r>
              <a:rPr lang="en-US" altLang="ja-JP" sz="3200" b="1" i="1" dirty="0"/>
              <a:t>=</a:t>
            </a:r>
            <a:r>
              <a:rPr lang="en-US" altLang="ja-JP" sz="3200" b="1" i="1" dirty="0" err="1"/>
              <a:t>σy</a:t>
            </a:r>
            <a:r>
              <a:rPr lang="ja-JP" altLang="en-US" sz="3200" b="1" i="1" dirty="0"/>
              <a:t>試験法の比較）</a:t>
            </a:r>
            <a:endParaRPr lang="en-US" altLang="ja-JP" sz="3200" b="1" i="1" dirty="0"/>
          </a:p>
        </p:txBody>
      </p:sp>
      <p:pic>
        <p:nvPicPr>
          <p:cNvPr id="7" name="図 6"/>
          <p:cNvPicPr>
            <a:picLocks noChangeAspect="1"/>
          </p:cNvPicPr>
          <p:nvPr/>
        </p:nvPicPr>
        <p:blipFill>
          <a:blip r:embed="rId5" cstate="print"/>
          <a:srcRect l="6919" t="53071" r="4561" b="3622"/>
          <a:stretch>
            <a:fillRect/>
          </a:stretch>
        </p:blipFill>
        <p:spPr bwMode="auto">
          <a:xfrm>
            <a:off x="4644008" y="2211290"/>
            <a:ext cx="4593430" cy="3089150"/>
          </a:xfrm>
          <a:prstGeom prst="rect">
            <a:avLst/>
          </a:prstGeom>
          <a:noFill/>
          <a:ln w="9525">
            <a:noFill/>
            <a:miter lim="800000"/>
            <a:headEnd/>
            <a:tailEnd/>
          </a:ln>
        </p:spPr>
      </p:pic>
      <p:sp>
        <p:nvSpPr>
          <p:cNvPr id="8" name="正方形/長方形 7"/>
          <p:cNvSpPr/>
          <p:nvPr/>
        </p:nvSpPr>
        <p:spPr>
          <a:xfrm>
            <a:off x="-10779" y="5517232"/>
            <a:ext cx="9144000" cy="461665"/>
          </a:xfrm>
          <a:prstGeom prst="rect">
            <a:avLst/>
          </a:prstGeom>
        </p:spPr>
        <p:txBody>
          <a:bodyPr wrap="square">
            <a:spAutoFit/>
          </a:bodyPr>
          <a:lstStyle/>
          <a:p>
            <a:pPr algn="ctr"/>
            <a:r>
              <a:rPr lang="en-US" altLang="ja-JP" sz="2400" b="1" dirty="0">
                <a:latin typeface="Times New Roman" panose="02020603050405020304" pitchFamily="18" charset="0"/>
                <a:cs typeface="Times New Roman" panose="02020603050405020304" pitchFamily="18" charset="0"/>
              </a:rPr>
              <a:t>(a) </a:t>
            </a:r>
            <a:r>
              <a:rPr lang="en-US" altLang="ja-JP" sz="2400" b="1" i="1" dirty="0">
                <a:latin typeface="Times New Roman" panose="02020603050405020304" pitchFamily="18" charset="0"/>
                <a:cs typeface="Times New Roman" panose="02020603050405020304" pitchFamily="18" charset="0"/>
              </a:rPr>
              <a:t>R=0 </a:t>
            </a:r>
            <a:r>
              <a:rPr lang="en-US" altLang="ja-JP" sz="2400" b="1" dirty="0">
                <a:latin typeface="Times New Roman" panose="02020603050405020304" pitchFamily="18" charset="0"/>
                <a:cs typeface="Times New Roman" panose="02020603050405020304" pitchFamily="18" charset="0"/>
              </a:rPr>
              <a:t>test                                   (b) </a:t>
            </a:r>
            <a:r>
              <a:rPr lang="en-US" altLang="ja-JP" sz="2400" b="1" dirty="0" err="1">
                <a:latin typeface="Times New Roman" panose="02020603050405020304" pitchFamily="18" charset="0"/>
                <a:cs typeface="Times New Roman" panose="02020603050405020304" pitchFamily="18" charset="0"/>
              </a:rPr>
              <a:t>σmax</a:t>
            </a:r>
            <a:r>
              <a:rPr lang="en-US" altLang="ja-JP" sz="2400" b="1" dirty="0">
                <a:latin typeface="Times New Roman" panose="02020603050405020304" pitchFamily="18" charset="0"/>
                <a:cs typeface="Times New Roman" panose="02020603050405020304" pitchFamily="18" charset="0"/>
              </a:rPr>
              <a:t>=</a:t>
            </a:r>
            <a:r>
              <a:rPr lang="en-US" altLang="ja-JP" sz="2400" b="1" dirty="0" err="1">
                <a:latin typeface="Times New Roman" panose="02020603050405020304" pitchFamily="18" charset="0"/>
                <a:cs typeface="Times New Roman" panose="02020603050405020304" pitchFamily="18" charset="0"/>
              </a:rPr>
              <a:t>σy</a:t>
            </a:r>
            <a:r>
              <a:rPr lang="en-US" altLang="ja-JP" sz="2400" b="1" dirty="0">
                <a:latin typeface="Times New Roman" panose="02020603050405020304" pitchFamily="18" charset="0"/>
                <a:cs typeface="Times New Roman" panose="02020603050405020304" pitchFamily="18" charset="0"/>
              </a:rPr>
              <a:t> test</a:t>
            </a:r>
            <a:endParaRPr lang="en-US" altLang="ja-JP" sz="2400" b="1" i="1" dirty="0">
              <a:latin typeface="Times New Roman" panose="02020603050405020304" pitchFamily="18" charset="0"/>
              <a:cs typeface="Times New Roman" panose="02020603050405020304" pitchFamily="18" charset="0"/>
            </a:endParaRPr>
          </a:p>
        </p:txBody>
      </p:sp>
      <p:pic>
        <p:nvPicPr>
          <p:cNvPr id="11" name="図 10"/>
          <p:cNvPicPr>
            <a:picLocks noChangeAspect="1"/>
          </p:cNvPicPr>
          <p:nvPr/>
        </p:nvPicPr>
        <p:blipFill>
          <a:blip r:embed="rId6" cstate="print"/>
          <a:srcRect l="7010" t="3563" r="4355" b="52826"/>
          <a:stretch>
            <a:fillRect/>
          </a:stretch>
        </p:blipFill>
        <p:spPr bwMode="auto">
          <a:xfrm>
            <a:off x="-38177" y="2222914"/>
            <a:ext cx="4599398" cy="3110835"/>
          </a:xfrm>
          <a:prstGeom prst="rect">
            <a:avLst/>
          </a:prstGeom>
          <a:noFill/>
          <a:ln w="9525">
            <a:noFill/>
            <a:miter lim="800000"/>
            <a:headEnd/>
            <a:tailEnd/>
          </a:ln>
        </p:spPr>
      </p:pic>
      <p:sp>
        <p:nvSpPr>
          <p:cNvPr id="12" name="正方形/長方形 11"/>
          <p:cNvSpPr/>
          <p:nvPr/>
        </p:nvSpPr>
        <p:spPr>
          <a:xfrm>
            <a:off x="0" y="687629"/>
            <a:ext cx="9144000" cy="954107"/>
          </a:xfrm>
          <a:prstGeom prst="rect">
            <a:avLst/>
          </a:prstGeom>
        </p:spPr>
        <p:txBody>
          <a:bodyPr wrap="square">
            <a:spAutoFit/>
          </a:bodyPr>
          <a:lstStyle/>
          <a:p>
            <a:r>
              <a:rPr lang="en-US" altLang="ja-JP" sz="2800" b="1" dirty="0">
                <a:solidFill>
                  <a:srgbClr val="FF0000"/>
                </a:solidFill>
                <a:latin typeface="+mn-ea"/>
                <a:ea typeface="+mn-ea"/>
                <a:cs typeface="Times New Roman" panose="02020603050405020304" pitchFamily="18" charset="0"/>
              </a:rPr>
              <a:t>(a) </a:t>
            </a:r>
            <a:r>
              <a:rPr lang="en-US" altLang="ja-JP" sz="2800" b="1" i="1" dirty="0">
                <a:solidFill>
                  <a:srgbClr val="FF0000"/>
                </a:solidFill>
                <a:latin typeface="+mn-ea"/>
                <a:ea typeface="+mn-ea"/>
                <a:cs typeface="Times New Roman" panose="02020603050405020304" pitchFamily="18" charset="0"/>
              </a:rPr>
              <a:t>R=0 </a:t>
            </a:r>
            <a:r>
              <a:rPr lang="ja-JP" altLang="en-US" sz="2800" b="1" dirty="0">
                <a:solidFill>
                  <a:srgbClr val="FF0000"/>
                </a:solidFill>
                <a:latin typeface="+mn-ea"/>
                <a:ea typeface="+mn-ea"/>
                <a:cs typeface="Times New Roman" panose="02020603050405020304" pitchFamily="18" charset="0"/>
              </a:rPr>
              <a:t>試験法と</a:t>
            </a:r>
            <a:r>
              <a:rPr lang="en-US" altLang="ja-JP" sz="2800" b="1" dirty="0">
                <a:solidFill>
                  <a:srgbClr val="FF0000"/>
                </a:solidFill>
                <a:latin typeface="+mn-ea"/>
                <a:ea typeface="+mn-ea"/>
                <a:cs typeface="Times New Roman" panose="02020603050405020304" pitchFamily="18" charset="0"/>
              </a:rPr>
              <a:t> (b) </a:t>
            </a:r>
            <a:r>
              <a:rPr lang="en-US" altLang="ja-JP" sz="2800" b="1" dirty="0" err="1">
                <a:solidFill>
                  <a:srgbClr val="FF0000"/>
                </a:solidFill>
                <a:latin typeface="+mn-ea"/>
                <a:ea typeface="+mn-ea"/>
                <a:cs typeface="Times New Roman" panose="02020603050405020304" pitchFamily="18" charset="0"/>
              </a:rPr>
              <a:t>σmax</a:t>
            </a:r>
            <a:r>
              <a:rPr lang="en-US" altLang="ja-JP" sz="2800" b="1" dirty="0">
                <a:solidFill>
                  <a:srgbClr val="FF0000"/>
                </a:solidFill>
                <a:latin typeface="+mn-ea"/>
                <a:ea typeface="+mn-ea"/>
                <a:cs typeface="Times New Roman" panose="02020603050405020304" pitchFamily="18" charset="0"/>
              </a:rPr>
              <a:t>=</a:t>
            </a:r>
            <a:r>
              <a:rPr lang="en-US" altLang="ja-JP" sz="2800" b="1" dirty="0" err="1">
                <a:solidFill>
                  <a:srgbClr val="FF0000"/>
                </a:solidFill>
                <a:latin typeface="+mn-ea"/>
                <a:ea typeface="+mn-ea"/>
                <a:cs typeface="Times New Roman" panose="02020603050405020304" pitchFamily="18" charset="0"/>
              </a:rPr>
              <a:t>σy</a:t>
            </a:r>
            <a:r>
              <a:rPr lang="en-US" altLang="ja-JP" sz="2800" b="1" dirty="0">
                <a:solidFill>
                  <a:srgbClr val="FF0000"/>
                </a:solidFill>
                <a:latin typeface="+mn-ea"/>
                <a:ea typeface="+mn-ea"/>
                <a:cs typeface="Times New Roman" panose="02020603050405020304" pitchFamily="18" charset="0"/>
              </a:rPr>
              <a:t> </a:t>
            </a:r>
            <a:r>
              <a:rPr lang="ja-JP" altLang="en-US" sz="2800" b="1" dirty="0">
                <a:solidFill>
                  <a:srgbClr val="FF0000"/>
                </a:solidFill>
                <a:latin typeface="+mn-ea"/>
                <a:ea typeface="+mn-ea"/>
                <a:cs typeface="Times New Roman" panose="02020603050405020304" pitchFamily="18" charset="0"/>
              </a:rPr>
              <a:t>試験法による疲労特性の違いを説明しましょう。</a:t>
            </a:r>
          </a:p>
        </p:txBody>
      </p:sp>
      <p:sp>
        <p:nvSpPr>
          <p:cNvPr id="3" name="スライド番号プレースホルダー 2"/>
          <p:cNvSpPr>
            <a:spLocks noGrp="1"/>
          </p:cNvSpPr>
          <p:nvPr>
            <p:ph type="sldNum" sz="quarter" idx="12"/>
          </p:nvPr>
        </p:nvSpPr>
        <p:spPr/>
        <p:txBody>
          <a:bodyPr/>
          <a:lstStyle/>
          <a:p>
            <a:fld id="{95D93516-D2D5-4636-9F28-C031E7E0AB41}" type="slidenum">
              <a:rPr lang="en-US" altLang="ja-JP" smtClean="0"/>
              <a:pPr/>
              <a:t>39</a:t>
            </a:fld>
            <a:endParaRPr lang="en-US" altLang="ja-JP"/>
          </a:p>
        </p:txBody>
      </p:sp>
    </p:spTree>
    <p:extLst>
      <p:ext uri="{BB962C8B-B14F-4D97-AF65-F5344CB8AC3E}">
        <p14:creationId xmlns:p14="http://schemas.microsoft.com/office/powerpoint/2010/main" val="3013939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052737"/>
            <a:ext cx="9144000" cy="2304256"/>
          </a:xfrm>
          <a:solidFill>
            <a:srgbClr val="CCFFFF"/>
          </a:solidFill>
        </p:spPr>
        <p:txBody>
          <a:bodyPr anchor="t"/>
          <a:lstStyle/>
          <a:p>
            <a:pPr algn="l"/>
            <a:r>
              <a:rPr lang="ja-JP" altLang="en-US" sz="3200" b="1" dirty="0"/>
              <a:t>疲労事故の主な原因（リマンでも同じ）は！</a:t>
            </a:r>
            <a:br>
              <a:rPr lang="en-US" altLang="ja-JP" sz="3200" b="1" dirty="0"/>
            </a:br>
            <a:r>
              <a:rPr lang="ja-JP" altLang="en-US" sz="3200" b="1" dirty="0"/>
              <a:t>　　①使用した材料に欠陥</a:t>
            </a:r>
            <a:br>
              <a:rPr lang="en-US" altLang="ja-JP" sz="3200" b="1" dirty="0"/>
            </a:br>
            <a:r>
              <a:rPr lang="ja-JP" altLang="en-US" sz="3200" b="1" dirty="0"/>
              <a:t>　　②設計ミス</a:t>
            </a:r>
            <a:br>
              <a:rPr lang="en-US" altLang="ja-JP" sz="3200" b="1" dirty="0"/>
            </a:br>
            <a:r>
              <a:rPr lang="ja-JP" altLang="en-US" sz="3200" b="1" dirty="0"/>
              <a:t>　　③メンテナンスの落ち度</a:t>
            </a:r>
            <a:endParaRPr kumimoji="1" lang="ja-JP" altLang="en-US" sz="3200" b="1" dirty="0"/>
          </a:p>
        </p:txBody>
      </p:sp>
      <p:sp>
        <p:nvSpPr>
          <p:cNvPr id="3" name="コンテンツ プレースホルダ 2"/>
          <p:cNvSpPr>
            <a:spLocks noGrp="1"/>
          </p:cNvSpPr>
          <p:nvPr>
            <p:ph idx="1"/>
          </p:nvPr>
        </p:nvSpPr>
        <p:spPr>
          <a:xfrm>
            <a:off x="0" y="3645024"/>
            <a:ext cx="9144000" cy="1919278"/>
          </a:xfrm>
        </p:spPr>
        <p:txBody>
          <a:bodyPr/>
          <a:lstStyle/>
          <a:p>
            <a:pPr>
              <a:buNone/>
            </a:pPr>
            <a:r>
              <a:rPr lang="ja-JP" altLang="en-US" sz="3600" b="1" dirty="0"/>
              <a:t>　　⇒全て人為ミスと見なされる</a:t>
            </a:r>
            <a:endParaRPr lang="en-US" altLang="ja-JP" sz="3600" b="1" dirty="0"/>
          </a:p>
          <a:p>
            <a:pPr algn="ctr">
              <a:buNone/>
            </a:pPr>
            <a:r>
              <a:rPr kumimoji="1" lang="ja-JP" altLang="en-US" sz="3600" b="1" dirty="0">
                <a:solidFill>
                  <a:srgbClr val="FF0000"/>
                </a:solidFill>
              </a:rPr>
              <a:t>難を逃れるための抑えておくべき</a:t>
            </a:r>
            <a:endParaRPr kumimoji="1" lang="en-US" altLang="ja-JP" sz="3600" b="1" dirty="0">
              <a:solidFill>
                <a:srgbClr val="FF0000"/>
              </a:solidFill>
            </a:endParaRPr>
          </a:p>
          <a:p>
            <a:pPr algn="ctr">
              <a:buNone/>
            </a:pPr>
            <a:r>
              <a:rPr kumimoji="1" lang="ja-JP" altLang="en-US" sz="3600" b="1" dirty="0">
                <a:solidFill>
                  <a:srgbClr val="FF0000"/>
                </a:solidFill>
              </a:rPr>
              <a:t>ポイントがあるはずである</a:t>
            </a:r>
          </a:p>
        </p:txBody>
      </p:sp>
      <p:graphicFrame>
        <p:nvGraphicFramePr>
          <p:cNvPr id="7" name="Object 2"/>
          <p:cNvGraphicFramePr>
            <a:graphicFrameLocks noChangeAspect="1"/>
          </p:cNvGraphicFramePr>
          <p:nvPr>
            <p:extLst>
              <p:ext uri="{D42A27DB-BD31-4B8C-83A1-F6EECF244321}">
                <p14:modId xmlns:p14="http://schemas.microsoft.com/office/powerpoint/2010/main" val="3001513507"/>
              </p:ext>
            </p:extLst>
          </p:nvPr>
        </p:nvGraphicFramePr>
        <p:xfrm>
          <a:off x="0" y="18864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64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4</a:t>
            </a:fld>
            <a:endParaRPr lang="en-US" altLang="ja-JP"/>
          </a:p>
        </p:txBody>
      </p:sp>
    </p:spTree>
    <p:extLst>
      <p:ext uri="{BB962C8B-B14F-4D97-AF65-F5344CB8AC3E}">
        <p14:creationId xmlns:p14="http://schemas.microsoft.com/office/powerpoint/2010/main" val="2822222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テキスト ボックス 9"/>
          <p:cNvSpPr txBox="1"/>
          <p:nvPr/>
        </p:nvSpPr>
        <p:spPr>
          <a:xfrm>
            <a:off x="0" y="-4417"/>
            <a:ext cx="7271542" cy="584775"/>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3200" b="1" i="1" dirty="0"/>
              <a:t>Ｓ</a:t>
            </a:r>
            <a:r>
              <a:rPr lang="en-US" altLang="ja-JP" sz="3200" b="1" i="1" dirty="0"/>
              <a:t>-</a:t>
            </a:r>
            <a:r>
              <a:rPr lang="ja-JP" altLang="en-US" sz="3200" b="1" i="1" dirty="0"/>
              <a:t>Ｎ特性（</a:t>
            </a:r>
            <a:r>
              <a:rPr lang="en-US" altLang="ja-JP" sz="3200" b="1" i="1" dirty="0"/>
              <a:t>R=0</a:t>
            </a:r>
            <a:r>
              <a:rPr lang="ja-JP" altLang="en-US" sz="3200" b="1" i="1" dirty="0"/>
              <a:t>と</a:t>
            </a:r>
            <a:r>
              <a:rPr lang="en-US" altLang="ja-JP" sz="3200" b="1" i="1" dirty="0" err="1"/>
              <a:t>σmax</a:t>
            </a:r>
            <a:r>
              <a:rPr lang="en-US" altLang="ja-JP" sz="3200" b="1" i="1" dirty="0"/>
              <a:t>=</a:t>
            </a:r>
            <a:r>
              <a:rPr lang="en-US" altLang="ja-JP" sz="3200" b="1" i="1" dirty="0" err="1"/>
              <a:t>σy</a:t>
            </a:r>
            <a:r>
              <a:rPr lang="ja-JP" altLang="en-US" sz="3200" b="1" i="1" dirty="0"/>
              <a:t>試験法の比較）</a:t>
            </a:r>
            <a:endParaRPr lang="en-US" altLang="ja-JP" sz="3200" b="1" i="1" dirty="0"/>
          </a:p>
        </p:txBody>
      </p:sp>
      <p:pic>
        <p:nvPicPr>
          <p:cNvPr id="7" name="図 6"/>
          <p:cNvPicPr>
            <a:picLocks noChangeAspect="1"/>
          </p:cNvPicPr>
          <p:nvPr/>
        </p:nvPicPr>
        <p:blipFill>
          <a:blip r:embed="rId5" cstate="print"/>
          <a:srcRect l="6919" t="53071" r="4561" b="3622"/>
          <a:stretch>
            <a:fillRect/>
          </a:stretch>
        </p:blipFill>
        <p:spPr bwMode="auto">
          <a:xfrm>
            <a:off x="4644008" y="2211290"/>
            <a:ext cx="4593430" cy="3089150"/>
          </a:xfrm>
          <a:prstGeom prst="rect">
            <a:avLst/>
          </a:prstGeom>
          <a:noFill/>
          <a:ln w="9525">
            <a:noFill/>
            <a:miter lim="800000"/>
            <a:headEnd/>
            <a:tailEnd/>
          </a:ln>
        </p:spPr>
      </p:pic>
      <p:sp>
        <p:nvSpPr>
          <p:cNvPr id="8" name="正方形/長方形 7"/>
          <p:cNvSpPr/>
          <p:nvPr/>
        </p:nvSpPr>
        <p:spPr>
          <a:xfrm>
            <a:off x="-10779" y="5517232"/>
            <a:ext cx="9144000" cy="461665"/>
          </a:xfrm>
          <a:prstGeom prst="rect">
            <a:avLst/>
          </a:prstGeom>
        </p:spPr>
        <p:txBody>
          <a:bodyPr wrap="square">
            <a:spAutoFit/>
          </a:bodyPr>
          <a:lstStyle/>
          <a:p>
            <a:pPr algn="ctr"/>
            <a:r>
              <a:rPr lang="en-US" altLang="ja-JP" sz="2400" b="1" dirty="0">
                <a:latin typeface="Times New Roman" panose="02020603050405020304" pitchFamily="18" charset="0"/>
                <a:cs typeface="Times New Roman" panose="02020603050405020304" pitchFamily="18" charset="0"/>
              </a:rPr>
              <a:t>(a) </a:t>
            </a:r>
            <a:r>
              <a:rPr lang="en-US" altLang="ja-JP" sz="2400" b="1" i="1" dirty="0">
                <a:latin typeface="Times New Roman" panose="02020603050405020304" pitchFamily="18" charset="0"/>
                <a:cs typeface="Times New Roman" panose="02020603050405020304" pitchFamily="18" charset="0"/>
              </a:rPr>
              <a:t>R=0 </a:t>
            </a:r>
            <a:r>
              <a:rPr lang="en-US" altLang="ja-JP" sz="2400" b="1" dirty="0">
                <a:latin typeface="Times New Roman" panose="02020603050405020304" pitchFamily="18" charset="0"/>
                <a:cs typeface="Times New Roman" panose="02020603050405020304" pitchFamily="18" charset="0"/>
              </a:rPr>
              <a:t>test                                   (b) </a:t>
            </a:r>
            <a:r>
              <a:rPr lang="en-US" altLang="ja-JP" sz="2400" b="1" dirty="0" err="1">
                <a:latin typeface="Times New Roman" panose="02020603050405020304" pitchFamily="18" charset="0"/>
                <a:cs typeface="Times New Roman" panose="02020603050405020304" pitchFamily="18" charset="0"/>
              </a:rPr>
              <a:t>σmax</a:t>
            </a:r>
            <a:r>
              <a:rPr lang="en-US" altLang="ja-JP" sz="2400" b="1" dirty="0">
                <a:latin typeface="Times New Roman" panose="02020603050405020304" pitchFamily="18" charset="0"/>
                <a:cs typeface="Times New Roman" panose="02020603050405020304" pitchFamily="18" charset="0"/>
              </a:rPr>
              <a:t>=</a:t>
            </a:r>
            <a:r>
              <a:rPr lang="en-US" altLang="ja-JP" sz="2400" b="1" dirty="0" err="1">
                <a:latin typeface="Times New Roman" panose="02020603050405020304" pitchFamily="18" charset="0"/>
                <a:cs typeface="Times New Roman" panose="02020603050405020304" pitchFamily="18" charset="0"/>
              </a:rPr>
              <a:t>σy</a:t>
            </a:r>
            <a:r>
              <a:rPr lang="en-US" altLang="ja-JP" sz="2400" b="1" dirty="0">
                <a:latin typeface="Times New Roman" panose="02020603050405020304" pitchFamily="18" charset="0"/>
                <a:cs typeface="Times New Roman" panose="02020603050405020304" pitchFamily="18" charset="0"/>
              </a:rPr>
              <a:t> test</a:t>
            </a:r>
            <a:endParaRPr lang="en-US" altLang="ja-JP" sz="2400" b="1" i="1" dirty="0">
              <a:latin typeface="Times New Roman" panose="02020603050405020304" pitchFamily="18" charset="0"/>
              <a:cs typeface="Times New Roman" panose="02020603050405020304" pitchFamily="18" charset="0"/>
            </a:endParaRPr>
          </a:p>
        </p:txBody>
      </p:sp>
      <p:pic>
        <p:nvPicPr>
          <p:cNvPr id="11" name="図 10"/>
          <p:cNvPicPr>
            <a:picLocks noChangeAspect="1"/>
          </p:cNvPicPr>
          <p:nvPr/>
        </p:nvPicPr>
        <p:blipFill>
          <a:blip r:embed="rId6" cstate="print"/>
          <a:srcRect l="7010" t="3563" r="4355" b="52826"/>
          <a:stretch>
            <a:fillRect/>
          </a:stretch>
        </p:blipFill>
        <p:spPr bwMode="auto">
          <a:xfrm>
            <a:off x="-38177" y="2222914"/>
            <a:ext cx="4599398" cy="3110835"/>
          </a:xfrm>
          <a:prstGeom prst="rect">
            <a:avLst/>
          </a:prstGeom>
          <a:noFill/>
          <a:ln w="9525">
            <a:noFill/>
            <a:miter lim="800000"/>
            <a:headEnd/>
            <a:tailEnd/>
          </a:ln>
        </p:spPr>
      </p:pic>
      <p:sp>
        <p:nvSpPr>
          <p:cNvPr id="12" name="正方形/長方形 11"/>
          <p:cNvSpPr/>
          <p:nvPr/>
        </p:nvSpPr>
        <p:spPr>
          <a:xfrm>
            <a:off x="0" y="687629"/>
            <a:ext cx="9144000" cy="1384995"/>
          </a:xfrm>
          <a:prstGeom prst="rect">
            <a:avLst/>
          </a:prstGeom>
        </p:spPr>
        <p:txBody>
          <a:bodyPr wrap="square">
            <a:spAutoFit/>
          </a:bodyPr>
          <a:lstStyle/>
          <a:p>
            <a:r>
              <a:rPr lang="en-US" altLang="ja-JP" sz="2800" b="1" dirty="0">
                <a:solidFill>
                  <a:srgbClr val="FF0000"/>
                </a:solidFill>
                <a:latin typeface="+mn-ea"/>
                <a:ea typeface="+mn-ea"/>
                <a:cs typeface="Times New Roman" panose="02020603050405020304" pitchFamily="18" charset="0"/>
              </a:rPr>
              <a:t>(a) </a:t>
            </a:r>
            <a:r>
              <a:rPr lang="en-US" altLang="ja-JP" sz="2800" b="1" i="1" dirty="0">
                <a:solidFill>
                  <a:srgbClr val="FF0000"/>
                </a:solidFill>
                <a:latin typeface="+mn-ea"/>
                <a:ea typeface="+mn-ea"/>
                <a:cs typeface="Times New Roman" panose="02020603050405020304" pitchFamily="18" charset="0"/>
              </a:rPr>
              <a:t>R=0 </a:t>
            </a:r>
            <a:r>
              <a:rPr lang="ja-JP" altLang="en-US" sz="2800" b="1" dirty="0">
                <a:solidFill>
                  <a:srgbClr val="FF0000"/>
                </a:solidFill>
                <a:latin typeface="+mn-ea"/>
                <a:ea typeface="+mn-ea"/>
                <a:cs typeface="Times New Roman" panose="02020603050405020304" pitchFamily="18" charset="0"/>
              </a:rPr>
              <a:t>試験法に対して、</a:t>
            </a:r>
            <a:r>
              <a:rPr lang="en-US" altLang="ja-JP" sz="2800" b="1" dirty="0">
                <a:solidFill>
                  <a:srgbClr val="FF0000"/>
                </a:solidFill>
                <a:latin typeface="+mn-ea"/>
                <a:ea typeface="+mn-ea"/>
                <a:cs typeface="Times New Roman" panose="02020603050405020304" pitchFamily="18" charset="0"/>
              </a:rPr>
              <a:t> (b) </a:t>
            </a:r>
            <a:r>
              <a:rPr lang="en-US" altLang="ja-JP" sz="2800" b="1" dirty="0" err="1">
                <a:solidFill>
                  <a:srgbClr val="FF0000"/>
                </a:solidFill>
                <a:latin typeface="+mn-ea"/>
                <a:ea typeface="+mn-ea"/>
                <a:cs typeface="Times New Roman" panose="02020603050405020304" pitchFamily="18" charset="0"/>
              </a:rPr>
              <a:t>σmax</a:t>
            </a:r>
            <a:r>
              <a:rPr lang="en-US" altLang="ja-JP" sz="2800" b="1" dirty="0">
                <a:solidFill>
                  <a:srgbClr val="FF0000"/>
                </a:solidFill>
                <a:latin typeface="+mn-ea"/>
                <a:ea typeface="+mn-ea"/>
                <a:cs typeface="Times New Roman" panose="02020603050405020304" pitchFamily="18" charset="0"/>
              </a:rPr>
              <a:t>=</a:t>
            </a:r>
            <a:r>
              <a:rPr lang="en-US" altLang="ja-JP" sz="2800" b="1" dirty="0" err="1">
                <a:solidFill>
                  <a:srgbClr val="FF0000"/>
                </a:solidFill>
                <a:latin typeface="+mn-ea"/>
                <a:ea typeface="+mn-ea"/>
                <a:cs typeface="Times New Roman" panose="02020603050405020304" pitchFamily="18" charset="0"/>
              </a:rPr>
              <a:t>σy</a:t>
            </a:r>
            <a:r>
              <a:rPr lang="en-US" altLang="ja-JP" sz="2800" b="1" dirty="0">
                <a:solidFill>
                  <a:srgbClr val="FF0000"/>
                </a:solidFill>
                <a:latin typeface="+mn-ea"/>
                <a:ea typeface="+mn-ea"/>
                <a:cs typeface="Times New Roman" panose="02020603050405020304" pitchFamily="18" charset="0"/>
              </a:rPr>
              <a:t> </a:t>
            </a:r>
            <a:r>
              <a:rPr lang="ja-JP" altLang="en-US" sz="2800" b="1" dirty="0">
                <a:solidFill>
                  <a:srgbClr val="FF0000"/>
                </a:solidFill>
                <a:latin typeface="+mn-ea"/>
                <a:ea typeface="+mn-ea"/>
                <a:cs typeface="Times New Roman" panose="02020603050405020304" pitchFamily="18" charset="0"/>
              </a:rPr>
              <a:t>試験法による疲労強度の低下は小さいことから、高い残留応力の溶接継手を評価していると言える。</a:t>
            </a:r>
          </a:p>
        </p:txBody>
      </p:sp>
      <p:sp>
        <p:nvSpPr>
          <p:cNvPr id="3" name="スライド番号プレースホルダー 2"/>
          <p:cNvSpPr>
            <a:spLocks noGrp="1"/>
          </p:cNvSpPr>
          <p:nvPr>
            <p:ph type="sldNum" sz="quarter" idx="12"/>
          </p:nvPr>
        </p:nvSpPr>
        <p:spPr/>
        <p:txBody>
          <a:bodyPr/>
          <a:lstStyle/>
          <a:p>
            <a:fld id="{95D93516-D2D5-4636-9F28-C031E7E0AB41}" type="slidenum">
              <a:rPr lang="en-US" altLang="ja-JP" smtClean="0"/>
              <a:pPr/>
              <a:t>40</a:t>
            </a:fld>
            <a:endParaRPr lang="en-US" altLang="ja-JP"/>
          </a:p>
        </p:txBody>
      </p:sp>
    </p:spTree>
    <p:extLst>
      <p:ext uri="{BB962C8B-B14F-4D97-AF65-F5344CB8AC3E}">
        <p14:creationId xmlns:p14="http://schemas.microsoft.com/office/powerpoint/2010/main" val="2473798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5"/>
          <p:cNvGraphicFramePr>
            <a:graphicFrameLocks noChangeAspect="1"/>
          </p:cNvGraphicFramePr>
          <p:nvPr/>
        </p:nvGraphicFramePr>
        <p:xfrm>
          <a:off x="0" y="0"/>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正方形/長方形 1"/>
          <p:cNvSpPr/>
          <p:nvPr/>
        </p:nvSpPr>
        <p:spPr>
          <a:xfrm>
            <a:off x="145573" y="5709057"/>
            <a:ext cx="9144000" cy="461665"/>
          </a:xfrm>
          <a:prstGeom prst="rect">
            <a:avLst/>
          </a:prstGeom>
        </p:spPr>
        <p:txBody>
          <a:bodyPr wrap="square">
            <a:spAutoFit/>
          </a:bodyPr>
          <a:lstStyle/>
          <a:p>
            <a:r>
              <a:rPr lang="en-US" altLang="ja-JP" sz="2400" b="1" dirty="0">
                <a:latin typeface="Times New Roman" panose="02020603050405020304" pitchFamily="18" charset="0"/>
                <a:cs typeface="Times New Roman" panose="02020603050405020304" pitchFamily="18" charset="0"/>
              </a:rPr>
              <a:t>                      (a) </a:t>
            </a:r>
            <a:r>
              <a:rPr lang="en-US" altLang="ja-JP" sz="2400" b="1" i="1" dirty="0">
                <a:latin typeface="Times New Roman" panose="02020603050405020304" pitchFamily="18" charset="0"/>
                <a:cs typeface="Times New Roman" panose="02020603050405020304" pitchFamily="18" charset="0"/>
              </a:rPr>
              <a:t>R=0 </a:t>
            </a:r>
            <a:r>
              <a:rPr lang="en-US" altLang="ja-JP" sz="2400" b="1" dirty="0">
                <a:latin typeface="Times New Roman" panose="02020603050405020304" pitchFamily="18" charset="0"/>
                <a:cs typeface="Times New Roman" panose="02020603050405020304" pitchFamily="18" charset="0"/>
              </a:rPr>
              <a:t>test                                 (b) </a:t>
            </a:r>
            <a:r>
              <a:rPr lang="en-US" altLang="ja-JP" sz="2400" b="1" dirty="0" err="1">
                <a:latin typeface="Times New Roman" panose="02020603050405020304" pitchFamily="18" charset="0"/>
                <a:cs typeface="Times New Roman" panose="02020603050405020304" pitchFamily="18" charset="0"/>
              </a:rPr>
              <a:t>σmax</a:t>
            </a:r>
            <a:r>
              <a:rPr lang="en-US" altLang="ja-JP" sz="2400" b="1" dirty="0">
                <a:latin typeface="Times New Roman" panose="02020603050405020304" pitchFamily="18" charset="0"/>
                <a:cs typeface="Times New Roman" panose="02020603050405020304" pitchFamily="18" charset="0"/>
              </a:rPr>
              <a:t>=</a:t>
            </a:r>
            <a:r>
              <a:rPr lang="en-US" altLang="ja-JP" sz="2400" b="1" dirty="0" err="1">
                <a:latin typeface="Times New Roman" panose="02020603050405020304" pitchFamily="18" charset="0"/>
                <a:cs typeface="Times New Roman" panose="02020603050405020304" pitchFamily="18" charset="0"/>
              </a:rPr>
              <a:t>σy</a:t>
            </a:r>
            <a:r>
              <a:rPr lang="en-US" altLang="ja-JP" sz="2400" b="1" dirty="0">
                <a:latin typeface="Times New Roman" panose="02020603050405020304" pitchFamily="18" charset="0"/>
                <a:cs typeface="Times New Roman" panose="02020603050405020304" pitchFamily="18" charset="0"/>
              </a:rPr>
              <a:t> test</a:t>
            </a:r>
            <a:endParaRPr lang="en-US" altLang="ja-JP" sz="2400" b="1" i="1" dirty="0">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0" y="-4417"/>
            <a:ext cx="8604448" cy="523220"/>
          </a:xfrm>
          <a:prstGeom prst="rect">
            <a:avLst/>
          </a:prstGeom>
          <a:solidFill>
            <a:schemeClr val="tx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2800" b="1" i="1" dirty="0"/>
              <a:t>３．２ 　</a:t>
            </a:r>
            <a:r>
              <a:rPr lang="ja-JP" altLang="en-US" sz="2800" b="1" i="1" dirty="0"/>
              <a:t>疲労強度と板厚の関係（</a:t>
            </a:r>
            <a:r>
              <a:rPr lang="en-US" altLang="ja-JP" sz="2800" b="1" i="1" dirty="0"/>
              <a:t>R=0</a:t>
            </a:r>
            <a:r>
              <a:rPr lang="ja-JP" altLang="en-US" sz="2800" b="1" i="1" dirty="0"/>
              <a:t>と</a:t>
            </a:r>
            <a:r>
              <a:rPr lang="en-US" altLang="ja-JP" sz="2800" b="1" i="1" dirty="0" err="1"/>
              <a:t>σmax</a:t>
            </a:r>
            <a:r>
              <a:rPr lang="en-US" altLang="ja-JP" sz="2800" b="1" i="1" dirty="0"/>
              <a:t>=</a:t>
            </a:r>
            <a:r>
              <a:rPr lang="en-US" altLang="ja-JP" sz="2800" b="1" i="1" dirty="0" err="1"/>
              <a:t>σy</a:t>
            </a:r>
            <a:r>
              <a:rPr lang="ja-JP" altLang="en-US" sz="2800" b="1" i="1" dirty="0"/>
              <a:t>試験法）</a:t>
            </a:r>
            <a:endParaRPr lang="en-US" altLang="ja-JP" sz="2800" b="1" i="1" dirty="0"/>
          </a:p>
        </p:txBody>
      </p:sp>
      <p:pic>
        <p:nvPicPr>
          <p:cNvPr id="6" name="図 5"/>
          <p:cNvPicPr>
            <a:picLocks noChangeAspect="1"/>
          </p:cNvPicPr>
          <p:nvPr/>
        </p:nvPicPr>
        <p:blipFill>
          <a:blip r:embed="rId5" cstate="print"/>
          <a:srcRect l="8829" t="55060" r="5680" b="3702"/>
          <a:stretch>
            <a:fillRect/>
          </a:stretch>
        </p:blipFill>
        <p:spPr bwMode="auto">
          <a:xfrm>
            <a:off x="4575008" y="2397678"/>
            <a:ext cx="4397075" cy="3201768"/>
          </a:xfrm>
          <a:prstGeom prst="rect">
            <a:avLst/>
          </a:prstGeom>
          <a:noFill/>
          <a:ln w="9525">
            <a:noFill/>
            <a:miter lim="800000"/>
            <a:headEnd/>
            <a:tailEnd/>
          </a:ln>
        </p:spPr>
      </p:pic>
      <p:pic>
        <p:nvPicPr>
          <p:cNvPr id="7" name="図 6"/>
          <p:cNvPicPr>
            <a:picLocks noChangeAspect="1"/>
          </p:cNvPicPr>
          <p:nvPr/>
        </p:nvPicPr>
        <p:blipFill>
          <a:blip r:embed="rId5" cstate="print"/>
          <a:srcRect l="8916" t="4222" r="5592" b="54366"/>
          <a:stretch>
            <a:fillRect/>
          </a:stretch>
        </p:blipFill>
        <p:spPr bwMode="auto">
          <a:xfrm>
            <a:off x="145573" y="2397678"/>
            <a:ext cx="4348807" cy="3179945"/>
          </a:xfrm>
          <a:prstGeom prst="rect">
            <a:avLst/>
          </a:prstGeom>
          <a:noFill/>
          <a:ln w="9525">
            <a:noFill/>
            <a:miter lim="800000"/>
            <a:headEnd/>
            <a:tailEnd/>
          </a:ln>
        </p:spPr>
      </p:pic>
      <p:sp>
        <p:nvSpPr>
          <p:cNvPr id="8" name="正方形/長方形 7"/>
          <p:cNvSpPr/>
          <p:nvPr/>
        </p:nvSpPr>
        <p:spPr>
          <a:xfrm>
            <a:off x="0" y="742587"/>
            <a:ext cx="9144000" cy="1200329"/>
          </a:xfrm>
          <a:prstGeom prst="rect">
            <a:avLst/>
          </a:prstGeom>
        </p:spPr>
        <p:txBody>
          <a:bodyPr wrap="square">
            <a:spAutoFit/>
          </a:bodyPr>
          <a:lstStyle/>
          <a:p>
            <a:r>
              <a:rPr lang="ja-JP" altLang="ja-JP" sz="2400" b="1" dirty="0">
                <a:solidFill>
                  <a:srgbClr val="FF0000"/>
                </a:solidFill>
                <a:latin typeface="+mn-ea"/>
                <a:ea typeface="+mn-ea"/>
              </a:rPr>
              <a:t>板厚</a:t>
            </a:r>
            <a:r>
              <a:rPr lang="en-US" altLang="ja-JP" sz="2400" b="1" dirty="0">
                <a:solidFill>
                  <a:srgbClr val="FF0000"/>
                </a:solidFill>
                <a:latin typeface="+mn-ea"/>
                <a:ea typeface="+mn-ea"/>
              </a:rPr>
              <a:t>9mm</a:t>
            </a:r>
            <a:r>
              <a:rPr lang="ja-JP" altLang="ja-JP" sz="2400" b="1" dirty="0">
                <a:solidFill>
                  <a:srgbClr val="FF0000"/>
                </a:solidFill>
                <a:latin typeface="+mn-ea"/>
                <a:ea typeface="+mn-ea"/>
              </a:rPr>
              <a:t>の場合には</a:t>
            </a:r>
            <a:r>
              <a:rPr lang="ja-JP" altLang="en-US" sz="2400" b="1" dirty="0">
                <a:solidFill>
                  <a:srgbClr val="FF0000"/>
                </a:solidFill>
                <a:latin typeface="+mn-ea"/>
                <a:ea typeface="+mn-ea"/>
              </a:rPr>
              <a:t>両試験間の</a:t>
            </a:r>
            <a:r>
              <a:rPr lang="ja-JP" altLang="ja-JP" sz="2400" b="1" dirty="0">
                <a:solidFill>
                  <a:srgbClr val="FF0000"/>
                </a:solidFill>
                <a:latin typeface="+mn-ea"/>
                <a:ea typeface="+mn-ea"/>
              </a:rPr>
              <a:t>差が小さいのに対して，板厚が大きくなるに従い，</a:t>
            </a:r>
            <a:r>
              <a:rPr lang="en-US" altLang="ja-JP" sz="2400" b="1" dirty="0">
                <a:solidFill>
                  <a:srgbClr val="FF0000"/>
                </a:solidFill>
                <a:latin typeface="+mn-ea"/>
                <a:ea typeface="+mn-ea"/>
              </a:rPr>
              <a:t>(b)</a:t>
            </a:r>
            <a:r>
              <a:rPr lang="ja-JP" altLang="ja-JP" sz="2400" b="1" dirty="0">
                <a:solidFill>
                  <a:srgbClr val="FF0000"/>
                </a:solidFill>
                <a:latin typeface="+mn-ea"/>
                <a:ea typeface="+mn-ea"/>
              </a:rPr>
              <a:t>の</a:t>
            </a:r>
            <a:r>
              <a:rPr lang="en-US" altLang="ja-JP" sz="2400" b="1" i="1" dirty="0" err="1">
                <a:solidFill>
                  <a:srgbClr val="FF0000"/>
                </a:solidFill>
                <a:latin typeface="+mn-ea"/>
                <a:ea typeface="+mn-ea"/>
              </a:rPr>
              <a:t>σ</a:t>
            </a:r>
            <a:r>
              <a:rPr lang="en-US" altLang="ja-JP" sz="2400" b="1" baseline="-25000" dirty="0" err="1">
                <a:solidFill>
                  <a:srgbClr val="FF0000"/>
                </a:solidFill>
                <a:latin typeface="+mn-ea"/>
                <a:ea typeface="+mn-ea"/>
              </a:rPr>
              <a:t>max</a:t>
            </a:r>
            <a:r>
              <a:rPr lang="en-US" altLang="ja-JP" sz="2400" b="1" dirty="0">
                <a:solidFill>
                  <a:srgbClr val="FF0000"/>
                </a:solidFill>
                <a:latin typeface="+mn-ea"/>
                <a:ea typeface="+mn-ea"/>
              </a:rPr>
              <a:t>=</a:t>
            </a:r>
            <a:r>
              <a:rPr lang="en-US" altLang="ja-JP" sz="2400" b="1" i="1" dirty="0" err="1">
                <a:solidFill>
                  <a:srgbClr val="FF0000"/>
                </a:solidFill>
                <a:latin typeface="+mn-ea"/>
                <a:ea typeface="+mn-ea"/>
              </a:rPr>
              <a:t>σ</a:t>
            </a:r>
            <a:r>
              <a:rPr lang="en-US" altLang="ja-JP" sz="2400" b="1" baseline="-25000" dirty="0" err="1">
                <a:solidFill>
                  <a:srgbClr val="FF0000"/>
                </a:solidFill>
                <a:latin typeface="+mn-ea"/>
                <a:ea typeface="+mn-ea"/>
              </a:rPr>
              <a:t>y</a:t>
            </a:r>
            <a:r>
              <a:rPr lang="ja-JP" altLang="ja-JP" sz="2400" b="1" dirty="0">
                <a:solidFill>
                  <a:srgbClr val="FF0000"/>
                </a:solidFill>
                <a:latin typeface="+mn-ea"/>
                <a:ea typeface="+mn-ea"/>
              </a:rPr>
              <a:t>試験の方が疲労強度の低下量は大きくなる。そのため，</a:t>
            </a:r>
            <a:r>
              <a:rPr lang="en-US" altLang="ja-JP" sz="2400" b="1" i="1" dirty="0" err="1">
                <a:solidFill>
                  <a:srgbClr val="FF0000"/>
                </a:solidFill>
                <a:latin typeface="+mn-ea"/>
                <a:ea typeface="+mn-ea"/>
              </a:rPr>
              <a:t>σ</a:t>
            </a:r>
            <a:r>
              <a:rPr lang="en-US" altLang="ja-JP" sz="2400" b="1" baseline="-25000" dirty="0" err="1">
                <a:solidFill>
                  <a:srgbClr val="FF0000"/>
                </a:solidFill>
                <a:latin typeface="+mn-ea"/>
                <a:ea typeface="+mn-ea"/>
              </a:rPr>
              <a:t>max</a:t>
            </a:r>
            <a:r>
              <a:rPr lang="en-US" altLang="ja-JP" sz="2400" b="1" dirty="0">
                <a:solidFill>
                  <a:srgbClr val="FF0000"/>
                </a:solidFill>
                <a:latin typeface="+mn-ea"/>
                <a:ea typeface="+mn-ea"/>
              </a:rPr>
              <a:t>=</a:t>
            </a:r>
            <a:r>
              <a:rPr lang="en-US" altLang="ja-JP" sz="2400" b="1" i="1" dirty="0" err="1">
                <a:solidFill>
                  <a:srgbClr val="FF0000"/>
                </a:solidFill>
                <a:latin typeface="+mn-ea"/>
                <a:ea typeface="+mn-ea"/>
              </a:rPr>
              <a:t>σ</a:t>
            </a:r>
            <a:r>
              <a:rPr lang="en-US" altLang="ja-JP" sz="2400" b="1" baseline="-25000" dirty="0" err="1">
                <a:solidFill>
                  <a:srgbClr val="FF0000"/>
                </a:solidFill>
                <a:latin typeface="+mn-ea"/>
                <a:ea typeface="+mn-ea"/>
              </a:rPr>
              <a:t>y</a:t>
            </a:r>
            <a:r>
              <a:rPr lang="ja-JP" altLang="ja-JP" sz="2400" b="1" dirty="0">
                <a:solidFill>
                  <a:srgbClr val="FF0000"/>
                </a:solidFill>
                <a:latin typeface="+mn-ea"/>
                <a:ea typeface="+mn-ea"/>
              </a:rPr>
              <a:t>試験の方が安全側の評価を導いている</a:t>
            </a:r>
            <a:r>
              <a:rPr lang="ja-JP" altLang="en-US" sz="2400" b="1" dirty="0">
                <a:solidFill>
                  <a:srgbClr val="FF0000"/>
                </a:solidFill>
                <a:latin typeface="+mn-ea"/>
                <a:ea typeface="+mn-ea"/>
              </a:rPr>
              <a:t>。</a:t>
            </a:r>
            <a:endParaRPr lang="ja-JP" altLang="en-US" sz="2400" b="1" dirty="0">
              <a:solidFill>
                <a:srgbClr val="FF0000"/>
              </a:solidFill>
              <a:latin typeface="+mn-ea"/>
              <a:ea typeface="+mn-ea"/>
              <a:cs typeface="Times New Roman" panose="02020603050405020304" pitchFamily="18" charset="0"/>
            </a:endParaRPr>
          </a:p>
        </p:txBody>
      </p:sp>
      <p:sp>
        <p:nvSpPr>
          <p:cNvPr id="4" name="スライド番号プレースホルダー 3"/>
          <p:cNvSpPr>
            <a:spLocks noGrp="1"/>
          </p:cNvSpPr>
          <p:nvPr>
            <p:ph type="sldNum" sz="quarter" idx="12"/>
          </p:nvPr>
        </p:nvSpPr>
        <p:spPr/>
        <p:txBody>
          <a:bodyPr/>
          <a:lstStyle/>
          <a:p>
            <a:fld id="{95D93516-D2D5-4636-9F28-C031E7E0AB41}" type="slidenum">
              <a:rPr lang="en-US" altLang="ja-JP" smtClean="0"/>
              <a:pPr/>
              <a:t>41</a:t>
            </a:fld>
            <a:endParaRPr lang="en-US" altLang="ja-JP"/>
          </a:p>
        </p:txBody>
      </p:sp>
    </p:spTree>
    <p:extLst>
      <p:ext uri="{BB962C8B-B14F-4D97-AF65-F5344CB8AC3E}">
        <p14:creationId xmlns:p14="http://schemas.microsoft.com/office/powerpoint/2010/main" val="3103904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0"/>
            <a:ext cx="9144000" cy="1015663"/>
          </a:xfrm>
          <a:prstGeom prst="rect">
            <a:avLst/>
          </a:prstGeom>
          <a:noFill/>
          <a:ln w="9525">
            <a:noFill/>
            <a:miter lim="800000"/>
            <a:headEnd/>
            <a:tailEnd/>
          </a:ln>
          <a:effectLst/>
        </p:spPr>
        <p:txBody>
          <a:bodyPr>
            <a:spAutoFit/>
          </a:bodyPr>
          <a:lstStyle/>
          <a:p>
            <a:pPr algn="ctr">
              <a:spcBef>
                <a:spcPct val="50000"/>
              </a:spcBef>
              <a:defRPr/>
            </a:pPr>
            <a:r>
              <a:rPr lang="en-US" altLang="ja-JP" b="1" dirty="0">
                <a:solidFill>
                  <a:srgbClr val="FF0000"/>
                </a:solidFill>
                <a:latin typeface="+mj-ea"/>
                <a:ea typeface="+mj-ea"/>
              </a:rPr>
              <a:t>NIMS</a:t>
            </a:r>
            <a:r>
              <a:rPr lang="ja-JP" altLang="en-US" b="1" dirty="0">
                <a:solidFill>
                  <a:srgbClr val="FF0000"/>
                </a:solidFill>
                <a:latin typeface="+mj-ea"/>
                <a:ea typeface="+mj-ea"/>
              </a:rPr>
              <a:t>構造材料データベース</a:t>
            </a:r>
            <a:endParaRPr lang="en-US" altLang="ja-JP" b="1" dirty="0">
              <a:solidFill>
                <a:srgbClr val="FF0000"/>
              </a:solidFill>
              <a:latin typeface="+mj-ea"/>
              <a:ea typeface="+mj-ea"/>
            </a:endParaRPr>
          </a:p>
          <a:p>
            <a:pPr algn="ctr">
              <a:spcBef>
                <a:spcPct val="50000"/>
              </a:spcBef>
              <a:defRPr/>
            </a:pPr>
            <a:r>
              <a:rPr lang="en-US" altLang="ja-JP" b="1" dirty="0">
                <a:solidFill>
                  <a:srgbClr val="FF0000"/>
                </a:solidFill>
                <a:latin typeface="+mj-ea"/>
                <a:ea typeface="+mj-ea"/>
              </a:rPr>
              <a:t>NIMS</a:t>
            </a:r>
            <a:r>
              <a:rPr lang="ja-JP" altLang="en-US" b="1" dirty="0">
                <a:solidFill>
                  <a:srgbClr val="FF0000"/>
                </a:solidFill>
                <a:latin typeface="+mj-ea"/>
                <a:ea typeface="+mj-ea"/>
              </a:rPr>
              <a:t>公式ホームページにアクセス</a:t>
            </a:r>
          </a:p>
        </p:txBody>
      </p:sp>
      <p:sp>
        <p:nvSpPr>
          <p:cNvPr id="5" name="スライド番号プレースホルダ 4"/>
          <p:cNvSpPr>
            <a:spLocks noGrp="1"/>
          </p:cNvSpPr>
          <p:nvPr>
            <p:ph type="sldNum" sz="quarter" idx="12"/>
          </p:nvPr>
        </p:nvSpPr>
        <p:spPr/>
        <p:txBody>
          <a:bodyPr/>
          <a:lstStyle/>
          <a:p>
            <a:pPr>
              <a:defRPr/>
            </a:pPr>
            <a:fld id="{F5A8A56E-A14E-40D7-9619-4CEDEF080665}" type="slidenum">
              <a:rPr lang="en-US" altLang="ja-JP" smtClean="0"/>
              <a:pPr>
                <a:defRPr/>
              </a:pPr>
              <a:t>42</a:t>
            </a:fld>
            <a:endParaRPr lang="en-US" altLang="ja-JP"/>
          </a:p>
        </p:txBody>
      </p:sp>
      <p:pic>
        <p:nvPicPr>
          <p:cNvPr id="2" name="図 1"/>
          <p:cNvPicPr>
            <a:picLocks noChangeAspect="1"/>
          </p:cNvPicPr>
          <p:nvPr/>
        </p:nvPicPr>
        <p:blipFill rotWithShape="1">
          <a:blip r:embed="rId2"/>
          <a:srcRect l="18450" t="-13473" r="27101" b="44611"/>
          <a:stretch/>
        </p:blipFill>
        <p:spPr>
          <a:xfrm>
            <a:off x="215516" y="-151912"/>
            <a:ext cx="8712968" cy="662473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0"/>
            <a:ext cx="9144000" cy="461665"/>
          </a:xfrm>
          <a:prstGeom prst="rect">
            <a:avLst/>
          </a:prstGeom>
          <a:noFill/>
          <a:ln w="9525">
            <a:noFill/>
            <a:miter lim="800000"/>
            <a:headEnd/>
            <a:tailEnd/>
          </a:ln>
          <a:effectLst/>
        </p:spPr>
        <p:txBody>
          <a:bodyPr>
            <a:spAutoFit/>
          </a:bodyPr>
          <a:lstStyle/>
          <a:p>
            <a:pPr algn="ctr">
              <a:spcBef>
                <a:spcPct val="50000"/>
              </a:spcBef>
              <a:defRPr/>
            </a:pPr>
            <a:r>
              <a:rPr lang="en-US" altLang="ja-JP" b="1" dirty="0">
                <a:solidFill>
                  <a:srgbClr val="FF0000"/>
                </a:solidFill>
                <a:latin typeface="+mj-ea"/>
                <a:ea typeface="+mj-ea"/>
              </a:rPr>
              <a:t>NIMS</a:t>
            </a:r>
            <a:r>
              <a:rPr lang="ja-JP" altLang="en-US" b="1" dirty="0">
                <a:solidFill>
                  <a:srgbClr val="FF0000"/>
                </a:solidFill>
                <a:latin typeface="+mj-ea"/>
                <a:ea typeface="+mj-ea"/>
              </a:rPr>
              <a:t>公式ホームページから物質・材料データベース「</a:t>
            </a:r>
            <a:r>
              <a:rPr lang="en-US" altLang="ja-JP" b="1" dirty="0" err="1">
                <a:solidFill>
                  <a:srgbClr val="FF0000"/>
                </a:solidFill>
                <a:latin typeface="+mj-ea"/>
                <a:ea typeface="+mj-ea"/>
              </a:rPr>
              <a:t>MatNave</a:t>
            </a:r>
            <a:r>
              <a:rPr lang="ja-JP" altLang="en-US" b="1" dirty="0">
                <a:solidFill>
                  <a:srgbClr val="FF0000"/>
                </a:solidFill>
                <a:latin typeface="+mj-ea"/>
                <a:ea typeface="+mj-ea"/>
              </a:rPr>
              <a:t>」へ</a:t>
            </a:r>
          </a:p>
        </p:txBody>
      </p:sp>
      <p:sp>
        <p:nvSpPr>
          <p:cNvPr id="5" name="スライド番号プレースホルダ 4"/>
          <p:cNvSpPr>
            <a:spLocks noGrp="1"/>
          </p:cNvSpPr>
          <p:nvPr>
            <p:ph type="sldNum" sz="quarter" idx="12"/>
          </p:nvPr>
        </p:nvSpPr>
        <p:spPr/>
        <p:txBody>
          <a:bodyPr/>
          <a:lstStyle/>
          <a:p>
            <a:pPr>
              <a:defRPr/>
            </a:pPr>
            <a:fld id="{F5A8A56E-A14E-40D7-9619-4CEDEF080665}" type="slidenum">
              <a:rPr lang="en-US" altLang="ja-JP" smtClean="0"/>
              <a:pPr>
                <a:defRPr/>
              </a:pPr>
              <a:t>43</a:t>
            </a:fld>
            <a:endParaRPr lang="en-US" altLang="ja-JP"/>
          </a:p>
        </p:txBody>
      </p:sp>
      <p:pic>
        <p:nvPicPr>
          <p:cNvPr id="4" name="図 3"/>
          <p:cNvPicPr>
            <a:picLocks noChangeAspect="1"/>
          </p:cNvPicPr>
          <p:nvPr/>
        </p:nvPicPr>
        <p:blipFill rotWithShape="1">
          <a:blip r:embed="rId2"/>
          <a:srcRect l="24350" t="9953" r="24350" b="26796"/>
          <a:stretch/>
        </p:blipFill>
        <p:spPr>
          <a:xfrm>
            <a:off x="611560" y="620688"/>
            <a:ext cx="8208912" cy="6084912"/>
          </a:xfrm>
          <a:prstGeom prst="rect">
            <a:avLst/>
          </a:prstGeom>
        </p:spPr>
      </p:pic>
    </p:spTree>
    <p:extLst>
      <p:ext uri="{BB962C8B-B14F-4D97-AF65-F5344CB8AC3E}">
        <p14:creationId xmlns:p14="http://schemas.microsoft.com/office/powerpoint/2010/main" val="2385905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0"/>
            <a:ext cx="9144000" cy="461665"/>
          </a:xfrm>
          <a:prstGeom prst="rect">
            <a:avLst/>
          </a:prstGeom>
          <a:noFill/>
          <a:ln w="9525">
            <a:noFill/>
            <a:miter lim="800000"/>
            <a:headEnd/>
            <a:tailEnd/>
          </a:ln>
          <a:effectLst/>
        </p:spPr>
        <p:txBody>
          <a:bodyPr>
            <a:spAutoFit/>
          </a:bodyPr>
          <a:lstStyle/>
          <a:p>
            <a:pPr algn="ctr">
              <a:spcBef>
                <a:spcPct val="50000"/>
              </a:spcBef>
              <a:defRPr/>
            </a:pPr>
            <a:r>
              <a:rPr lang="ja-JP" altLang="en-US" b="1" dirty="0">
                <a:solidFill>
                  <a:srgbClr val="FF0000"/>
                </a:solidFill>
                <a:latin typeface="+mj-ea"/>
                <a:ea typeface="+mj-ea"/>
              </a:rPr>
              <a:t>物質・材料データベース「</a:t>
            </a:r>
            <a:r>
              <a:rPr lang="en-US" altLang="ja-JP" b="1" dirty="0" err="1">
                <a:solidFill>
                  <a:srgbClr val="FF0000"/>
                </a:solidFill>
                <a:latin typeface="+mj-ea"/>
                <a:ea typeface="+mj-ea"/>
              </a:rPr>
              <a:t>MatNave</a:t>
            </a:r>
            <a:r>
              <a:rPr lang="ja-JP" altLang="en-US" b="1" dirty="0">
                <a:solidFill>
                  <a:srgbClr val="FF0000"/>
                </a:solidFill>
                <a:latin typeface="+mj-ea"/>
                <a:ea typeface="+mj-ea"/>
              </a:rPr>
              <a:t>」からガイダンスに従って</a:t>
            </a:r>
          </a:p>
        </p:txBody>
      </p:sp>
      <p:sp>
        <p:nvSpPr>
          <p:cNvPr id="5" name="スライド番号プレースホルダ 4"/>
          <p:cNvSpPr>
            <a:spLocks noGrp="1"/>
          </p:cNvSpPr>
          <p:nvPr>
            <p:ph type="sldNum" sz="quarter" idx="12"/>
          </p:nvPr>
        </p:nvSpPr>
        <p:spPr/>
        <p:txBody>
          <a:bodyPr/>
          <a:lstStyle/>
          <a:p>
            <a:pPr>
              <a:defRPr/>
            </a:pPr>
            <a:fld id="{F5A8A56E-A14E-40D7-9619-4CEDEF080665}" type="slidenum">
              <a:rPr lang="en-US" altLang="ja-JP" smtClean="0"/>
              <a:pPr>
                <a:defRPr/>
              </a:pPr>
              <a:t>44</a:t>
            </a:fld>
            <a:endParaRPr lang="en-US" altLang="ja-JP"/>
          </a:p>
        </p:txBody>
      </p:sp>
      <p:pic>
        <p:nvPicPr>
          <p:cNvPr id="2" name="図 1"/>
          <p:cNvPicPr>
            <a:picLocks noChangeAspect="1"/>
          </p:cNvPicPr>
          <p:nvPr/>
        </p:nvPicPr>
        <p:blipFill rotWithShape="1">
          <a:blip r:embed="rId2"/>
          <a:srcRect l="21601" r="22600" b="33929"/>
          <a:stretch/>
        </p:blipFill>
        <p:spPr>
          <a:xfrm>
            <a:off x="107504" y="461665"/>
            <a:ext cx="8928992" cy="6356226"/>
          </a:xfrm>
          <a:prstGeom prst="rect">
            <a:avLst/>
          </a:prstGeom>
        </p:spPr>
      </p:pic>
      <p:sp>
        <p:nvSpPr>
          <p:cNvPr id="6" name="円/楕円 5"/>
          <p:cNvSpPr/>
          <p:nvPr/>
        </p:nvSpPr>
        <p:spPr>
          <a:xfrm>
            <a:off x="3131840" y="4797152"/>
            <a:ext cx="194421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3131840" y="5157192"/>
            <a:ext cx="194421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rot="2911977">
            <a:off x="2677541" y="4941169"/>
            <a:ext cx="50405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67544" y="4351462"/>
            <a:ext cx="4104456" cy="461665"/>
          </a:xfrm>
          <a:prstGeom prst="rect">
            <a:avLst/>
          </a:prstGeom>
          <a:noFill/>
        </p:spPr>
        <p:txBody>
          <a:bodyPr wrap="square" rtlCol="0">
            <a:spAutoFit/>
          </a:bodyPr>
          <a:lstStyle/>
          <a:p>
            <a:r>
              <a:rPr kumimoji="1" lang="ja-JP" altLang="en-US" b="1" dirty="0">
                <a:latin typeface="+mn-ea"/>
                <a:ea typeface="+mn-ea"/>
              </a:rPr>
              <a:t>材料強度データシート資料</a:t>
            </a:r>
            <a:r>
              <a:rPr kumimoji="1" lang="en-US" altLang="ja-JP" b="1" dirty="0">
                <a:latin typeface="+mn-ea"/>
                <a:ea typeface="+mn-ea"/>
              </a:rPr>
              <a:t>17</a:t>
            </a:r>
            <a:endParaRPr kumimoji="1" lang="ja-JP" altLang="en-US" b="1" dirty="0">
              <a:latin typeface="+mn-ea"/>
              <a:ea typeface="+mn-ea"/>
            </a:endParaRPr>
          </a:p>
        </p:txBody>
      </p:sp>
    </p:spTree>
    <p:extLst>
      <p:ext uri="{BB962C8B-B14F-4D97-AF65-F5344CB8AC3E}">
        <p14:creationId xmlns:p14="http://schemas.microsoft.com/office/powerpoint/2010/main" val="1161016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0"/>
            <a:ext cx="9144000" cy="6494085"/>
          </a:xfrm>
          <a:prstGeom prst="rect">
            <a:avLst/>
          </a:prstGeom>
          <a:noFill/>
          <a:ln w="9525">
            <a:noFill/>
            <a:miter lim="800000"/>
            <a:headEnd/>
            <a:tailEnd/>
          </a:ln>
          <a:effectLst/>
        </p:spPr>
        <p:txBody>
          <a:bodyPr>
            <a:spAutoFit/>
          </a:bodyPr>
          <a:lstStyle/>
          <a:p>
            <a:pPr algn="ctr">
              <a:spcBef>
                <a:spcPct val="50000"/>
              </a:spcBef>
              <a:defRPr/>
            </a:pPr>
            <a:r>
              <a:rPr lang="ja-JP" altLang="en-US" sz="3200" b="1" dirty="0">
                <a:solidFill>
                  <a:srgbClr val="FF0000"/>
                </a:solidFill>
                <a:latin typeface="+mj-ea"/>
                <a:ea typeface="+mj-ea"/>
              </a:rPr>
              <a:t>疲労を切り口としたリマンの低コスト化と信頼性</a:t>
            </a:r>
          </a:p>
          <a:p>
            <a:pPr>
              <a:spcBef>
                <a:spcPct val="50000"/>
              </a:spcBef>
              <a:defRPr/>
            </a:pPr>
            <a:r>
              <a:rPr lang="ja-JP" altLang="en-US" b="1" dirty="0">
                <a:latin typeface="+mj-ea"/>
                <a:ea typeface="+mj-ea"/>
              </a:rPr>
              <a:t>（１）疲労試験の計画（データフォーマット、予算、期間）を立てるのに参考にできる。</a:t>
            </a:r>
            <a:endParaRPr lang="en-US" altLang="ja-JP" b="1" dirty="0">
              <a:latin typeface="+mj-ea"/>
              <a:ea typeface="+mj-ea"/>
            </a:endParaRPr>
          </a:p>
          <a:p>
            <a:pPr>
              <a:spcBef>
                <a:spcPct val="50000"/>
              </a:spcBef>
              <a:defRPr/>
            </a:pPr>
            <a:r>
              <a:rPr lang="ja-JP" altLang="en-US" b="1" dirty="0">
                <a:latin typeface="+mj-ea"/>
                <a:ea typeface="+mj-ea"/>
              </a:rPr>
              <a:t>（２）化学成分、熱処理、引張特性などの材料情報だけから疲労特性を類推する場合に、そのばらつきを認識・評価できる。</a:t>
            </a:r>
            <a:endParaRPr lang="en-US" altLang="ja-JP" b="1" dirty="0">
              <a:latin typeface="+mj-ea"/>
              <a:ea typeface="+mj-ea"/>
            </a:endParaRPr>
          </a:p>
          <a:p>
            <a:pPr>
              <a:spcBef>
                <a:spcPct val="50000"/>
              </a:spcBef>
              <a:defRPr/>
            </a:pPr>
            <a:r>
              <a:rPr lang="ja-JP" altLang="en-US" b="1" dirty="0">
                <a:latin typeface="+mj-ea"/>
                <a:ea typeface="+mj-ea"/>
              </a:rPr>
              <a:t>（３）カタログ値あるいはアウトソーシングで得られた疲労データの信頼性を評価できる。</a:t>
            </a:r>
            <a:endParaRPr lang="en-US" altLang="ja-JP" b="1" dirty="0">
              <a:latin typeface="+mj-ea"/>
              <a:ea typeface="+mj-ea"/>
            </a:endParaRPr>
          </a:p>
          <a:p>
            <a:pPr>
              <a:spcBef>
                <a:spcPct val="50000"/>
              </a:spcBef>
              <a:defRPr/>
            </a:pPr>
            <a:r>
              <a:rPr lang="ja-JP" altLang="en-US" b="1" dirty="0">
                <a:latin typeface="+mj-ea"/>
                <a:ea typeface="+mj-ea"/>
              </a:rPr>
              <a:t>（４）わずかな疲労データから、ひずみ範囲、温度などの内外挿</a:t>
            </a:r>
            <a:r>
              <a:rPr lang="ja-JP" altLang="en-US" b="1">
                <a:latin typeface="+mj-ea"/>
                <a:ea typeface="+mj-ea"/>
              </a:rPr>
              <a:t>を行いたい。</a:t>
            </a:r>
            <a:endParaRPr lang="en-US" altLang="ja-JP" b="1" dirty="0">
              <a:latin typeface="+mj-ea"/>
              <a:ea typeface="+mj-ea"/>
            </a:endParaRPr>
          </a:p>
          <a:p>
            <a:pPr>
              <a:spcBef>
                <a:spcPct val="50000"/>
              </a:spcBef>
              <a:defRPr/>
            </a:pPr>
            <a:r>
              <a:rPr lang="ja-JP" altLang="en-US" b="1" dirty="0">
                <a:latin typeface="+mj-ea"/>
                <a:ea typeface="+mj-ea"/>
              </a:rPr>
              <a:t>（５）自身で実験した疲労データの位置づけを明確にできる。</a:t>
            </a:r>
            <a:endParaRPr lang="en-US" altLang="ja-JP" b="1" dirty="0">
              <a:latin typeface="+mj-ea"/>
              <a:ea typeface="+mj-ea"/>
            </a:endParaRPr>
          </a:p>
          <a:p>
            <a:pPr>
              <a:spcBef>
                <a:spcPct val="50000"/>
              </a:spcBef>
              <a:defRPr/>
            </a:pPr>
            <a:r>
              <a:rPr lang="ja-JP" altLang="en-US" b="1" dirty="0">
                <a:latin typeface="+mj-ea"/>
                <a:ea typeface="+mj-ea"/>
              </a:rPr>
              <a:t>（６）自身の疲労データから材料の位置づけを評価できる。</a:t>
            </a:r>
            <a:endParaRPr lang="en-US" altLang="ja-JP" b="1" dirty="0">
              <a:latin typeface="+mj-ea"/>
              <a:ea typeface="+mj-ea"/>
            </a:endParaRPr>
          </a:p>
          <a:p>
            <a:pPr>
              <a:spcBef>
                <a:spcPct val="50000"/>
              </a:spcBef>
              <a:defRPr/>
            </a:pPr>
            <a:r>
              <a:rPr lang="ja-JP" altLang="en-US" b="1" dirty="0">
                <a:latin typeface="+mj-ea"/>
                <a:ea typeface="+mj-ea"/>
              </a:rPr>
              <a:t>　　　　　　　　　　　　　　　　　　　　　</a:t>
            </a:r>
            <a:r>
              <a:rPr lang="ja-JP" altLang="en-US" b="1" dirty="0">
                <a:solidFill>
                  <a:schemeClr val="accent6"/>
                </a:solidFill>
                <a:latin typeface="+mj-ea"/>
                <a:ea typeface="+mj-ea"/>
              </a:rPr>
              <a:t>各社独自のノウハウに役立てる</a:t>
            </a:r>
            <a:endParaRPr lang="en-US" altLang="ja-JP" b="1" dirty="0">
              <a:solidFill>
                <a:schemeClr val="accent6"/>
              </a:solidFill>
              <a:latin typeface="+mj-ea"/>
              <a:ea typeface="+mj-ea"/>
            </a:endParaRPr>
          </a:p>
          <a:p>
            <a:pPr algn="ctr">
              <a:spcBef>
                <a:spcPct val="50000"/>
              </a:spcBef>
              <a:defRPr/>
            </a:pPr>
            <a:r>
              <a:rPr lang="ja-JP" altLang="en-US" b="1" dirty="0">
                <a:latin typeface="+mj-ea"/>
                <a:ea typeface="+mj-ea"/>
              </a:rPr>
              <a:t>リマン用の材料選定、安全設計、余寿命診断、事故解析、材料開発　</a:t>
            </a:r>
          </a:p>
        </p:txBody>
      </p:sp>
      <p:sp>
        <p:nvSpPr>
          <p:cNvPr id="4" name="下矢印 3"/>
          <p:cNvSpPr/>
          <p:nvPr/>
        </p:nvSpPr>
        <p:spPr>
          <a:xfrm>
            <a:off x="3857620" y="5500702"/>
            <a:ext cx="285752"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5" name="スライド番号プレースホルダ 4"/>
          <p:cNvSpPr>
            <a:spLocks noGrp="1"/>
          </p:cNvSpPr>
          <p:nvPr>
            <p:ph type="sldNum" sz="quarter" idx="12"/>
          </p:nvPr>
        </p:nvSpPr>
        <p:spPr/>
        <p:txBody>
          <a:bodyPr/>
          <a:lstStyle/>
          <a:p>
            <a:pPr>
              <a:defRPr/>
            </a:pPr>
            <a:fld id="{F5A8A56E-A14E-40D7-9619-4CEDEF080665}" type="slidenum">
              <a:rPr lang="en-US" altLang="ja-JP" smtClean="0"/>
              <a:pPr>
                <a:defRPr/>
              </a:pPr>
              <a:t>45</a:t>
            </a:fld>
            <a:endParaRPr lang="en-US" altLang="ja-JP"/>
          </a:p>
        </p:txBody>
      </p:sp>
    </p:spTree>
    <p:extLst>
      <p:ext uri="{BB962C8B-B14F-4D97-AF65-F5344CB8AC3E}">
        <p14:creationId xmlns:p14="http://schemas.microsoft.com/office/powerpoint/2010/main" val="1627803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8887"/>
            <a:ext cx="9144000" cy="2059029"/>
          </a:xfrm>
          <a:solidFill>
            <a:srgbClr val="CCFFFF"/>
          </a:solidFill>
        </p:spPr>
        <p:txBody>
          <a:bodyPr anchor="t"/>
          <a:lstStyle/>
          <a:p>
            <a:pPr algn="l"/>
            <a:r>
              <a:rPr lang="ja-JP" altLang="en-US" sz="3200" b="1" dirty="0"/>
              <a:t>ミルシートには化学成分、熱処理条件ならびに引張特性が記載されているが、ほとんどの場合、ミルシートが添付されていない材料（鋼種だけを知って）を使っているのではないでしょうか。</a:t>
            </a:r>
            <a:endParaRPr kumimoji="1" lang="ja-JP" altLang="en-US" sz="3200" b="1" dirty="0"/>
          </a:p>
        </p:txBody>
      </p:sp>
      <p:sp>
        <p:nvSpPr>
          <p:cNvPr id="3" name="コンテンツ プレースホルダ 2"/>
          <p:cNvSpPr>
            <a:spLocks noGrp="1"/>
          </p:cNvSpPr>
          <p:nvPr>
            <p:ph idx="1"/>
          </p:nvPr>
        </p:nvSpPr>
        <p:spPr>
          <a:xfrm>
            <a:off x="0" y="3205164"/>
            <a:ext cx="9144000" cy="3043236"/>
          </a:xfrm>
        </p:spPr>
        <p:txBody>
          <a:bodyPr/>
          <a:lstStyle/>
          <a:p>
            <a:pPr algn="ctr">
              <a:buNone/>
            </a:pPr>
            <a:r>
              <a:rPr lang="ja-JP" altLang="en-US" b="1" dirty="0">
                <a:solidFill>
                  <a:srgbClr val="FF0000"/>
                </a:solidFill>
              </a:rPr>
              <a:t>ものづくりの現場において、全ての材料にミルシートが付いていれば苦労はしない</a:t>
            </a:r>
            <a:endParaRPr lang="en-US" altLang="ja-JP" b="1" dirty="0">
              <a:solidFill>
                <a:srgbClr val="FF0000"/>
              </a:solidFill>
            </a:endParaRPr>
          </a:p>
          <a:p>
            <a:pPr algn="ctr">
              <a:buNone/>
            </a:pPr>
            <a:r>
              <a:rPr kumimoji="1" lang="ja-JP" altLang="en-US" b="1" dirty="0"/>
              <a:t>疲労特性を考える上で、引張特性は土台であるが</a:t>
            </a:r>
            <a:endParaRPr kumimoji="1" lang="en-US" altLang="ja-JP" b="1" dirty="0"/>
          </a:p>
          <a:p>
            <a:pPr algn="ctr">
              <a:buNone/>
            </a:pPr>
            <a:r>
              <a:rPr kumimoji="1" lang="ja-JP" altLang="en-US" b="1" dirty="0"/>
              <a:t>引張試験片さへも作れない場合がある。</a:t>
            </a:r>
            <a:endParaRPr kumimoji="1" lang="en-US" altLang="ja-JP" b="1" dirty="0"/>
          </a:p>
          <a:p>
            <a:pPr algn="ctr">
              <a:buNone/>
            </a:pPr>
            <a:r>
              <a:rPr lang="ja-JP" altLang="en-US" b="1" dirty="0"/>
              <a:t>さて、どうするか？</a:t>
            </a:r>
            <a:endParaRPr kumimoji="1" lang="ja-JP" altLang="en-US" b="1" dirty="0"/>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5</a:t>
            </a:fld>
            <a:endParaRPr lang="en-US" altLang="ja-JP"/>
          </a:p>
        </p:txBody>
      </p:sp>
      <p:sp>
        <p:nvSpPr>
          <p:cNvPr id="4" name="正方形/長方形 3"/>
          <p:cNvSpPr/>
          <p:nvPr/>
        </p:nvSpPr>
        <p:spPr>
          <a:xfrm>
            <a:off x="0" y="0"/>
            <a:ext cx="9144000" cy="400110"/>
          </a:xfrm>
          <a:prstGeom prst="rect">
            <a:avLst/>
          </a:prstGeom>
        </p:spPr>
        <p:txBody>
          <a:bodyPr wrap="square">
            <a:spAutoFit/>
          </a:bodyPr>
          <a:lstStyle/>
          <a:p>
            <a:pPr marL="457200" indent="-457200">
              <a:buFont typeface="Wingdings" panose="05000000000000000000" pitchFamily="2" charset="2"/>
              <a:buChar char="u"/>
            </a:pPr>
            <a:r>
              <a:rPr lang="ja-JP" altLang="en-US" sz="2000" b="1" dirty="0">
                <a:latin typeface="+mn-ea"/>
                <a:ea typeface="+mn-ea"/>
              </a:rPr>
              <a:t>リマンの低コスト化に貢献する：</a:t>
            </a:r>
            <a:r>
              <a:rPr lang="ja-JP" altLang="ja-JP" sz="2000" b="1" dirty="0">
                <a:latin typeface="+mn-ea"/>
                <a:ea typeface="+mn-ea"/>
              </a:rPr>
              <a:t>疲労</a:t>
            </a:r>
            <a:r>
              <a:rPr lang="ja-JP" altLang="en-US" sz="2000" b="1" dirty="0">
                <a:latin typeface="+mn-ea"/>
                <a:ea typeface="+mn-ea"/>
              </a:rPr>
              <a:t>試験</a:t>
            </a:r>
            <a:r>
              <a:rPr lang="ja-JP" altLang="ja-JP" sz="2000" b="1" dirty="0">
                <a:latin typeface="+mn-ea"/>
                <a:ea typeface="+mn-ea"/>
              </a:rPr>
              <a:t>以前に</a:t>
            </a:r>
            <a:r>
              <a:rPr lang="ja-JP" altLang="en-US" sz="2000" b="1" dirty="0">
                <a:latin typeface="+mn-ea"/>
                <a:ea typeface="+mn-ea"/>
              </a:rPr>
              <a:t>抑えて</a:t>
            </a:r>
            <a:r>
              <a:rPr lang="ja-JP" altLang="ja-JP" sz="2000" b="1" dirty="0">
                <a:latin typeface="+mn-ea"/>
                <a:ea typeface="+mn-ea"/>
              </a:rPr>
              <a:t>おく</a:t>
            </a:r>
            <a:r>
              <a:rPr lang="ja-JP" altLang="en-US" sz="2000" b="1" dirty="0">
                <a:latin typeface="+mn-ea"/>
                <a:ea typeface="+mn-ea"/>
              </a:rPr>
              <a:t>べき</a:t>
            </a:r>
            <a:r>
              <a:rPr lang="ja-JP" altLang="ja-JP" sz="2000" b="1" dirty="0">
                <a:latin typeface="+mn-ea"/>
                <a:ea typeface="+mn-ea"/>
              </a:rPr>
              <a:t>こと</a:t>
            </a:r>
            <a:endParaRPr lang="en-US" altLang="ja-JP" sz="2000" b="1" dirty="0">
              <a:latin typeface="+mn-ea"/>
              <a:ea typeface="+mn-ea"/>
            </a:endParaRPr>
          </a:p>
        </p:txBody>
      </p:sp>
    </p:spTree>
    <p:extLst>
      <p:ext uri="{BB962C8B-B14F-4D97-AF65-F5344CB8AC3E}">
        <p14:creationId xmlns:p14="http://schemas.microsoft.com/office/powerpoint/2010/main" val="2481994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8888"/>
            <a:ext cx="9144000" cy="627008"/>
          </a:xfrm>
          <a:solidFill>
            <a:srgbClr val="CCFFFF"/>
          </a:solidFill>
        </p:spPr>
        <p:txBody>
          <a:bodyPr anchor="t"/>
          <a:lstStyle/>
          <a:p>
            <a:r>
              <a:rPr lang="ja-JP" altLang="en-US" sz="3200" b="1" dirty="0"/>
              <a:t>引張特性における特性値の相関関係を利用する</a:t>
            </a:r>
            <a:endParaRPr kumimoji="1" lang="ja-JP" altLang="en-US" sz="3200" b="1" dirty="0"/>
          </a:p>
        </p:txBody>
      </p:sp>
      <p:sp>
        <p:nvSpPr>
          <p:cNvPr id="3" name="コンテンツ プレースホルダ 2"/>
          <p:cNvSpPr>
            <a:spLocks noGrp="1"/>
          </p:cNvSpPr>
          <p:nvPr>
            <p:ph idx="1"/>
          </p:nvPr>
        </p:nvSpPr>
        <p:spPr>
          <a:xfrm>
            <a:off x="0" y="1700809"/>
            <a:ext cx="9144000" cy="432048"/>
          </a:xfrm>
        </p:spPr>
        <p:txBody>
          <a:bodyPr/>
          <a:lstStyle/>
          <a:p>
            <a:pPr>
              <a:buNone/>
            </a:pPr>
            <a:r>
              <a:rPr lang="en-US" altLang="ja-JP" sz="2000" b="1" dirty="0">
                <a:solidFill>
                  <a:srgbClr val="FF0000"/>
                </a:solidFill>
              </a:rPr>
              <a:t>           0.2%</a:t>
            </a:r>
            <a:r>
              <a:rPr lang="ja-JP" altLang="en-US" sz="2000" b="1" dirty="0">
                <a:solidFill>
                  <a:srgbClr val="FF0000"/>
                </a:solidFill>
              </a:rPr>
              <a:t>耐力</a:t>
            </a:r>
            <a:r>
              <a:rPr lang="en-US" altLang="ja-JP" sz="2000" b="1" dirty="0">
                <a:solidFill>
                  <a:srgbClr val="FF0000"/>
                </a:solidFill>
              </a:rPr>
              <a:t>σ</a:t>
            </a:r>
            <a:r>
              <a:rPr lang="en-US" altLang="ja-JP" sz="2000" b="1" baseline="-25000" dirty="0">
                <a:solidFill>
                  <a:srgbClr val="FF0000"/>
                </a:solidFill>
              </a:rPr>
              <a:t>0.2</a:t>
            </a:r>
            <a:r>
              <a:rPr lang="ja-JP" altLang="en-US" sz="2000" b="1" dirty="0">
                <a:solidFill>
                  <a:srgbClr val="FF0000"/>
                </a:solidFill>
              </a:rPr>
              <a:t>と引張強度</a:t>
            </a:r>
            <a:r>
              <a:rPr lang="en-US" altLang="ja-JP" sz="2000" b="1" dirty="0" err="1">
                <a:solidFill>
                  <a:srgbClr val="FF0000"/>
                </a:solidFill>
              </a:rPr>
              <a:t>σ</a:t>
            </a:r>
            <a:r>
              <a:rPr lang="en-US" altLang="ja-JP" sz="2000" b="1" baseline="-25000" dirty="0" err="1">
                <a:solidFill>
                  <a:srgbClr val="FF0000"/>
                </a:solidFill>
              </a:rPr>
              <a:t>B</a:t>
            </a:r>
            <a:r>
              <a:rPr lang="ja-JP" altLang="en-US" sz="2000" b="1" dirty="0">
                <a:solidFill>
                  <a:srgbClr val="FF0000"/>
                </a:solidFill>
              </a:rPr>
              <a:t>の関係       ビッカース硬さ</a:t>
            </a:r>
            <a:r>
              <a:rPr lang="en-US" altLang="ja-JP" sz="2000" b="1" dirty="0" err="1">
                <a:solidFill>
                  <a:srgbClr val="FF0000"/>
                </a:solidFill>
              </a:rPr>
              <a:t>Hv</a:t>
            </a:r>
            <a:r>
              <a:rPr lang="ja-JP" altLang="en-US" sz="2000" b="1" dirty="0">
                <a:solidFill>
                  <a:srgbClr val="FF0000"/>
                </a:solidFill>
              </a:rPr>
              <a:t>と引張強度</a:t>
            </a:r>
            <a:r>
              <a:rPr lang="en-US" altLang="ja-JP" sz="2000" b="1" dirty="0" err="1">
                <a:solidFill>
                  <a:srgbClr val="FF0000"/>
                </a:solidFill>
              </a:rPr>
              <a:t>σ</a:t>
            </a:r>
            <a:r>
              <a:rPr lang="en-US" altLang="ja-JP" sz="2000" b="1" baseline="-25000" dirty="0" err="1">
                <a:solidFill>
                  <a:srgbClr val="FF0000"/>
                </a:solidFill>
              </a:rPr>
              <a:t>B</a:t>
            </a:r>
            <a:r>
              <a:rPr lang="ja-JP" altLang="en-US" sz="2000" b="1" dirty="0">
                <a:solidFill>
                  <a:srgbClr val="FF0000"/>
                </a:solidFill>
              </a:rPr>
              <a:t>の関係</a:t>
            </a:r>
            <a:endParaRPr lang="en-US" altLang="ja-JP" sz="2000" b="1" dirty="0">
              <a:solidFill>
                <a:srgbClr val="FF0000"/>
              </a:solidFill>
            </a:endParaRPr>
          </a:p>
          <a:p>
            <a:pPr>
              <a:buNone/>
            </a:pPr>
            <a:endParaRPr kumimoji="1" lang="ja-JP" altLang="en-US" sz="36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a:xfrm>
            <a:off x="7239000" y="6400800"/>
            <a:ext cx="1905000" cy="457200"/>
          </a:xfrm>
        </p:spPr>
        <p:txBody>
          <a:bodyPr/>
          <a:lstStyle/>
          <a:p>
            <a:fld id="{95D93516-D2D5-4636-9F28-C031E7E0AB41}" type="slidenum">
              <a:rPr lang="en-US" altLang="ja-JP" smtClean="0"/>
              <a:pPr/>
              <a:t>6</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金属材料の情報（疲労</a:t>
            </a:r>
            <a:r>
              <a:rPr lang="ja-JP" altLang="en-US" b="1" dirty="0">
                <a:latin typeface="+mn-ea"/>
                <a:ea typeface="+mn-ea"/>
              </a:rPr>
              <a:t>試験</a:t>
            </a:r>
            <a:r>
              <a:rPr lang="ja-JP" altLang="ja-JP" b="1" dirty="0">
                <a:latin typeface="+mn-ea"/>
                <a:ea typeface="+mn-ea"/>
              </a:rPr>
              <a:t>以前に</a:t>
            </a:r>
            <a:r>
              <a:rPr lang="ja-JP" altLang="en-US" b="1" dirty="0">
                <a:latin typeface="+mn-ea"/>
                <a:ea typeface="+mn-ea"/>
              </a:rPr>
              <a:t>抑えて</a:t>
            </a:r>
            <a:r>
              <a:rPr lang="ja-JP" altLang="ja-JP" b="1" dirty="0">
                <a:latin typeface="+mn-ea"/>
                <a:ea typeface="+mn-ea"/>
              </a:rPr>
              <a:t>おく</a:t>
            </a:r>
            <a:r>
              <a:rPr lang="ja-JP" altLang="en-US" b="1" dirty="0">
                <a:latin typeface="+mn-ea"/>
                <a:ea typeface="+mn-ea"/>
              </a:rPr>
              <a:t>べき</a:t>
            </a:r>
            <a:r>
              <a:rPr lang="ja-JP" altLang="ja-JP" b="1" dirty="0">
                <a:latin typeface="+mn-ea"/>
                <a:ea typeface="+mn-ea"/>
              </a:rPr>
              <a:t>こと）</a:t>
            </a:r>
            <a:endParaRPr lang="en-US" altLang="ja-JP" b="1" dirty="0">
              <a:latin typeface="+mn-ea"/>
              <a:ea typeface="+mn-ea"/>
            </a:endParaRPr>
          </a:p>
        </p:txBody>
      </p:sp>
      <p:pic>
        <p:nvPicPr>
          <p:cNvPr id="6" name="図 5"/>
          <p:cNvPicPr>
            <a:picLocks noChangeAspect="1"/>
          </p:cNvPicPr>
          <p:nvPr/>
        </p:nvPicPr>
        <p:blipFill>
          <a:blip r:embed="rId5"/>
          <a:stretch>
            <a:fillRect/>
          </a:stretch>
        </p:blipFill>
        <p:spPr>
          <a:xfrm>
            <a:off x="30888" y="2042722"/>
            <a:ext cx="4648921" cy="4320000"/>
          </a:xfrm>
          <a:prstGeom prst="rect">
            <a:avLst/>
          </a:prstGeom>
        </p:spPr>
      </p:pic>
      <p:pic>
        <p:nvPicPr>
          <p:cNvPr id="8" name="図 7"/>
          <p:cNvPicPr>
            <a:picLocks noChangeAspect="1"/>
          </p:cNvPicPr>
          <p:nvPr/>
        </p:nvPicPr>
        <p:blipFill>
          <a:blip r:embed="rId6"/>
          <a:stretch>
            <a:fillRect/>
          </a:stretch>
        </p:blipFill>
        <p:spPr>
          <a:xfrm>
            <a:off x="4495473" y="2009109"/>
            <a:ext cx="4648527" cy="4320000"/>
          </a:xfrm>
          <a:prstGeom prst="rect">
            <a:avLst/>
          </a:prstGeom>
        </p:spPr>
      </p:pic>
      <p:sp>
        <p:nvSpPr>
          <p:cNvPr id="10" name="テキスト ボックス 9"/>
          <p:cNvSpPr txBox="1"/>
          <p:nvPr/>
        </p:nvSpPr>
        <p:spPr>
          <a:xfrm>
            <a:off x="0" y="6396335"/>
            <a:ext cx="5307336" cy="461665"/>
          </a:xfrm>
          <a:prstGeom prst="rect">
            <a:avLst/>
          </a:prstGeom>
          <a:noFill/>
        </p:spPr>
        <p:txBody>
          <a:bodyPr wrap="square" rtlCol="0">
            <a:spAutoFit/>
          </a:bodyPr>
          <a:lstStyle/>
          <a:p>
            <a:r>
              <a:rPr kumimoji="1" lang="ja-JP" altLang="en-US" b="1">
                <a:latin typeface="+mn-ea"/>
                <a:ea typeface="+mn-ea"/>
              </a:rPr>
              <a:t>金材技研材料</a:t>
            </a:r>
            <a:r>
              <a:rPr kumimoji="1" lang="ja-JP" altLang="en-US" b="1" dirty="0">
                <a:latin typeface="+mn-ea"/>
                <a:ea typeface="+mn-ea"/>
              </a:rPr>
              <a:t>強度データシート資料</a:t>
            </a:r>
            <a:r>
              <a:rPr kumimoji="1" lang="en-US" altLang="ja-JP" b="1" dirty="0">
                <a:latin typeface="+mn-ea"/>
                <a:ea typeface="+mn-ea"/>
              </a:rPr>
              <a:t>17</a:t>
            </a:r>
            <a:endParaRPr kumimoji="1" lang="ja-JP" altLang="en-US" b="1" dirty="0">
              <a:latin typeface="+mn-ea"/>
              <a:ea typeface="+mn-ea"/>
            </a:endParaRPr>
          </a:p>
        </p:txBody>
      </p:sp>
    </p:spTree>
    <p:extLst>
      <p:ext uri="{BB962C8B-B14F-4D97-AF65-F5344CB8AC3E}">
        <p14:creationId xmlns:p14="http://schemas.microsoft.com/office/powerpoint/2010/main" val="97956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8888"/>
            <a:ext cx="9144000" cy="627008"/>
          </a:xfrm>
          <a:solidFill>
            <a:srgbClr val="CCFFFF"/>
          </a:solidFill>
        </p:spPr>
        <p:txBody>
          <a:bodyPr anchor="t"/>
          <a:lstStyle/>
          <a:p>
            <a:r>
              <a:rPr lang="ja-JP" altLang="en-US" sz="3200" b="1" dirty="0"/>
              <a:t>疲労限（</a:t>
            </a:r>
            <a:r>
              <a:rPr lang="en-US" altLang="ja-JP" sz="3200" b="1" dirty="0"/>
              <a:t>10</a:t>
            </a:r>
            <a:r>
              <a:rPr lang="en-US" altLang="ja-JP" sz="3200" b="1" baseline="30000" dirty="0"/>
              <a:t>7</a:t>
            </a:r>
            <a:r>
              <a:rPr lang="ja-JP" altLang="en-US" sz="3200" b="1" dirty="0"/>
              <a:t>回疲労強度）と引張強度との関係を利用</a:t>
            </a:r>
            <a:endParaRPr kumimoji="1" lang="ja-JP" altLang="en-US" sz="3200" b="1" dirty="0"/>
          </a:p>
        </p:txBody>
      </p:sp>
      <p:sp>
        <p:nvSpPr>
          <p:cNvPr id="3" name="コンテンツ プレースホルダ 2"/>
          <p:cNvSpPr>
            <a:spLocks noGrp="1"/>
          </p:cNvSpPr>
          <p:nvPr>
            <p:ph idx="1"/>
          </p:nvPr>
        </p:nvSpPr>
        <p:spPr>
          <a:xfrm>
            <a:off x="0" y="1539683"/>
            <a:ext cx="9144000" cy="377149"/>
          </a:xfrm>
        </p:spPr>
        <p:txBody>
          <a:bodyPr/>
          <a:lstStyle/>
          <a:p>
            <a:pPr algn="ctr">
              <a:buNone/>
            </a:pPr>
            <a:r>
              <a:rPr lang="ja-JP" altLang="en-US" sz="2000" b="1" dirty="0">
                <a:solidFill>
                  <a:srgbClr val="FF0000"/>
                </a:solidFill>
              </a:rPr>
              <a:t>疲労限</a:t>
            </a:r>
            <a:r>
              <a:rPr lang="en-US" altLang="ja-JP" sz="2000" b="1" dirty="0" err="1">
                <a:solidFill>
                  <a:srgbClr val="FF0000"/>
                </a:solidFill>
              </a:rPr>
              <a:t>σ</a:t>
            </a:r>
            <a:r>
              <a:rPr lang="en-US" altLang="ja-JP" sz="2000" b="1" baseline="-25000" dirty="0" err="1">
                <a:solidFill>
                  <a:srgbClr val="FF0000"/>
                </a:solidFill>
              </a:rPr>
              <a:t>W</a:t>
            </a:r>
            <a:r>
              <a:rPr lang="ja-JP" altLang="en-US" sz="2000" b="1" dirty="0">
                <a:solidFill>
                  <a:srgbClr val="FF0000"/>
                </a:solidFill>
              </a:rPr>
              <a:t>の引張強度</a:t>
            </a:r>
            <a:r>
              <a:rPr lang="en-US" altLang="ja-JP" sz="2000" b="1" dirty="0" err="1">
                <a:solidFill>
                  <a:srgbClr val="FF0000"/>
                </a:solidFill>
              </a:rPr>
              <a:t>σ</a:t>
            </a:r>
            <a:r>
              <a:rPr lang="en-US" altLang="ja-JP" sz="2000" b="1" baseline="-25000" dirty="0" err="1">
                <a:solidFill>
                  <a:srgbClr val="FF0000"/>
                </a:solidFill>
              </a:rPr>
              <a:t>B</a:t>
            </a:r>
            <a:r>
              <a:rPr lang="ja-JP" altLang="en-US" sz="2000" b="1" dirty="0">
                <a:solidFill>
                  <a:srgbClr val="FF0000"/>
                </a:solidFill>
              </a:rPr>
              <a:t>に対する依存性</a:t>
            </a:r>
            <a:r>
              <a:rPr kumimoji="1" lang="en-US" altLang="ja-JP" sz="1800" b="1" dirty="0"/>
              <a:t>(</a:t>
            </a:r>
            <a:r>
              <a:rPr kumimoji="1" lang="ja-JP" altLang="en-US" sz="1800" b="1" dirty="0"/>
              <a:t>軸荷重引張</a:t>
            </a:r>
            <a:r>
              <a:rPr kumimoji="1" lang="en-US" altLang="ja-JP" sz="1800" b="1" dirty="0"/>
              <a:t>-</a:t>
            </a:r>
            <a:r>
              <a:rPr kumimoji="1" lang="ja-JP" altLang="en-US" sz="1800" b="1" dirty="0"/>
              <a:t>圧縮：応力比</a:t>
            </a:r>
            <a:r>
              <a:rPr kumimoji="1" lang="en-US" altLang="ja-JP" sz="1800" b="1" dirty="0"/>
              <a:t>R=-1</a:t>
            </a:r>
            <a:r>
              <a:rPr kumimoji="1" lang="ja-JP" altLang="en-US" sz="1800" b="1" dirty="0"/>
              <a:t>）</a:t>
            </a:r>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7</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金属材料の情報（疲労</a:t>
            </a:r>
            <a:r>
              <a:rPr lang="ja-JP" altLang="en-US" b="1" dirty="0">
                <a:latin typeface="+mn-ea"/>
                <a:ea typeface="+mn-ea"/>
              </a:rPr>
              <a:t>試験</a:t>
            </a:r>
            <a:r>
              <a:rPr lang="ja-JP" altLang="ja-JP" b="1" dirty="0">
                <a:latin typeface="+mn-ea"/>
                <a:ea typeface="+mn-ea"/>
              </a:rPr>
              <a:t>以前に</a:t>
            </a:r>
            <a:r>
              <a:rPr lang="ja-JP" altLang="en-US" b="1" dirty="0">
                <a:latin typeface="+mn-ea"/>
                <a:ea typeface="+mn-ea"/>
              </a:rPr>
              <a:t>抑えて</a:t>
            </a:r>
            <a:r>
              <a:rPr lang="ja-JP" altLang="ja-JP" b="1" dirty="0">
                <a:latin typeface="+mn-ea"/>
                <a:ea typeface="+mn-ea"/>
              </a:rPr>
              <a:t>おく</a:t>
            </a:r>
            <a:r>
              <a:rPr lang="ja-JP" altLang="en-US" b="1" dirty="0">
                <a:latin typeface="+mn-ea"/>
                <a:ea typeface="+mn-ea"/>
              </a:rPr>
              <a:t>べき</a:t>
            </a:r>
            <a:r>
              <a:rPr lang="ja-JP" altLang="ja-JP" b="1" dirty="0">
                <a:latin typeface="+mn-ea"/>
                <a:ea typeface="+mn-ea"/>
              </a:rPr>
              <a:t>こと）</a:t>
            </a:r>
            <a:endParaRPr lang="en-US" altLang="ja-JP" b="1" dirty="0">
              <a:latin typeface="+mn-ea"/>
              <a:ea typeface="+mn-ea"/>
            </a:endParaRPr>
          </a:p>
        </p:txBody>
      </p:sp>
      <p:pic>
        <p:nvPicPr>
          <p:cNvPr id="5" name="図 4"/>
          <p:cNvPicPr>
            <a:picLocks noChangeAspect="1"/>
          </p:cNvPicPr>
          <p:nvPr/>
        </p:nvPicPr>
        <p:blipFill>
          <a:blip r:embed="rId5"/>
          <a:stretch>
            <a:fillRect/>
          </a:stretch>
        </p:blipFill>
        <p:spPr>
          <a:xfrm>
            <a:off x="1691680" y="1837424"/>
            <a:ext cx="5414332" cy="5040000"/>
          </a:xfrm>
          <a:prstGeom prst="rect">
            <a:avLst/>
          </a:prstGeom>
        </p:spPr>
      </p:pic>
    </p:spTree>
    <p:extLst>
      <p:ext uri="{BB962C8B-B14F-4D97-AF65-F5344CB8AC3E}">
        <p14:creationId xmlns:p14="http://schemas.microsoft.com/office/powerpoint/2010/main" val="4019235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8887"/>
            <a:ext cx="9144000" cy="1043311"/>
          </a:xfrm>
          <a:solidFill>
            <a:srgbClr val="CCFFFF"/>
          </a:solidFill>
        </p:spPr>
        <p:txBody>
          <a:bodyPr anchor="t"/>
          <a:lstStyle/>
          <a:p>
            <a:r>
              <a:rPr lang="ja-JP" altLang="en-US" sz="3200" b="1" dirty="0"/>
              <a:t>応力振幅値を引張強度で割ってプロットするとヒート間のばらつきが収束する傾向にある</a:t>
            </a:r>
            <a:endParaRPr kumimoji="1" lang="ja-JP" altLang="en-US" sz="3200" b="1" dirty="0"/>
          </a:p>
        </p:txBody>
      </p:sp>
      <p:sp>
        <p:nvSpPr>
          <p:cNvPr id="3" name="コンテンツ プレースホルダ 2"/>
          <p:cNvSpPr>
            <a:spLocks noGrp="1"/>
          </p:cNvSpPr>
          <p:nvPr>
            <p:ph idx="1"/>
          </p:nvPr>
        </p:nvSpPr>
        <p:spPr>
          <a:xfrm>
            <a:off x="0" y="1892225"/>
            <a:ext cx="9144000" cy="377149"/>
          </a:xfrm>
        </p:spPr>
        <p:txBody>
          <a:bodyPr/>
          <a:lstStyle/>
          <a:p>
            <a:pPr>
              <a:buNone/>
            </a:pPr>
            <a:r>
              <a:rPr kumimoji="1" lang="en-US" altLang="ja-JP" sz="1800" b="1" dirty="0">
                <a:latin typeface="+mn-ea"/>
              </a:rPr>
              <a:t>         (a)</a:t>
            </a:r>
            <a:r>
              <a:rPr kumimoji="1" lang="ja-JP" altLang="en-US" sz="1800" b="1" dirty="0">
                <a:latin typeface="+mn-ea"/>
              </a:rPr>
              <a:t>応力振幅値と破断繰返し数との関係          </a:t>
            </a:r>
            <a:r>
              <a:rPr kumimoji="1" lang="en-US" altLang="ja-JP" sz="1800" b="1" dirty="0">
                <a:latin typeface="+mn-ea"/>
              </a:rPr>
              <a:t>(b)</a:t>
            </a:r>
            <a:r>
              <a:rPr kumimoji="1" lang="ja-JP" altLang="en-US" sz="1800" b="1" dirty="0">
                <a:latin typeface="+mn-ea"/>
              </a:rPr>
              <a:t>応力振幅値</a:t>
            </a:r>
            <a:r>
              <a:rPr kumimoji="1" lang="en-US" altLang="ja-JP" sz="1800" b="1" dirty="0">
                <a:latin typeface="+mn-ea"/>
              </a:rPr>
              <a:t>/</a:t>
            </a:r>
            <a:r>
              <a:rPr kumimoji="1" lang="ja-JP" altLang="en-US" sz="1800" b="1" dirty="0">
                <a:latin typeface="+mn-ea"/>
              </a:rPr>
              <a:t>引張強度と破断繰返し数</a:t>
            </a:r>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金属材料の情報（疲労</a:t>
            </a:r>
            <a:r>
              <a:rPr lang="ja-JP" altLang="en-US" b="1" dirty="0">
                <a:latin typeface="+mn-ea"/>
                <a:ea typeface="+mn-ea"/>
              </a:rPr>
              <a:t>試験</a:t>
            </a:r>
            <a:r>
              <a:rPr lang="ja-JP" altLang="ja-JP" b="1" dirty="0">
                <a:latin typeface="+mn-ea"/>
                <a:ea typeface="+mn-ea"/>
              </a:rPr>
              <a:t>以前に</a:t>
            </a:r>
            <a:r>
              <a:rPr lang="ja-JP" altLang="en-US" b="1" dirty="0">
                <a:latin typeface="+mn-ea"/>
                <a:ea typeface="+mn-ea"/>
              </a:rPr>
              <a:t>抑えて</a:t>
            </a:r>
            <a:r>
              <a:rPr lang="ja-JP" altLang="ja-JP" b="1" dirty="0">
                <a:latin typeface="+mn-ea"/>
                <a:ea typeface="+mn-ea"/>
              </a:rPr>
              <a:t>おく</a:t>
            </a:r>
            <a:r>
              <a:rPr lang="ja-JP" altLang="en-US" b="1" dirty="0">
                <a:latin typeface="+mn-ea"/>
                <a:ea typeface="+mn-ea"/>
              </a:rPr>
              <a:t>べき</a:t>
            </a:r>
            <a:r>
              <a:rPr lang="ja-JP" altLang="ja-JP" b="1" dirty="0">
                <a:latin typeface="+mn-ea"/>
                <a:ea typeface="+mn-ea"/>
              </a:rPr>
              <a:t>こと）</a:t>
            </a:r>
            <a:endParaRPr lang="en-US" altLang="ja-JP" b="1" dirty="0">
              <a:latin typeface="+mn-ea"/>
              <a:ea typeface="+mn-ea"/>
            </a:endParaRPr>
          </a:p>
        </p:txBody>
      </p:sp>
      <p:pic>
        <p:nvPicPr>
          <p:cNvPr id="6" name="図 5"/>
          <p:cNvPicPr>
            <a:picLocks noChangeAspect="1"/>
          </p:cNvPicPr>
          <p:nvPr/>
        </p:nvPicPr>
        <p:blipFill>
          <a:blip r:embed="rId5"/>
          <a:stretch>
            <a:fillRect/>
          </a:stretch>
        </p:blipFill>
        <p:spPr>
          <a:xfrm>
            <a:off x="163915" y="2309400"/>
            <a:ext cx="4435307" cy="4320000"/>
          </a:xfrm>
          <a:prstGeom prst="rect">
            <a:avLst/>
          </a:prstGeom>
        </p:spPr>
      </p:pic>
      <p:pic>
        <p:nvPicPr>
          <p:cNvPr id="8" name="図 7"/>
          <p:cNvPicPr>
            <a:picLocks noChangeAspect="1"/>
          </p:cNvPicPr>
          <p:nvPr/>
        </p:nvPicPr>
        <p:blipFill>
          <a:blip r:embed="rId6"/>
          <a:stretch>
            <a:fillRect/>
          </a:stretch>
        </p:blipFill>
        <p:spPr>
          <a:xfrm>
            <a:off x="4667139" y="2309400"/>
            <a:ext cx="4444045" cy="4320000"/>
          </a:xfrm>
          <a:prstGeom prst="rect">
            <a:avLst/>
          </a:prstGeom>
        </p:spPr>
      </p:pic>
      <p:sp>
        <p:nvSpPr>
          <p:cNvPr id="10" name="スライド番号プレースホルダー 8"/>
          <p:cNvSpPr>
            <a:spLocks noGrp="1"/>
          </p:cNvSpPr>
          <p:nvPr>
            <p:ph type="sldNum" sz="quarter" idx="12"/>
          </p:nvPr>
        </p:nvSpPr>
        <p:spPr>
          <a:xfrm>
            <a:off x="7206184" y="6400800"/>
            <a:ext cx="1905000" cy="457200"/>
          </a:xfrm>
        </p:spPr>
        <p:txBody>
          <a:bodyPr/>
          <a:lstStyle/>
          <a:p>
            <a:fld id="{95D93516-D2D5-4636-9F28-C031E7E0AB41}" type="slidenum">
              <a:rPr lang="en-US" altLang="ja-JP" smtClean="0"/>
              <a:pPr/>
              <a:t>8</a:t>
            </a:fld>
            <a:endParaRPr lang="en-US" altLang="ja-JP" dirty="0"/>
          </a:p>
        </p:txBody>
      </p:sp>
    </p:spTree>
    <p:extLst>
      <p:ext uri="{BB962C8B-B14F-4D97-AF65-F5344CB8AC3E}">
        <p14:creationId xmlns:p14="http://schemas.microsoft.com/office/powerpoint/2010/main" val="3503292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08888"/>
            <a:ext cx="9144000" cy="3700232"/>
          </a:xfrm>
          <a:solidFill>
            <a:srgbClr val="CCFFFF"/>
          </a:solidFill>
        </p:spPr>
        <p:txBody>
          <a:bodyPr anchor="t"/>
          <a:lstStyle/>
          <a:p>
            <a:pPr algn="l"/>
            <a:r>
              <a:rPr kumimoji="1" lang="ja-JP" altLang="en-US" sz="3200" b="1" dirty="0"/>
              <a:t>部材の疲労限（</a:t>
            </a:r>
            <a:r>
              <a:rPr kumimoji="1" lang="en-US" altLang="ja-JP" sz="3200" b="1" dirty="0"/>
              <a:t>10</a:t>
            </a:r>
            <a:r>
              <a:rPr kumimoji="1" lang="en-US" altLang="ja-JP" sz="3200" b="1" baseline="30000" dirty="0"/>
              <a:t>7</a:t>
            </a:r>
            <a:r>
              <a:rPr kumimoji="1" lang="ja-JP" altLang="en-US" sz="3200" b="1" dirty="0"/>
              <a:t>回疲労強度）の予測値を、手っ取り早く顧客に説明したい。</a:t>
            </a:r>
            <a:br>
              <a:rPr kumimoji="1" lang="en-US" altLang="ja-JP" sz="3200" b="1" dirty="0"/>
            </a:br>
            <a:r>
              <a:rPr kumimoji="1" lang="ja-JP" altLang="en-US" sz="2800" b="1" dirty="0"/>
              <a:t>ただし、使用中の負荷応力を知った上で予測値の妥当性を検討しよう。</a:t>
            </a:r>
            <a:br>
              <a:rPr kumimoji="1" lang="en-US" altLang="ja-JP" sz="3200" b="1" dirty="0"/>
            </a:br>
            <a:br>
              <a:rPr kumimoji="1" lang="en-US" altLang="ja-JP" sz="3200" b="1" dirty="0"/>
            </a:br>
            <a:r>
              <a:rPr kumimoji="1" lang="ja-JP" altLang="en-US" sz="3200" b="1" dirty="0"/>
              <a:t>部材から（</a:t>
            </a:r>
            <a:r>
              <a:rPr lang="en-US" altLang="ja-JP" sz="3200" b="1" dirty="0"/>
              <a:t>10mm</a:t>
            </a:r>
            <a:r>
              <a:rPr lang="ja-JP" altLang="en-US" sz="3200" b="1" dirty="0"/>
              <a:t>角材の）硬さ測定用の試験片を採取し、ビッカース硬さ</a:t>
            </a:r>
            <a:r>
              <a:rPr lang="en-US" altLang="ja-JP" sz="3200" b="1" dirty="0" err="1"/>
              <a:t>Hv</a:t>
            </a:r>
            <a:r>
              <a:rPr lang="ja-JP" altLang="en-US" sz="3200" b="1" dirty="0"/>
              <a:t>から疲労限を予測する。</a:t>
            </a:r>
            <a:br>
              <a:rPr lang="en-US" altLang="ja-JP" sz="3200" b="1" dirty="0"/>
            </a:br>
            <a:br>
              <a:rPr lang="en-US" altLang="ja-JP" sz="3200" b="1" dirty="0"/>
            </a:br>
            <a:r>
              <a:rPr lang="ja-JP" altLang="en-US" sz="3200" b="1" dirty="0"/>
              <a:t>①</a:t>
            </a:r>
            <a:r>
              <a:rPr lang="en-US" altLang="ja-JP" sz="3200" b="1" dirty="0"/>
              <a:t>Hv250</a:t>
            </a:r>
            <a:r>
              <a:rPr lang="ja-JP" altLang="en-US" sz="3200" b="1" dirty="0"/>
              <a:t>の場合、②</a:t>
            </a:r>
            <a:r>
              <a:rPr lang="en-US" altLang="ja-JP" sz="3200" b="1" dirty="0"/>
              <a:t>Hv300</a:t>
            </a:r>
            <a:r>
              <a:rPr lang="ja-JP" altLang="en-US" sz="3200" b="1" dirty="0"/>
              <a:t>の場合</a:t>
            </a:r>
            <a:br>
              <a:rPr lang="en-US" altLang="ja-JP" sz="3200" b="1" dirty="0"/>
            </a:br>
            <a:r>
              <a:rPr lang="en-US" altLang="ja-JP" sz="3200" b="1" dirty="0"/>
              <a:t>    340MPa</a:t>
            </a:r>
            <a:r>
              <a:rPr lang="ja-JP" altLang="en-US" sz="3200" b="1" dirty="0"/>
              <a:t>　　　　　　</a:t>
            </a:r>
            <a:r>
              <a:rPr lang="en-US" altLang="ja-JP" sz="3200" b="1" dirty="0"/>
              <a:t>500MPa</a:t>
            </a:r>
            <a:r>
              <a:rPr lang="ja-JP" altLang="en-US" sz="3200" b="1" dirty="0"/>
              <a:t>　</a:t>
            </a:r>
            <a:br>
              <a:rPr lang="en-US" altLang="ja-JP" sz="3200" b="1" dirty="0"/>
            </a:br>
            <a:br>
              <a:rPr kumimoji="1" lang="en-US" altLang="ja-JP" sz="3200" b="1" dirty="0"/>
            </a:br>
            <a:endParaRPr kumimoji="1" lang="ja-JP" altLang="en-US" sz="3200" b="1" dirty="0"/>
          </a:p>
        </p:txBody>
      </p:sp>
      <p:graphicFrame>
        <p:nvGraphicFramePr>
          <p:cNvPr id="7" name="Object 2"/>
          <p:cNvGraphicFramePr>
            <a:graphicFrameLocks noChangeAspect="1"/>
          </p:cNvGraphicFramePr>
          <p:nvPr>
            <p:extLst>
              <p:ext uri="{D42A27DB-BD31-4B8C-83A1-F6EECF244321}">
                <p14:modId xmlns:p14="http://schemas.microsoft.com/office/powerpoint/2010/main" val="1135281632"/>
              </p:ext>
            </p:extLst>
          </p:nvPr>
        </p:nvGraphicFramePr>
        <p:xfrm>
          <a:off x="11958" y="329703"/>
          <a:ext cx="9144000" cy="396875"/>
        </p:xfrm>
        <a:graphic>
          <a:graphicData uri="http://schemas.openxmlformats.org/presentationml/2006/ole">
            <mc:AlternateContent xmlns:mc="http://schemas.openxmlformats.org/markup-compatibility/2006">
              <mc:Choice xmlns:v="urn:schemas-microsoft-com:vml" Requires="v">
                <p:oleObj name="Image" r:id="rId3" imgW="15248853" imgH="660550" progId="Photoshop.Image.7">
                  <p:embed/>
                </p:oleObj>
              </mc:Choice>
              <mc:Fallback>
                <p:oleObj name="Image" r:id="rId3" imgW="15248853" imgH="660550" progId="Photoshop.Image.7">
                  <p:embed/>
                  <p:pic>
                    <p:nvPicPr>
                      <p:cNvPr id="0"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8" y="329703"/>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スライド番号プレースホルダー 8"/>
          <p:cNvSpPr>
            <a:spLocks noGrp="1"/>
          </p:cNvSpPr>
          <p:nvPr>
            <p:ph type="sldNum" sz="quarter" idx="12"/>
          </p:nvPr>
        </p:nvSpPr>
        <p:spPr/>
        <p:txBody>
          <a:bodyPr/>
          <a:lstStyle/>
          <a:p>
            <a:fld id="{95D93516-D2D5-4636-9F28-C031E7E0AB41}" type="slidenum">
              <a:rPr lang="en-US" altLang="ja-JP" smtClean="0"/>
              <a:pPr/>
              <a:t>9</a:t>
            </a:fld>
            <a:endParaRPr lang="en-US" altLang="ja-JP"/>
          </a:p>
        </p:txBody>
      </p:sp>
      <p:sp>
        <p:nvSpPr>
          <p:cNvPr id="4" name="正方形/長方形 3"/>
          <p:cNvSpPr/>
          <p:nvPr/>
        </p:nvSpPr>
        <p:spPr>
          <a:xfrm>
            <a:off x="0" y="0"/>
            <a:ext cx="9144000" cy="461665"/>
          </a:xfrm>
          <a:prstGeom prst="rect">
            <a:avLst/>
          </a:prstGeom>
        </p:spPr>
        <p:txBody>
          <a:bodyPr wrap="square">
            <a:spAutoFit/>
          </a:bodyPr>
          <a:lstStyle/>
          <a:p>
            <a:pPr marL="457200" indent="-457200">
              <a:buFont typeface="Wingdings" panose="05000000000000000000" pitchFamily="2" charset="2"/>
              <a:buChar char="u"/>
            </a:pPr>
            <a:r>
              <a:rPr lang="ja-JP" altLang="ja-JP" b="1" dirty="0">
                <a:latin typeface="+mn-ea"/>
                <a:ea typeface="+mn-ea"/>
              </a:rPr>
              <a:t>金属材料の情報（疲労以前に</a:t>
            </a:r>
            <a:r>
              <a:rPr lang="ja-JP" altLang="en-US" b="1" dirty="0">
                <a:latin typeface="+mn-ea"/>
                <a:ea typeface="+mn-ea"/>
              </a:rPr>
              <a:t>抑えて</a:t>
            </a:r>
            <a:r>
              <a:rPr lang="ja-JP" altLang="ja-JP" b="1" dirty="0">
                <a:latin typeface="+mn-ea"/>
                <a:ea typeface="+mn-ea"/>
              </a:rPr>
              <a:t>おく</a:t>
            </a:r>
            <a:r>
              <a:rPr lang="ja-JP" altLang="en-US" b="1" dirty="0">
                <a:latin typeface="+mn-ea"/>
                <a:ea typeface="+mn-ea"/>
              </a:rPr>
              <a:t>べき</a:t>
            </a:r>
            <a:r>
              <a:rPr lang="ja-JP" altLang="ja-JP" b="1" dirty="0">
                <a:latin typeface="+mn-ea"/>
                <a:ea typeface="+mn-ea"/>
              </a:rPr>
              <a:t>こと）</a:t>
            </a:r>
            <a:endParaRPr lang="en-US" altLang="ja-JP" b="1" dirty="0">
              <a:latin typeface="+mn-ea"/>
              <a:ea typeface="+mn-ea"/>
            </a:endParaRPr>
          </a:p>
        </p:txBody>
      </p:sp>
    </p:spTree>
    <p:extLst>
      <p:ext uri="{BB962C8B-B14F-4D97-AF65-F5344CB8AC3E}">
        <p14:creationId xmlns:p14="http://schemas.microsoft.com/office/powerpoint/2010/main" val="2942888196"/>
      </p:ext>
    </p:extLst>
  </p:cSld>
  <p:clrMapOvr>
    <a:masterClrMapping/>
  </p:clrMapOvr>
</p:sld>
</file>

<file path=ppt/theme/theme1.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13106</TotalTime>
  <Words>3176</Words>
  <Application>Microsoft Office PowerPoint</Application>
  <PresentationFormat>画面に合わせる (4:3)</PresentationFormat>
  <Paragraphs>222</Paragraphs>
  <Slides>45</Slides>
  <Notes>39</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45</vt:i4>
      </vt:variant>
    </vt:vector>
  </HeadingPairs>
  <TitlesOfParts>
    <vt:vector size="54" baseType="lpstr">
      <vt:lpstr>ＭＳ Ｐゴシック</vt:lpstr>
      <vt:lpstr>游ゴシック</vt:lpstr>
      <vt:lpstr>Arial</vt:lpstr>
      <vt:lpstr>Calibri</vt:lpstr>
      <vt:lpstr>Century</vt:lpstr>
      <vt:lpstr>Times New Roman</vt:lpstr>
      <vt:lpstr>Wingdings</vt:lpstr>
      <vt:lpstr>標準デザイン</vt:lpstr>
      <vt:lpstr>Image</vt:lpstr>
      <vt:lpstr>PowerPoint プレゼンテーション</vt:lpstr>
      <vt:lpstr>・エンジンは出力が異なると車体構造（プラットフォーム）を変える必要があるが、電動化が進むと、プラットフォームにバラエティが無くなる方向に進む。  ⇒部品を使いまわす発想（リマニュファクチャリング）         ・スクラップからの電炉材を使うことを検討 ＝SDGｓを満たす車が格好良い（新たな付加価値の創造） 　　                     コストだけでは日本は勝負にならない！ 　　              安全信頼性と安心は日本の売りとなるはず！</vt:lpstr>
      <vt:lpstr>リマンだからと言って、疲労評価でやることは変わらない！  機械構造物のリマン可否基準を疲労損傷と寿命の切口から見ると！</vt:lpstr>
      <vt:lpstr>疲労事故の主な原因（リマンでも同じ）は！ 　　①使用した材料に欠陥 　　②設計ミス 　　③メンテナンスの落ち度</vt:lpstr>
      <vt:lpstr>ミルシートには化学成分、熱処理条件ならびに引張特性が記載されているが、ほとんどの場合、ミルシートが添付されていない材料（鋼種だけを知って）を使っているのではないでしょうか。</vt:lpstr>
      <vt:lpstr>引張特性における特性値の相関関係を利用する</vt:lpstr>
      <vt:lpstr>疲労限（107回疲労強度）と引張強度との関係を利用</vt:lpstr>
      <vt:lpstr>応力振幅値を引張強度で割ってプロットするとヒート間のばらつきが収束する傾向にある</vt:lpstr>
      <vt:lpstr>部材の疲労限（107回疲労強度）の予測値を、手っ取り早く顧客に説明したい。 ただし、使用中の負荷応力を知った上で予測値の妥当性を検討しよう。  部材から（10mm角材の）硬さ測定用の試験片を採取し、ビッカース硬さHvから疲労限を予測する。  ①Hv250の場合、②Hv300の場合     340MPa　　　　　　500MPa　  </vt:lpstr>
      <vt:lpstr>             有限寿命と疲労限の両方が必要⇒膨大なデータ もっとも安い試験実施機関においても、疲労データ1点につき、コストは最低10万円、最低限のS-Nプロット（5点）を得るのに50万円と2週間の期間を要する。       ⇒ ①試験コスト削減の唯一の答えは試験回数を減らすこと。       ⇔ ②困ったことに疲労特性の信頼性と相反関係  </vt:lpstr>
      <vt:lpstr>データベース利用による効率化のための必要 【化学成分（炭素量）と引張強度（+熱処理条件）】＋繰返し降伏応力 </vt:lpstr>
      <vt:lpstr>PowerPoint プレゼンテーション</vt:lpstr>
      <vt:lpstr>問題：部品に使用している0.4%炭素鋼（Hv250）の疲労特性を顧客が要求しているが、予算の都合上(30万円)、疲労試験を3回だけしか実施できない。顧客が納得できる説明方法を検討せよ。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試験片寸法、試験機の精度、材料本来のばらつきなど疲労データの信頼性評価は難しい。同一条件で2回以上（疲労現近傍ではそれ以上）の試験を求められるが現実には難しい。                               さて、どうするか？ </vt:lpstr>
      <vt:lpstr>疲労試験に問題のないことが判っても、疲労データの信頼性を担保するには、疲労特性がどのような要因に依存するのかを知る必要がある。                               さて、どうするか？     </vt:lpstr>
      <vt:lpstr>S-Nプロット（▲：as Cast)が折れ曲がっている                              さて、どうして？ 例)アロイ713Cの高温高サイクル疲労特性 </vt:lpstr>
      <vt:lpstr>折れ曲がっていない（○：HIP)の破面から見よう ー低サイクル側の破壊起点は？－ </vt:lpstr>
      <vt:lpstr>折れ曲がっていない（○：HIP)の破面から見よう ー高サイクル側の破壊起点は？－ </vt:lpstr>
      <vt:lpstr>折れ曲がっている（▲：as Cast)の破面から見よう ー低サイクル側の破壊起点は？－ </vt:lpstr>
      <vt:lpstr>折れ曲がっている（▲：as Cast)の破面から見よう ー高サイクル側の破壊起点は？－ </vt:lpstr>
      <vt:lpstr>破面様相は電子顕微鏡の前に実体顕微鏡（あるいは虫眼鏡）で確認することが要 ⇒それで疲労特徴がないものは電子顕微鏡で見ても判別が難しい  起点部（下側内部）からスジ模様が放射状に広がっている感じが重要 </vt:lpstr>
      <vt:lpstr>機械構造物の劣化と寿命を 　　疲労の切口から見ると！</vt:lpstr>
      <vt:lpstr>溶接構造用圧延鋼SM490Bの溶接継手材のS-N特性が 同じ試験条件なのに大きな違いが生じるのは何故？</vt:lpstr>
      <vt:lpstr>実溶接構造部材（大形試験体）では応力比Rの低い条件で得られる疲労強度は、残留応力が低い小型試験片よりも著しく弱い場合がある。 </vt:lpstr>
      <vt:lpstr>溶接構造用圧延鋼SM490Bの溶接継手材のS-N特性が 同じ試験片形状（小型試験片）なのに大きな違いがあるのは何故？</vt:lpstr>
      <vt:lpstr>溶接継手の小型試験片では一般に残留応力は小さく、作用応力比に従って最大応力が変化するため、応力比が高い条件ほど疲労強度は低くなる。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YAMAGUCHI</dc:creator>
  <cp:lastModifiedBy>HAYAKAWA Masao</cp:lastModifiedBy>
  <cp:revision>482</cp:revision>
  <dcterms:created xsi:type="dcterms:W3CDTF">2004-07-05T06:45:09Z</dcterms:created>
  <dcterms:modified xsi:type="dcterms:W3CDTF">2026-06-25T00:18:47Z</dcterms:modified>
</cp:coreProperties>
</file>