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68" r:id="rId5"/>
    <p:sldId id="261" r:id="rId6"/>
    <p:sldId id="262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A053-6B0D-4A94-BFC6-421547912140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5A0B-2B17-4617-8F0A-F8DF5B502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33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A053-6B0D-4A94-BFC6-421547912140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5A0B-2B17-4617-8F0A-F8DF5B502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01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A053-6B0D-4A94-BFC6-421547912140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5A0B-2B17-4617-8F0A-F8DF5B502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17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A053-6B0D-4A94-BFC6-421547912140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5A0B-2B17-4617-8F0A-F8DF5B502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5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A053-6B0D-4A94-BFC6-421547912140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5A0B-2B17-4617-8F0A-F8DF5B502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81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A053-6B0D-4A94-BFC6-421547912140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5A0B-2B17-4617-8F0A-F8DF5B502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22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A053-6B0D-4A94-BFC6-421547912140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5A0B-2B17-4617-8F0A-F8DF5B502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34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A053-6B0D-4A94-BFC6-421547912140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5A0B-2B17-4617-8F0A-F8DF5B502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73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A053-6B0D-4A94-BFC6-421547912140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5A0B-2B17-4617-8F0A-F8DF5B502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00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A053-6B0D-4A94-BFC6-421547912140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5A0B-2B17-4617-8F0A-F8DF5B502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A053-6B0D-4A94-BFC6-421547912140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5A0B-2B17-4617-8F0A-F8DF5B502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207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EA053-6B0D-4A94-BFC6-421547912140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E5A0B-2B17-4617-8F0A-F8DF5B502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50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10" Type="http://schemas.openxmlformats.org/officeDocument/2006/relationships/image" Target="../media/image15.tiff"/><Relationship Id="rId4" Type="http://schemas.openxmlformats.org/officeDocument/2006/relationships/image" Target="../media/image9.tiff"/><Relationship Id="rId9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FD287335-9373-313A-6868-D77EE77E3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903925"/>
              </p:ext>
            </p:extLst>
          </p:nvPr>
        </p:nvGraphicFramePr>
        <p:xfrm>
          <a:off x="438728" y="1189531"/>
          <a:ext cx="8266544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293">
                  <a:extLst>
                    <a:ext uri="{9D8B030D-6E8A-4147-A177-3AD203B41FA5}">
                      <a16:colId xmlns:a16="http://schemas.microsoft.com/office/drawing/2014/main" val="365186270"/>
                    </a:ext>
                  </a:extLst>
                </a:gridCol>
                <a:gridCol w="563327">
                  <a:extLst>
                    <a:ext uri="{9D8B030D-6E8A-4147-A177-3AD203B41FA5}">
                      <a16:colId xmlns:a16="http://schemas.microsoft.com/office/drawing/2014/main" val="2084745478"/>
                    </a:ext>
                  </a:extLst>
                </a:gridCol>
                <a:gridCol w="563327">
                  <a:extLst>
                    <a:ext uri="{9D8B030D-6E8A-4147-A177-3AD203B41FA5}">
                      <a16:colId xmlns:a16="http://schemas.microsoft.com/office/drawing/2014/main" val="2134585825"/>
                    </a:ext>
                  </a:extLst>
                </a:gridCol>
                <a:gridCol w="563327">
                  <a:extLst>
                    <a:ext uri="{9D8B030D-6E8A-4147-A177-3AD203B41FA5}">
                      <a16:colId xmlns:a16="http://schemas.microsoft.com/office/drawing/2014/main" val="3701818917"/>
                    </a:ext>
                  </a:extLst>
                </a:gridCol>
                <a:gridCol w="563327">
                  <a:extLst>
                    <a:ext uri="{9D8B030D-6E8A-4147-A177-3AD203B41FA5}">
                      <a16:colId xmlns:a16="http://schemas.microsoft.com/office/drawing/2014/main" val="2084774933"/>
                    </a:ext>
                  </a:extLst>
                </a:gridCol>
                <a:gridCol w="563327">
                  <a:extLst>
                    <a:ext uri="{9D8B030D-6E8A-4147-A177-3AD203B41FA5}">
                      <a16:colId xmlns:a16="http://schemas.microsoft.com/office/drawing/2014/main" val="4095395082"/>
                    </a:ext>
                  </a:extLst>
                </a:gridCol>
                <a:gridCol w="563327">
                  <a:extLst>
                    <a:ext uri="{9D8B030D-6E8A-4147-A177-3AD203B41FA5}">
                      <a16:colId xmlns:a16="http://schemas.microsoft.com/office/drawing/2014/main" val="2589781006"/>
                    </a:ext>
                  </a:extLst>
                </a:gridCol>
                <a:gridCol w="563327">
                  <a:extLst>
                    <a:ext uri="{9D8B030D-6E8A-4147-A177-3AD203B41FA5}">
                      <a16:colId xmlns:a16="http://schemas.microsoft.com/office/drawing/2014/main" val="1332465241"/>
                    </a:ext>
                  </a:extLst>
                </a:gridCol>
                <a:gridCol w="563327">
                  <a:extLst>
                    <a:ext uri="{9D8B030D-6E8A-4147-A177-3AD203B41FA5}">
                      <a16:colId xmlns:a16="http://schemas.microsoft.com/office/drawing/2014/main" val="4093973804"/>
                    </a:ext>
                  </a:extLst>
                </a:gridCol>
                <a:gridCol w="563327">
                  <a:extLst>
                    <a:ext uri="{9D8B030D-6E8A-4147-A177-3AD203B41FA5}">
                      <a16:colId xmlns:a16="http://schemas.microsoft.com/office/drawing/2014/main" val="3127934263"/>
                    </a:ext>
                  </a:extLst>
                </a:gridCol>
                <a:gridCol w="563327">
                  <a:extLst>
                    <a:ext uri="{9D8B030D-6E8A-4147-A177-3AD203B41FA5}">
                      <a16:colId xmlns:a16="http://schemas.microsoft.com/office/drawing/2014/main" val="641949279"/>
                    </a:ext>
                  </a:extLst>
                </a:gridCol>
                <a:gridCol w="563327">
                  <a:extLst>
                    <a:ext uri="{9D8B030D-6E8A-4147-A177-3AD203B41FA5}">
                      <a16:colId xmlns:a16="http://schemas.microsoft.com/office/drawing/2014/main" val="1221358842"/>
                    </a:ext>
                  </a:extLst>
                </a:gridCol>
                <a:gridCol w="563327">
                  <a:extLst>
                    <a:ext uri="{9D8B030D-6E8A-4147-A177-3AD203B41FA5}">
                      <a16:colId xmlns:a16="http://schemas.microsoft.com/office/drawing/2014/main" val="1435769750"/>
                    </a:ext>
                  </a:extLst>
                </a:gridCol>
                <a:gridCol w="563327">
                  <a:extLst>
                    <a:ext uri="{9D8B030D-6E8A-4147-A177-3AD203B41FA5}">
                      <a16:colId xmlns:a16="http://schemas.microsoft.com/office/drawing/2014/main" val="217439857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Fe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C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Si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Mn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Ni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Cr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Mo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V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Nb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W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Co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Cu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N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360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9Cr</a:t>
                      </a:r>
                      <a:r>
                        <a:rPr kumimoji="1" lang="ja-JP" altLang="en-US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鋼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Bal.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0.10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0.24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0.44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0.04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 8.74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0.94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0.21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0.076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0.058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74534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15Cr</a:t>
                      </a:r>
                      <a:r>
                        <a:rPr kumimoji="1" lang="ja-JP" altLang="en-US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鋼</a:t>
                      </a:r>
                      <a:endParaRPr kumimoji="1" lang="en-US" altLang="ja-JP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Bal.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0.024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0.20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0.50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ー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14.82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0.99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0.20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0.050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6.05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2.91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0.048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8276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SUS304</a:t>
                      </a:r>
                      <a:r>
                        <a:rPr kumimoji="1" lang="ja-JP" altLang="en-US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鋼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Bal.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0.043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0.45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0.90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8.09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18.36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0.15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0.018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0.24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0.053</a:t>
                      </a:r>
                      <a:endParaRPr kumimoji="1" lang="ja-JP" altLang="en-US" sz="1200" baseline="0" dirty="0"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305753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8E0213-ABFF-D4AB-895C-BFC37AA338AE}"/>
              </a:ext>
            </a:extLst>
          </p:cNvPr>
          <p:cNvSpPr txBox="1"/>
          <p:nvPr/>
        </p:nvSpPr>
        <p:spPr>
          <a:xfrm>
            <a:off x="2660259" y="687897"/>
            <a:ext cx="382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ＭＳ ゴシック" panose="020B0609070205080204" pitchFamily="49" charset="-128"/>
              </a:rPr>
              <a:t>表</a:t>
            </a:r>
            <a:r>
              <a:rPr kumimoji="1" lang="en-US" altLang="ja-JP" dirty="0">
                <a:latin typeface="Arial" panose="020B0604020202020204" pitchFamily="34" charset="0"/>
                <a:ea typeface="ＭＳ ゴシック" panose="020B0609070205080204" pitchFamily="49" charset="-128"/>
              </a:rPr>
              <a:t>1</a:t>
            </a:r>
            <a:r>
              <a:rPr kumimoji="1" lang="ja-JP" altLang="en-US" dirty="0">
                <a:latin typeface="Century" panose="02040604050505020304" pitchFamily="18" charset="0"/>
                <a:ea typeface="ＭＳ 明朝" panose="02020609040205080304" pitchFamily="17" charset="-128"/>
              </a:rPr>
              <a:t>　供試鋼の化学成分（</a:t>
            </a:r>
            <a:r>
              <a:rPr kumimoji="1" lang="en-US" altLang="ja-JP" dirty="0">
                <a:latin typeface="Century" panose="02040604050505020304" pitchFamily="18" charset="0"/>
                <a:ea typeface="ＭＳ 明朝" panose="02020609040205080304" pitchFamily="17" charset="-128"/>
              </a:rPr>
              <a:t>mass%</a:t>
            </a:r>
            <a:r>
              <a:rPr kumimoji="1" lang="ja-JP" altLang="en-US" dirty="0">
                <a:latin typeface="Century" panose="02040604050505020304" pitchFamily="18" charset="0"/>
                <a:ea typeface="ＭＳ 明朝" panose="02020609040205080304" pitchFamily="17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83340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9D0A17C-18F4-82D3-0759-CA481D828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13855" y="1435391"/>
            <a:ext cx="5316291" cy="3987218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F899B06-CFD8-92EE-3052-8DFEEF326F2E}"/>
              </a:ext>
            </a:extLst>
          </p:cNvPr>
          <p:cNvSpPr/>
          <p:nvPr/>
        </p:nvSpPr>
        <p:spPr>
          <a:xfrm>
            <a:off x="4802819" y="3071674"/>
            <a:ext cx="514905" cy="1846555"/>
          </a:xfrm>
          <a:prstGeom prst="rect">
            <a:avLst/>
          </a:pr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77FED2-4D28-4FEF-B387-F0EDEF83D6AE}"/>
              </a:ext>
            </a:extLst>
          </p:cNvPr>
          <p:cNvSpPr txBox="1"/>
          <p:nvPr/>
        </p:nvSpPr>
        <p:spPr>
          <a:xfrm>
            <a:off x="953061" y="6334111"/>
            <a:ext cx="7237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ＭＳ ゴシック" panose="020B0609070205080204" pitchFamily="49" charset="-128"/>
              </a:rPr>
              <a:t>図</a:t>
            </a:r>
            <a:r>
              <a:rPr kumimoji="1" lang="en-US" altLang="ja-JP" dirty="0">
                <a:latin typeface="Arial" panose="020B0604020202020204" pitchFamily="34" charset="0"/>
                <a:ea typeface="ＭＳ ゴシック" panose="020B0609070205080204" pitchFamily="49" charset="-128"/>
              </a:rPr>
              <a:t>1</a:t>
            </a:r>
            <a:r>
              <a:rPr kumimoji="1" lang="ja-JP" altLang="en-US" dirty="0">
                <a:latin typeface="Century" panose="02040604050505020304" pitchFamily="18" charset="0"/>
                <a:ea typeface="ＭＳ 明朝" panose="02020609040205080304" pitchFamily="17" charset="-128"/>
              </a:rPr>
              <a:t>　本研究で用いた酸化試験装置の外観。白点線部分が圧力容器。</a:t>
            </a:r>
          </a:p>
        </p:txBody>
      </p:sp>
    </p:spTree>
    <p:extLst>
      <p:ext uri="{BB962C8B-B14F-4D97-AF65-F5344CB8AC3E}">
        <p14:creationId xmlns:p14="http://schemas.microsoft.com/office/powerpoint/2010/main" val="170392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AC06DE8-B5DF-62C1-0E98-7182E789A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85" y="451058"/>
            <a:ext cx="4421631" cy="2880000"/>
          </a:xfrm>
          <a:prstGeom prst="rect">
            <a:avLst/>
          </a:prstGeom>
        </p:spPr>
      </p:pic>
      <p:pic>
        <p:nvPicPr>
          <p:cNvPr id="3" name="図 2" descr="ヒストグラム&#10;&#10;自動的に生成された説明">
            <a:extLst>
              <a:ext uri="{FF2B5EF4-FFF2-40B4-BE49-F238E27FC236}">
                <a16:creationId xmlns:a16="http://schemas.microsoft.com/office/drawing/2014/main" id="{F21D2612-1A32-B7B4-D54D-B7CE65D9B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966" y="3270697"/>
            <a:ext cx="4420312" cy="2880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8868EBE-6B3B-7D95-E4B8-BE8FCB9DDC4E}"/>
              </a:ext>
            </a:extLst>
          </p:cNvPr>
          <p:cNvSpPr txBox="1"/>
          <p:nvPr/>
        </p:nvSpPr>
        <p:spPr>
          <a:xfrm>
            <a:off x="4601273" y="983727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Pressure 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sym typeface="Wingdings" panose="05000000000000000000" pitchFamily="2" charset="2"/>
              </a:rPr>
              <a:t>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70A4FD-9139-8427-305F-B18ACA17D50D}"/>
              </a:ext>
            </a:extLst>
          </p:cNvPr>
          <p:cNvSpPr txBox="1"/>
          <p:nvPr/>
        </p:nvSpPr>
        <p:spPr>
          <a:xfrm>
            <a:off x="3814220" y="709639"/>
            <a:ext cx="1355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sym typeface="Wingdings" panose="05000000000000000000" pitchFamily="2" charset="2"/>
              </a:rPr>
              <a:t> Temperature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28B1AC8-DFCF-2A1A-64A7-F6593CBD3C6A}"/>
              </a:ext>
            </a:extLst>
          </p:cNvPr>
          <p:cNvSpPr txBox="1"/>
          <p:nvPr/>
        </p:nvSpPr>
        <p:spPr>
          <a:xfrm>
            <a:off x="2187323" y="365201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sym typeface="Wingdings" panose="05000000000000000000" pitchFamily="2" charset="2"/>
              </a:rPr>
              <a:t>(a)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A932424-B383-A87B-DC61-D44C1ED406B1}"/>
              </a:ext>
            </a:extLst>
          </p:cNvPr>
          <p:cNvSpPr txBox="1"/>
          <p:nvPr/>
        </p:nvSpPr>
        <p:spPr>
          <a:xfrm>
            <a:off x="3255573" y="3886127"/>
            <a:ext cx="1260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Liquid (Water)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051B5E7-0152-F01A-EAB3-2B0376FAE12D}"/>
              </a:ext>
            </a:extLst>
          </p:cNvPr>
          <p:cNvSpPr txBox="1"/>
          <p:nvPr/>
        </p:nvSpPr>
        <p:spPr>
          <a:xfrm>
            <a:off x="4913534" y="3857352"/>
            <a:ext cx="1132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Gas (Steam)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D2E26F-A848-3BF2-17FD-0214855738FB}"/>
              </a:ext>
            </a:extLst>
          </p:cNvPr>
          <p:cNvSpPr txBox="1"/>
          <p:nvPr/>
        </p:nvSpPr>
        <p:spPr>
          <a:xfrm>
            <a:off x="5030492" y="3334813"/>
            <a:ext cx="1585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Supercritical water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4983579-7C91-AD67-C5E0-0B7F4CC264D9}"/>
              </a:ext>
            </a:extLst>
          </p:cNvPr>
          <p:cNvSpPr txBox="1"/>
          <p:nvPr/>
        </p:nvSpPr>
        <p:spPr>
          <a:xfrm>
            <a:off x="2172033" y="3186636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sym typeface="Wingdings" panose="05000000000000000000" pitchFamily="2" charset="2"/>
              </a:rPr>
              <a:t>(b)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F4D1A03-2561-2651-04FF-0F0E08EB9186}"/>
              </a:ext>
            </a:extLst>
          </p:cNvPr>
          <p:cNvSpPr txBox="1"/>
          <p:nvPr/>
        </p:nvSpPr>
        <p:spPr>
          <a:xfrm>
            <a:off x="252000" y="6144308"/>
            <a:ext cx="86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ＭＳ ゴシック" panose="020B0609070205080204" pitchFamily="49" charset="-128"/>
              </a:rPr>
              <a:t>図</a:t>
            </a:r>
            <a:r>
              <a:rPr kumimoji="1" lang="en-US" altLang="ja-JP" dirty="0">
                <a:latin typeface="Arial" panose="020B0604020202020204" pitchFamily="34" charset="0"/>
                <a:ea typeface="ＭＳ ゴシック" panose="020B0609070205080204" pitchFamily="49" charset="-128"/>
              </a:rPr>
              <a:t>2</a:t>
            </a:r>
            <a:r>
              <a:rPr kumimoji="1" lang="ja-JP" altLang="en-US" dirty="0">
                <a:latin typeface="Century" panose="02040604050505020304" pitchFamily="18" charset="0"/>
                <a:ea typeface="ＭＳ 明朝" panose="02020609040205080304" pitchFamily="17" charset="-128"/>
              </a:rPr>
              <a:t>　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650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℃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-22.7MPa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で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50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時間の酸化試験の場合の，圧力容器内の温度と圧力の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(a) 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時間変化</a:t>
            </a:r>
            <a:r>
              <a:rPr lang="ja-JP" altLang="en-US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と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(b) </a:t>
            </a:r>
            <a:r>
              <a:rPr lang="ja-JP" altLang="en-US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状態図上の変化</a:t>
            </a:r>
            <a:r>
              <a:rPr kumimoji="1" lang="ja-JP" altLang="en-US" dirty="0">
                <a:latin typeface="Century" panose="02040604050505020304" pitchFamily="18" charset="0"/>
                <a:ea typeface="ＭＳ 明朝" panose="02020609040205080304" pitchFamily="17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777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A6B1EFC6-927C-DD12-2BA0-55EF4F5C5E08}"/>
              </a:ext>
            </a:extLst>
          </p:cNvPr>
          <p:cNvGrpSpPr/>
          <p:nvPr/>
        </p:nvGrpSpPr>
        <p:grpSpPr>
          <a:xfrm>
            <a:off x="1831355" y="225654"/>
            <a:ext cx="3874187" cy="6422565"/>
            <a:chOff x="1831355" y="536384"/>
            <a:chExt cx="3874187" cy="6422565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CD0EBB16-F33B-7781-D4D8-D52705683B07}"/>
                </a:ext>
              </a:extLst>
            </p:cNvPr>
            <p:cNvGrpSpPr/>
            <p:nvPr/>
          </p:nvGrpSpPr>
          <p:grpSpPr>
            <a:xfrm>
              <a:off x="1834305" y="536384"/>
              <a:ext cx="3871237" cy="2031703"/>
              <a:chOff x="1834305" y="536384"/>
              <a:chExt cx="3871237" cy="2031703"/>
            </a:xfrm>
          </p:grpSpPr>
          <p:pic>
            <p:nvPicPr>
              <p:cNvPr id="5" name="図 4" descr="グラフ, 散布図&#10;&#10;自動的に生成された説明">
                <a:extLst>
                  <a:ext uri="{FF2B5EF4-FFF2-40B4-BE49-F238E27FC236}">
                    <a16:creationId xmlns:a16="http://schemas.microsoft.com/office/drawing/2014/main" id="{80899FD2-8F95-1437-0EEF-2D67889325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9377"/>
              <a:stretch/>
            </p:blipFill>
            <p:spPr>
              <a:xfrm>
                <a:off x="1834305" y="536384"/>
                <a:ext cx="3871237" cy="2031703"/>
              </a:xfrm>
              <a:prstGeom prst="rect">
                <a:avLst/>
              </a:prstGeom>
            </p:spPr>
          </p:pic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9C05533B-866B-1E73-7DA8-0C5B897676C9}"/>
                  </a:ext>
                </a:extLst>
              </p:cNvPr>
              <p:cNvSpPr/>
              <p:nvPr/>
            </p:nvSpPr>
            <p:spPr>
              <a:xfrm>
                <a:off x="2097068" y="2390559"/>
                <a:ext cx="395287" cy="1775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78A6623F-FCF9-A5D9-A1AF-F997BBA8F00D}"/>
                </a:ext>
              </a:extLst>
            </p:cNvPr>
            <p:cNvGrpSpPr/>
            <p:nvPr/>
          </p:nvGrpSpPr>
          <p:grpSpPr>
            <a:xfrm>
              <a:off x="1836671" y="2530549"/>
              <a:ext cx="3867076" cy="1972339"/>
              <a:chOff x="1836671" y="2530549"/>
              <a:chExt cx="3867076" cy="1972339"/>
            </a:xfrm>
          </p:grpSpPr>
          <p:pic>
            <p:nvPicPr>
              <p:cNvPr id="7" name="図 6" descr="グラフ&#10;&#10;自動的に生成された説明">
                <a:extLst>
                  <a:ext uri="{FF2B5EF4-FFF2-40B4-BE49-F238E27FC236}">
                    <a16:creationId xmlns:a16="http://schemas.microsoft.com/office/drawing/2014/main" id="{981D88D7-910E-C85A-3C2E-FB7A9F6F7B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04" b="20329"/>
              <a:stretch/>
            </p:blipFill>
            <p:spPr>
              <a:xfrm>
                <a:off x="1836671" y="2530549"/>
                <a:ext cx="3867076" cy="1972339"/>
              </a:xfrm>
              <a:prstGeom prst="rect">
                <a:avLst/>
              </a:prstGeom>
            </p:spPr>
          </p:pic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C7F2CD7B-9A6F-8320-E846-9AD13E1E14AF}"/>
                  </a:ext>
                </a:extLst>
              </p:cNvPr>
              <p:cNvSpPr/>
              <p:nvPr/>
            </p:nvSpPr>
            <p:spPr>
              <a:xfrm>
                <a:off x="2135366" y="4290200"/>
                <a:ext cx="395287" cy="1958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0084706-644A-CA33-887E-4C97F90563C5}"/>
                </a:ext>
              </a:extLst>
            </p:cNvPr>
            <p:cNvSpPr txBox="1"/>
            <p:nvPr/>
          </p:nvSpPr>
          <p:spPr>
            <a:xfrm>
              <a:off x="2613703" y="650492"/>
              <a:ext cx="9925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(a) 9Cr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鋼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596390D0-8D03-B9EE-7B8F-FDBE2542B173}"/>
                </a:ext>
              </a:extLst>
            </p:cNvPr>
            <p:cNvSpPr txBox="1"/>
            <p:nvPr/>
          </p:nvSpPr>
          <p:spPr>
            <a:xfrm>
              <a:off x="2614249" y="2606960"/>
              <a:ext cx="11095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(b) 15Cr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鋼</a:t>
              </a:r>
            </a:p>
          </p:txBody>
        </p:sp>
        <p:pic>
          <p:nvPicPr>
            <p:cNvPr id="22" name="図 21" descr="グラフ, ダイアグラム&#10;&#10;自動的に生成された説明">
              <a:extLst>
                <a:ext uri="{FF2B5EF4-FFF2-40B4-BE49-F238E27FC236}">
                  <a16:creationId xmlns:a16="http://schemas.microsoft.com/office/drawing/2014/main" id="{5B8F9E3A-7EBD-85DA-CB12-05A95BBE57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"/>
            <a:stretch/>
          </p:blipFill>
          <p:spPr>
            <a:xfrm>
              <a:off x="1831355" y="4488928"/>
              <a:ext cx="3867076" cy="2470021"/>
            </a:xfrm>
            <a:prstGeom prst="rect">
              <a:avLst/>
            </a:prstGeom>
          </p:spPr>
        </p:pic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9AFDF4C9-40C4-BC4F-0754-900592875103}"/>
                </a:ext>
              </a:extLst>
            </p:cNvPr>
            <p:cNvSpPr txBox="1"/>
            <p:nvPr/>
          </p:nvSpPr>
          <p:spPr>
            <a:xfrm>
              <a:off x="2616411" y="4539579"/>
              <a:ext cx="1369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(c) SUS304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鋼</a:t>
              </a:r>
            </a:p>
          </p:txBody>
        </p: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E3CC7334-11C1-60C6-6756-B3530A8C14E1}"/>
                </a:ext>
              </a:extLst>
            </p:cNvPr>
            <p:cNvGrpSpPr/>
            <p:nvPr/>
          </p:nvGrpSpPr>
          <p:grpSpPr>
            <a:xfrm>
              <a:off x="3979630" y="1569526"/>
              <a:ext cx="1490870" cy="646331"/>
              <a:chOff x="3896139" y="1569526"/>
              <a:chExt cx="1490870" cy="646331"/>
            </a:xfrm>
          </p:grpSpPr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DC9D2C8-8E84-8706-E5B3-F2A1398A1609}"/>
                  </a:ext>
                </a:extLst>
              </p:cNvPr>
              <p:cNvSpPr txBox="1"/>
              <p:nvPr/>
            </p:nvSpPr>
            <p:spPr>
              <a:xfrm>
                <a:off x="3896139" y="1569526"/>
                <a:ext cx="1490870" cy="64633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　●　　  </a:t>
                </a:r>
                <a:r>
                  <a:rPr kumimoji="1" lang="en-US" altLang="ja-JP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0.5 MPa</a:t>
                </a:r>
              </a:p>
              <a:p>
                <a:r>
                  <a:rPr kumimoji="1"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　▲　　</a:t>
                </a:r>
                <a:r>
                  <a:rPr kumimoji="1" lang="en-US" altLang="ja-JP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10.2 MPa</a:t>
                </a:r>
                <a:endPara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　■　　</a:t>
                </a:r>
                <a:r>
                  <a:rPr kumimoji="1" lang="en-US" altLang="ja-JP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22.7 MPa</a:t>
                </a:r>
                <a:endPara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29" name="直線コネクタ 28">
                <a:extLst>
                  <a:ext uri="{FF2B5EF4-FFF2-40B4-BE49-F238E27FC236}">
                    <a16:creationId xmlns:a16="http://schemas.microsoft.com/office/drawing/2014/main" id="{47798F4F-78F4-3D4C-5C06-317406E036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1176" y="1710501"/>
                <a:ext cx="5040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790CCAA-EA95-17E5-C1A2-10FA6F65CB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1176" y="1886756"/>
                <a:ext cx="5040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4C0D22E8-1305-9849-C49B-C84E559EEE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1176" y="2078915"/>
                <a:ext cx="5040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EBD4901-C938-493E-21A4-85E542F99722}"/>
              </a:ext>
            </a:extLst>
          </p:cNvPr>
          <p:cNvSpPr txBox="1"/>
          <p:nvPr/>
        </p:nvSpPr>
        <p:spPr>
          <a:xfrm>
            <a:off x="5926105" y="2923257"/>
            <a:ext cx="2935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ja-JP" sz="18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図</a:t>
            </a:r>
            <a:r>
              <a:rPr lang="en-US" altLang="ja-JP" sz="18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3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650 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℃における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(a) 9Cr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鋼，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(b) 15Cr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鋼，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(c) SUS304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鋼の，酸化増量の時間変化と放物線による回帰曲線を，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0.5 MPa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は●と実線，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10.2 MPa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は▲と点線，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22.7 MPa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は■と一点鎖線で示した。</a:t>
            </a:r>
            <a:endParaRPr kumimoji="1" lang="ja-JP" altLang="en-US" dirty="0">
              <a:latin typeface="Century" panose="02040604050505020304" pitchFamily="18" charset="0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115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4DD64F0F-41CA-061E-9FF5-C046C4539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267643"/>
              </p:ext>
            </p:extLst>
          </p:nvPr>
        </p:nvGraphicFramePr>
        <p:xfrm>
          <a:off x="1443503" y="342639"/>
          <a:ext cx="6256995" cy="4179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2388154412"/>
                    </a:ext>
                  </a:extLst>
                </a:gridCol>
                <a:gridCol w="1971365">
                  <a:extLst>
                    <a:ext uri="{9D8B030D-6E8A-4147-A177-3AD203B41FA5}">
                      <a16:colId xmlns:a16="http://schemas.microsoft.com/office/drawing/2014/main" val="3790003250"/>
                    </a:ext>
                  </a:extLst>
                </a:gridCol>
                <a:gridCol w="1971365">
                  <a:extLst>
                    <a:ext uri="{9D8B030D-6E8A-4147-A177-3AD203B41FA5}">
                      <a16:colId xmlns:a16="http://schemas.microsoft.com/office/drawing/2014/main" val="3505623712"/>
                    </a:ext>
                  </a:extLst>
                </a:gridCol>
                <a:gridCol w="1971365">
                  <a:extLst>
                    <a:ext uri="{9D8B030D-6E8A-4147-A177-3AD203B41FA5}">
                      <a16:colId xmlns:a16="http://schemas.microsoft.com/office/drawing/2014/main" val="2696946707"/>
                    </a:ext>
                  </a:extLst>
                </a:gridCol>
              </a:tblGrid>
              <a:tr h="244232">
                <a:tc>
                  <a:txBody>
                    <a:bodyPr/>
                    <a:lstStyle/>
                    <a:p>
                      <a:endParaRPr kumimoji="1" lang="ja-JP" altLang="en-US" sz="105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9Cr</a:t>
                      </a:r>
                      <a:r>
                        <a:rPr kumimoji="1" lang="ja-JP" altLang="en-US" sz="105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鋼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15Cr</a:t>
                      </a:r>
                      <a:r>
                        <a:rPr kumimoji="1" lang="ja-JP" altLang="en-US" sz="105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鋼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SUS304</a:t>
                      </a:r>
                      <a:endParaRPr kumimoji="1" lang="ja-JP" altLang="en-US" sz="105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357146"/>
                  </a:ext>
                </a:extLst>
              </a:tr>
              <a:tr h="1285501">
                <a:tc>
                  <a:txBody>
                    <a:bodyPr/>
                    <a:lstStyle/>
                    <a:p>
                      <a:r>
                        <a:rPr kumimoji="1" lang="en-US" altLang="ja-JP" sz="105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0.5 MPa</a:t>
                      </a:r>
                      <a:endParaRPr kumimoji="1" lang="ja-JP" altLang="en-US" sz="105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vert="vert27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baseline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744636"/>
                  </a:ext>
                </a:extLst>
              </a:tr>
              <a:tr h="1324776">
                <a:tc>
                  <a:txBody>
                    <a:bodyPr/>
                    <a:lstStyle/>
                    <a:p>
                      <a:r>
                        <a:rPr kumimoji="1" lang="en-US" altLang="ja-JP" sz="105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10.2 MPa</a:t>
                      </a:r>
                      <a:endParaRPr kumimoji="1" lang="ja-JP" altLang="en-US" sz="105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vert="vert27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508761"/>
                  </a:ext>
                </a:extLst>
              </a:tr>
              <a:tr h="1317582">
                <a:tc>
                  <a:txBody>
                    <a:bodyPr/>
                    <a:lstStyle/>
                    <a:p>
                      <a:r>
                        <a:rPr kumimoji="1" lang="en-US" altLang="ja-JP" sz="105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22.7 MPa</a:t>
                      </a:r>
                      <a:endParaRPr kumimoji="1" lang="ja-JP" altLang="en-US" sz="105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vert="vert27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464016"/>
                  </a:ext>
                </a:extLst>
              </a:tr>
            </a:tbl>
          </a:graphicData>
        </a:graphic>
      </p:graphicFrame>
      <p:pic>
        <p:nvPicPr>
          <p:cNvPr id="6" name="図 5" descr="砂浜を歩いている人の白黒写真&#10;&#10;中程度の精度で自動的に生成された説明">
            <a:extLst>
              <a:ext uri="{FF2B5EF4-FFF2-40B4-BE49-F238E27FC236}">
                <a16:creationId xmlns:a16="http://schemas.microsoft.com/office/drawing/2014/main" id="{DE7E5858-0D6F-E4B9-B90E-A9E70410D9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3364" y="641718"/>
            <a:ext cx="1828800" cy="1165887"/>
          </a:xfrm>
          <a:prstGeom prst="rect">
            <a:avLst/>
          </a:prstGeom>
        </p:spPr>
      </p:pic>
      <p:pic>
        <p:nvPicPr>
          <p:cNvPr id="8" name="図 7" descr="屋外, 写真, 民衆, 建物 が含まれている画像&#10;&#10;自動的に生成された説明">
            <a:extLst>
              <a:ext uri="{FF2B5EF4-FFF2-40B4-BE49-F238E27FC236}">
                <a16:creationId xmlns:a16="http://schemas.microsoft.com/office/drawing/2014/main" id="{70A6EC22-2746-C41F-06E4-D5BA6A750C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5583" y="641718"/>
            <a:ext cx="1828800" cy="1165887"/>
          </a:xfrm>
          <a:prstGeom prst="rect">
            <a:avLst/>
          </a:prstGeom>
        </p:spPr>
      </p:pic>
      <p:pic>
        <p:nvPicPr>
          <p:cNvPr id="10" name="図 9" descr="砂浜で写真を撮っている人々の白黒写真&#10;&#10;自動的に生成された説明">
            <a:extLst>
              <a:ext uri="{FF2B5EF4-FFF2-40B4-BE49-F238E27FC236}">
                <a16:creationId xmlns:a16="http://schemas.microsoft.com/office/drawing/2014/main" id="{0D1EFE7E-745F-549E-6D94-AC983A7231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2411" y="641718"/>
            <a:ext cx="1828800" cy="1165887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865FB7A6-0F18-7585-493C-BC206C385D05}"/>
              </a:ext>
            </a:extLst>
          </p:cNvPr>
          <p:cNvGrpSpPr/>
          <p:nvPr/>
        </p:nvGrpSpPr>
        <p:grpSpPr>
          <a:xfrm>
            <a:off x="3175429" y="1508310"/>
            <a:ext cx="516735" cy="299295"/>
            <a:chOff x="2937933" y="2271183"/>
            <a:chExt cx="516735" cy="299295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DA3714B3-9EB0-9AE7-0422-85FE91FA8A79}"/>
                </a:ext>
              </a:extLst>
            </p:cNvPr>
            <p:cNvSpPr txBox="1"/>
            <p:nvPr/>
          </p:nvSpPr>
          <p:spPr>
            <a:xfrm>
              <a:off x="2937933" y="2271183"/>
              <a:ext cx="516735" cy="2992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108000" rtlCol="0">
              <a:spAutoFit/>
            </a:bodyPr>
            <a:lstStyle/>
            <a:p>
              <a:r>
                <a: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200</a:t>
              </a:r>
              <a:r>
                <a:rPr kumimoji="1" lang="el-GR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μ</a:t>
              </a:r>
              <a:r>
                <a: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m</a:t>
              </a:r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83F57862-7864-41B2-4E2B-20D662375EB7}"/>
                </a:ext>
              </a:extLst>
            </p:cNvPr>
            <p:cNvSpPr/>
            <p:nvPr/>
          </p:nvSpPr>
          <p:spPr>
            <a:xfrm>
              <a:off x="3052367" y="2508722"/>
              <a:ext cx="287867" cy="0"/>
            </a:xfrm>
            <a:custGeom>
              <a:avLst/>
              <a:gdLst>
                <a:gd name="connsiteX0" fmla="*/ 287867 w 287867"/>
                <a:gd name="connsiteY0" fmla="*/ 0 h 0"/>
                <a:gd name="connsiteX1" fmla="*/ 0 w 287867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7867">
                  <a:moveTo>
                    <a:pt x="287867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C803053-2B8F-D345-EA93-429130DD0AA8}"/>
              </a:ext>
            </a:extLst>
          </p:cNvPr>
          <p:cNvGrpSpPr/>
          <p:nvPr/>
        </p:nvGrpSpPr>
        <p:grpSpPr>
          <a:xfrm>
            <a:off x="5217798" y="1508310"/>
            <a:ext cx="436585" cy="299295"/>
            <a:chOff x="5060847" y="2162749"/>
            <a:chExt cx="436585" cy="299295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8A7424B0-4581-1697-3DA2-BF481200A74D}"/>
                </a:ext>
              </a:extLst>
            </p:cNvPr>
            <p:cNvSpPr txBox="1"/>
            <p:nvPr/>
          </p:nvSpPr>
          <p:spPr>
            <a:xfrm>
              <a:off x="5060847" y="2162749"/>
              <a:ext cx="436585" cy="2992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108000" rtlCol="0">
              <a:spAutoFit/>
            </a:bodyPr>
            <a:lstStyle/>
            <a:p>
              <a:r>
                <a: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20</a:t>
              </a:r>
              <a:r>
                <a:rPr kumimoji="1" lang="el-GR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μ</a:t>
              </a:r>
              <a:r>
                <a: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m</a:t>
              </a:r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EAF2194B-BA08-9166-36B9-BF73734E9AF2}"/>
                </a:ext>
              </a:extLst>
            </p:cNvPr>
            <p:cNvSpPr/>
            <p:nvPr/>
          </p:nvSpPr>
          <p:spPr>
            <a:xfrm>
              <a:off x="5135206" y="2403182"/>
              <a:ext cx="287867" cy="0"/>
            </a:xfrm>
            <a:custGeom>
              <a:avLst/>
              <a:gdLst>
                <a:gd name="connsiteX0" fmla="*/ 287867 w 287867"/>
                <a:gd name="connsiteY0" fmla="*/ 0 h 0"/>
                <a:gd name="connsiteX1" fmla="*/ 0 w 287867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7867">
                  <a:moveTo>
                    <a:pt x="287867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E4AB76E-0E80-1130-D6B3-83C4FC1F4BA9}"/>
              </a:ext>
            </a:extLst>
          </p:cNvPr>
          <p:cNvGrpSpPr/>
          <p:nvPr/>
        </p:nvGrpSpPr>
        <p:grpSpPr>
          <a:xfrm>
            <a:off x="7194626" y="1508310"/>
            <a:ext cx="436585" cy="299295"/>
            <a:chOff x="5060847" y="2162749"/>
            <a:chExt cx="436585" cy="299295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1D4B7B78-CB4A-46DD-7850-3E892603C291}"/>
                </a:ext>
              </a:extLst>
            </p:cNvPr>
            <p:cNvSpPr txBox="1"/>
            <p:nvPr/>
          </p:nvSpPr>
          <p:spPr>
            <a:xfrm>
              <a:off x="5060847" y="2162749"/>
              <a:ext cx="436585" cy="2992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108000" rtlCol="0">
              <a:spAutoFit/>
            </a:bodyPr>
            <a:lstStyle/>
            <a:p>
              <a:r>
                <a: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20</a:t>
              </a:r>
              <a:r>
                <a:rPr kumimoji="1" lang="el-GR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μ</a:t>
              </a:r>
              <a:r>
                <a: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m</a:t>
              </a:r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34096337-11AD-D006-BDA7-81AC98A4A9EB}"/>
                </a:ext>
              </a:extLst>
            </p:cNvPr>
            <p:cNvSpPr/>
            <p:nvPr/>
          </p:nvSpPr>
          <p:spPr>
            <a:xfrm>
              <a:off x="5135206" y="2403182"/>
              <a:ext cx="287867" cy="0"/>
            </a:xfrm>
            <a:custGeom>
              <a:avLst/>
              <a:gdLst>
                <a:gd name="connsiteX0" fmla="*/ 287867 w 287867"/>
                <a:gd name="connsiteY0" fmla="*/ 0 h 0"/>
                <a:gd name="connsiteX1" fmla="*/ 0 w 287867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7867">
                  <a:moveTo>
                    <a:pt x="287867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3" name="図 22" descr="鳥の群れの白黒写真&#10;&#10;自動的に生成された説明">
            <a:extLst>
              <a:ext uri="{FF2B5EF4-FFF2-40B4-BE49-F238E27FC236}">
                <a16:creationId xmlns:a16="http://schemas.microsoft.com/office/drawing/2014/main" id="{097A26F3-C3B2-17DF-5FE9-0134AF0643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3364" y="1964032"/>
            <a:ext cx="1828800" cy="1165887"/>
          </a:xfrm>
          <a:prstGeom prst="rect">
            <a:avLst/>
          </a:prstGeom>
        </p:spPr>
      </p:pic>
      <p:pic>
        <p:nvPicPr>
          <p:cNvPr id="25" name="図 24" descr="屋外, 男, 立つ, フィールド が含まれている画像&#10;&#10;自動的に生成された説明">
            <a:extLst>
              <a:ext uri="{FF2B5EF4-FFF2-40B4-BE49-F238E27FC236}">
                <a16:creationId xmlns:a16="http://schemas.microsoft.com/office/drawing/2014/main" id="{DE8B2514-2071-D0D2-6DF7-A41174A367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5583" y="1964032"/>
            <a:ext cx="1828800" cy="1165887"/>
          </a:xfrm>
          <a:prstGeom prst="rect">
            <a:avLst/>
          </a:prstGeom>
        </p:spPr>
      </p:pic>
      <p:pic>
        <p:nvPicPr>
          <p:cNvPr id="27" name="図 26" descr="砂浜で写真を撮っている人々の白黒写真&#10;&#10;中程度の精度で自動的に生成された説明">
            <a:extLst>
              <a:ext uri="{FF2B5EF4-FFF2-40B4-BE49-F238E27FC236}">
                <a16:creationId xmlns:a16="http://schemas.microsoft.com/office/drawing/2014/main" id="{420434B7-8F56-6C17-7F10-A92D5166DE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2411" y="1964032"/>
            <a:ext cx="1828800" cy="1165887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1A9B106-B7CD-BD04-6973-552C63006535}"/>
              </a:ext>
            </a:extLst>
          </p:cNvPr>
          <p:cNvGrpSpPr/>
          <p:nvPr/>
        </p:nvGrpSpPr>
        <p:grpSpPr>
          <a:xfrm>
            <a:off x="3255579" y="2830624"/>
            <a:ext cx="436585" cy="299295"/>
            <a:chOff x="3106508" y="3452143"/>
            <a:chExt cx="436585" cy="299295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91CC8908-9187-89C6-5AE5-14D100558B05}"/>
                </a:ext>
              </a:extLst>
            </p:cNvPr>
            <p:cNvSpPr txBox="1"/>
            <p:nvPr/>
          </p:nvSpPr>
          <p:spPr>
            <a:xfrm>
              <a:off x="3106508" y="3452143"/>
              <a:ext cx="436585" cy="2992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108000" rtlCol="0">
              <a:spAutoFit/>
            </a:bodyPr>
            <a:lstStyle/>
            <a:p>
              <a:r>
                <a: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50</a:t>
              </a:r>
              <a:r>
                <a:rPr kumimoji="1" lang="el-GR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μ</a:t>
              </a:r>
              <a:r>
                <a: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m</a:t>
              </a:r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D2426538-5859-6EA9-ADC0-39202C4E0367}"/>
                </a:ext>
              </a:extLst>
            </p:cNvPr>
            <p:cNvSpPr/>
            <p:nvPr/>
          </p:nvSpPr>
          <p:spPr>
            <a:xfrm>
              <a:off x="3143755" y="3683727"/>
              <a:ext cx="362090" cy="45719"/>
            </a:xfrm>
            <a:custGeom>
              <a:avLst/>
              <a:gdLst>
                <a:gd name="connsiteX0" fmla="*/ 287867 w 287867"/>
                <a:gd name="connsiteY0" fmla="*/ 0 h 0"/>
                <a:gd name="connsiteX1" fmla="*/ 0 w 287867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7867">
                  <a:moveTo>
                    <a:pt x="287867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4821F77C-20CF-4789-A472-7DFFCA6D64D6}"/>
              </a:ext>
            </a:extLst>
          </p:cNvPr>
          <p:cNvGrpSpPr/>
          <p:nvPr/>
        </p:nvGrpSpPr>
        <p:grpSpPr>
          <a:xfrm>
            <a:off x="5217798" y="2830624"/>
            <a:ext cx="436585" cy="299295"/>
            <a:chOff x="5060847" y="2162749"/>
            <a:chExt cx="436585" cy="299295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0859FF3E-17D5-26A1-2ADD-BDCA01CDFB8C}"/>
                </a:ext>
              </a:extLst>
            </p:cNvPr>
            <p:cNvSpPr txBox="1"/>
            <p:nvPr/>
          </p:nvSpPr>
          <p:spPr>
            <a:xfrm>
              <a:off x="5060847" y="2162749"/>
              <a:ext cx="436585" cy="2992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108000" rtlCol="0">
              <a:spAutoFit/>
            </a:bodyPr>
            <a:lstStyle/>
            <a:p>
              <a:r>
                <a: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20</a:t>
              </a:r>
              <a:r>
                <a:rPr kumimoji="1" lang="el-GR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μ</a:t>
              </a:r>
              <a:r>
                <a: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m</a:t>
              </a:r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7AD58390-A3FA-4BA6-AE0B-6B75E5396CA4}"/>
                </a:ext>
              </a:extLst>
            </p:cNvPr>
            <p:cNvSpPr/>
            <p:nvPr/>
          </p:nvSpPr>
          <p:spPr>
            <a:xfrm>
              <a:off x="5135206" y="2403182"/>
              <a:ext cx="287867" cy="0"/>
            </a:xfrm>
            <a:custGeom>
              <a:avLst/>
              <a:gdLst>
                <a:gd name="connsiteX0" fmla="*/ 287867 w 287867"/>
                <a:gd name="connsiteY0" fmla="*/ 0 h 0"/>
                <a:gd name="connsiteX1" fmla="*/ 0 w 287867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7867">
                  <a:moveTo>
                    <a:pt x="287867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31E4619C-519C-76E9-06AF-AAEFE0227736}"/>
              </a:ext>
            </a:extLst>
          </p:cNvPr>
          <p:cNvGrpSpPr/>
          <p:nvPr/>
        </p:nvGrpSpPr>
        <p:grpSpPr>
          <a:xfrm>
            <a:off x="7194626" y="2830624"/>
            <a:ext cx="436585" cy="299295"/>
            <a:chOff x="5060847" y="2162749"/>
            <a:chExt cx="436585" cy="299295"/>
          </a:xfrm>
        </p:grpSpPr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29CFA885-EF14-47A0-00A1-F317D86BF82D}"/>
                </a:ext>
              </a:extLst>
            </p:cNvPr>
            <p:cNvSpPr txBox="1"/>
            <p:nvPr/>
          </p:nvSpPr>
          <p:spPr>
            <a:xfrm>
              <a:off x="5060847" y="2162749"/>
              <a:ext cx="436585" cy="2992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108000" rtlCol="0">
              <a:spAutoFit/>
            </a:bodyPr>
            <a:lstStyle/>
            <a:p>
              <a:r>
                <a: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20</a:t>
              </a:r>
              <a:r>
                <a:rPr kumimoji="1" lang="el-GR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μ</a:t>
              </a:r>
              <a:r>
                <a: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m</a:t>
              </a:r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68CA724D-B14D-D881-9215-7FC5E9E89D05}"/>
                </a:ext>
              </a:extLst>
            </p:cNvPr>
            <p:cNvSpPr/>
            <p:nvPr/>
          </p:nvSpPr>
          <p:spPr>
            <a:xfrm>
              <a:off x="5135206" y="2403182"/>
              <a:ext cx="287867" cy="0"/>
            </a:xfrm>
            <a:custGeom>
              <a:avLst/>
              <a:gdLst>
                <a:gd name="connsiteX0" fmla="*/ 287867 w 287867"/>
                <a:gd name="connsiteY0" fmla="*/ 0 h 0"/>
                <a:gd name="connsiteX1" fmla="*/ 0 w 287867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7867">
                  <a:moveTo>
                    <a:pt x="287867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7" name="図 36" descr="鳥の群れの白黒写真&#10;&#10;自動的に生成された説明">
            <a:extLst>
              <a:ext uri="{FF2B5EF4-FFF2-40B4-BE49-F238E27FC236}">
                <a16:creationId xmlns:a16="http://schemas.microsoft.com/office/drawing/2014/main" id="{BE98C6C4-1524-A026-FC03-A9EA2861E6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3364" y="3274479"/>
            <a:ext cx="1828800" cy="1165887"/>
          </a:xfrm>
          <a:prstGeom prst="rect">
            <a:avLst/>
          </a:prstGeom>
        </p:spPr>
      </p:pic>
      <p:pic>
        <p:nvPicPr>
          <p:cNvPr id="39" name="図 38" descr="屋外, 砂浜, 水, 立つ が含まれている画像&#10;&#10;自動的に生成された説明">
            <a:extLst>
              <a:ext uri="{FF2B5EF4-FFF2-40B4-BE49-F238E27FC236}">
                <a16:creationId xmlns:a16="http://schemas.microsoft.com/office/drawing/2014/main" id="{D2E5AD84-590D-1650-3E36-C7518BC0D4C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5583" y="3274479"/>
            <a:ext cx="1828800" cy="1165887"/>
          </a:xfrm>
          <a:prstGeom prst="rect">
            <a:avLst/>
          </a:prstGeom>
        </p:spPr>
      </p:pic>
      <p:pic>
        <p:nvPicPr>
          <p:cNvPr id="41" name="図 40" descr="鳥の群れの白黒写真&#10;&#10;中程度の精度で自動的に生成された説明">
            <a:extLst>
              <a:ext uri="{FF2B5EF4-FFF2-40B4-BE49-F238E27FC236}">
                <a16:creationId xmlns:a16="http://schemas.microsoft.com/office/drawing/2014/main" id="{0D163EDB-8CA3-EFA0-94A3-CAC38D7D1A7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2411" y="3274479"/>
            <a:ext cx="1828800" cy="1165887"/>
          </a:xfrm>
          <a:prstGeom prst="rect">
            <a:avLst/>
          </a:prstGeom>
        </p:spPr>
      </p:pic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A7F84D56-684D-D5DE-457F-93A8CE8F5FCC}"/>
              </a:ext>
            </a:extLst>
          </p:cNvPr>
          <p:cNvGrpSpPr/>
          <p:nvPr/>
        </p:nvGrpSpPr>
        <p:grpSpPr>
          <a:xfrm>
            <a:off x="3255579" y="4141071"/>
            <a:ext cx="436585" cy="299295"/>
            <a:chOff x="3106508" y="3452143"/>
            <a:chExt cx="436585" cy="299295"/>
          </a:xfrm>
        </p:grpSpPr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C75EBB1D-C1F1-E582-CA02-9E72A55621A7}"/>
                </a:ext>
              </a:extLst>
            </p:cNvPr>
            <p:cNvSpPr txBox="1"/>
            <p:nvPr/>
          </p:nvSpPr>
          <p:spPr>
            <a:xfrm>
              <a:off x="3106508" y="3452143"/>
              <a:ext cx="436585" cy="2992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108000" rtlCol="0">
              <a:spAutoFit/>
            </a:bodyPr>
            <a:lstStyle/>
            <a:p>
              <a:r>
                <a: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50</a:t>
              </a:r>
              <a:r>
                <a:rPr kumimoji="1" lang="el-GR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μ</a:t>
              </a:r>
              <a:r>
                <a: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m</a:t>
              </a:r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501401EF-E5A4-D403-4F3A-9F4294EEDE38}"/>
                </a:ext>
              </a:extLst>
            </p:cNvPr>
            <p:cNvSpPr/>
            <p:nvPr/>
          </p:nvSpPr>
          <p:spPr>
            <a:xfrm>
              <a:off x="3143755" y="3683727"/>
              <a:ext cx="362090" cy="45719"/>
            </a:xfrm>
            <a:custGeom>
              <a:avLst/>
              <a:gdLst>
                <a:gd name="connsiteX0" fmla="*/ 287867 w 287867"/>
                <a:gd name="connsiteY0" fmla="*/ 0 h 0"/>
                <a:gd name="connsiteX1" fmla="*/ 0 w 287867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7867">
                  <a:moveTo>
                    <a:pt x="287867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DA916FD5-0079-699E-ABD5-B8D41C53FE68}"/>
              </a:ext>
            </a:extLst>
          </p:cNvPr>
          <p:cNvGrpSpPr/>
          <p:nvPr/>
        </p:nvGrpSpPr>
        <p:grpSpPr>
          <a:xfrm>
            <a:off x="5217798" y="4141071"/>
            <a:ext cx="436585" cy="299295"/>
            <a:chOff x="5060847" y="2162749"/>
            <a:chExt cx="436585" cy="299295"/>
          </a:xfrm>
        </p:grpSpPr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8B1DDF15-5BF6-B63F-773D-2DBBB3B3CB7F}"/>
                </a:ext>
              </a:extLst>
            </p:cNvPr>
            <p:cNvSpPr txBox="1"/>
            <p:nvPr/>
          </p:nvSpPr>
          <p:spPr>
            <a:xfrm>
              <a:off x="5060847" y="2162749"/>
              <a:ext cx="436585" cy="2992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108000" rtlCol="0">
              <a:spAutoFit/>
            </a:bodyPr>
            <a:lstStyle/>
            <a:p>
              <a:r>
                <a: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20</a:t>
              </a:r>
              <a:r>
                <a:rPr kumimoji="1" lang="el-GR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μ</a:t>
              </a:r>
              <a:r>
                <a: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m</a:t>
              </a:r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4CB915DB-83FE-C12A-DBB3-326923DEAA5D}"/>
                </a:ext>
              </a:extLst>
            </p:cNvPr>
            <p:cNvSpPr/>
            <p:nvPr/>
          </p:nvSpPr>
          <p:spPr>
            <a:xfrm>
              <a:off x="5135206" y="2403182"/>
              <a:ext cx="287867" cy="0"/>
            </a:xfrm>
            <a:custGeom>
              <a:avLst/>
              <a:gdLst>
                <a:gd name="connsiteX0" fmla="*/ 287867 w 287867"/>
                <a:gd name="connsiteY0" fmla="*/ 0 h 0"/>
                <a:gd name="connsiteX1" fmla="*/ 0 w 287867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7867">
                  <a:moveTo>
                    <a:pt x="287867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40F80438-CD28-C57B-7CF4-ECB8A315571F}"/>
              </a:ext>
            </a:extLst>
          </p:cNvPr>
          <p:cNvGrpSpPr/>
          <p:nvPr/>
        </p:nvGrpSpPr>
        <p:grpSpPr>
          <a:xfrm>
            <a:off x="7194626" y="4141071"/>
            <a:ext cx="436585" cy="299295"/>
            <a:chOff x="5060847" y="2162749"/>
            <a:chExt cx="436585" cy="299295"/>
          </a:xfrm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FE5C668F-E905-94B0-A650-519F91DD81C4}"/>
                </a:ext>
              </a:extLst>
            </p:cNvPr>
            <p:cNvSpPr txBox="1"/>
            <p:nvPr/>
          </p:nvSpPr>
          <p:spPr>
            <a:xfrm>
              <a:off x="5060847" y="2162749"/>
              <a:ext cx="436585" cy="2992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108000" rtlCol="0">
              <a:spAutoFit/>
            </a:bodyPr>
            <a:lstStyle/>
            <a:p>
              <a:r>
                <a: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20</a:t>
              </a:r>
              <a:r>
                <a:rPr kumimoji="1" lang="el-GR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μ</a:t>
              </a:r>
              <a:r>
                <a: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m</a:t>
              </a:r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E64A8B2D-9A86-B6ED-8934-AA3469927972}"/>
                </a:ext>
              </a:extLst>
            </p:cNvPr>
            <p:cNvSpPr/>
            <p:nvPr/>
          </p:nvSpPr>
          <p:spPr>
            <a:xfrm>
              <a:off x="5135206" y="2403182"/>
              <a:ext cx="287867" cy="0"/>
            </a:xfrm>
            <a:custGeom>
              <a:avLst/>
              <a:gdLst>
                <a:gd name="connsiteX0" fmla="*/ 287867 w 287867"/>
                <a:gd name="connsiteY0" fmla="*/ 0 h 0"/>
                <a:gd name="connsiteX1" fmla="*/ 0 w 287867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7867">
                  <a:moveTo>
                    <a:pt x="287867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5675C01-FED4-103E-D990-9A5EDCFCB00F}"/>
              </a:ext>
            </a:extLst>
          </p:cNvPr>
          <p:cNvSpPr txBox="1"/>
          <p:nvPr/>
        </p:nvSpPr>
        <p:spPr>
          <a:xfrm>
            <a:off x="252000" y="5567257"/>
            <a:ext cx="86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dirty="0">
                <a:latin typeface="Arial" panose="020B0604020202020204" pitchFamily="34" charset="0"/>
                <a:ea typeface="ＭＳ ゴシック" panose="020B0609070205080204" pitchFamily="49" charset="-128"/>
              </a:rPr>
              <a:t>図</a:t>
            </a:r>
            <a:r>
              <a:rPr kumimoji="1" lang="en-US" altLang="ja-JP" dirty="0">
                <a:latin typeface="Arial" panose="020B0604020202020204" pitchFamily="34" charset="0"/>
                <a:ea typeface="ＭＳ ゴシック" panose="020B0609070205080204" pitchFamily="49" charset="-128"/>
              </a:rPr>
              <a:t>4</a:t>
            </a:r>
            <a:r>
              <a:rPr kumimoji="1" lang="ja-JP" altLang="en-US" dirty="0">
                <a:latin typeface="Century" panose="02040604050505020304" pitchFamily="18" charset="0"/>
                <a:ea typeface="ＭＳ 明朝" panose="02020609040205080304" pitchFamily="17" charset="-128"/>
              </a:rPr>
              <a:t>　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9Cr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鋼，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15Cr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鋼，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SUS304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鋼を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650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℃で</a:t>
            </a:r>
            <a:r>
              <a:rPr lang="ja-JP" altLang="en-US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水蒸気（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0.5MPa</a:t>
            </a:r>
            <a:r>
              <a:rPr lang="ja-JP" altLang="en-US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）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，</a:t>
            </a:r>
            <a:r>
              <a:rPr lang="ja-JP" altLang="en-US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亜臨界水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(10.2MPa</a:t>
            </a:r>
            <a:r>
              <a:rPr lang="ja-JP" altLang="en-US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）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，</a:t>
            </a:r>
            <a:r>
              <a:rPr lang="ja-JP" altLang="en-US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超臨界水（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22.7MPa</a:t>
            </a:r>
            <a:r>
              <a:rPr lang="ja-JP" altLang="en-US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）に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，それぞれ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50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時間曝して形成された酸化皮膜断面</a:t>
            </a:r>
            <a:r>
              <a:rPr lang="ja-JP" altLang="en-US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の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走査型電子顕微鏡</a:t>
            </a:r>
            <a:r>
              <a:rPr lang="ja-JP" altLang="en-US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による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二次電子像</a:t>
            </a:r>
            <a:r>
              <a:rPr lang="ja-JP" altLang="en-US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。</a:t>
            </a:r>
            <a:endParaRPr kumimoji="1" lang="ja-JP" altLang="en-US" dirty="0">
              <a:latin typeface="Century" panose="02040604050505020304" pitchFamily="18" charset="0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7698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A28AEDA-A886-E99F-EF9F-2B5A436D7509}"/>
              </a:ext>
            </a:extLst>
          </p:cNvPr>
          <p:cNvGrpSpPr/>
          <p:nvPr/>
        </p:nvGrpSpPr>
        <p:grpSpPr>
          <a:xfrm>
            <a:off x="5479473" y="1817164"/>
            <a:ext cx="2880000" cy="1876535"/>
            <a:chOff x="5544786" y="2654929"/>
            <a:chExt cx="2880000" cy="1876535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33E6388A-F313-5763-058B-A09B97817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</a:blip>
            <a:stretch>
              <a:fillRect/>
            </a:stretch>
          </p:blipFill>
          <p:spPr>
            <a:xfrm>
              <a:off x="5544786" y="2654929"/>
              <a:ext cx="2880000" cy="1876535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93CD0EC6-11D7-3BDD-646E-0DBC29AD3D4B}"/>
                </a:ext>
              </a:extLst>
            </p:cNvPr>
            <p:cNvSpPr/>
            <p:nvPr/>
          </p:nvSpPr>
          <p:spPr>
            <a:xfrm>
              <a:off x="5646470" y="2684385"/>
              <a:ext cx="391885" cy="1525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8663E00-2EF6-0924-9410-60C9282393C4}"/>
                </a:ext>
              </a:extLst>
            </p:cNvPr>
            <p:cNvSpPr/>
            <p:nvPr/>
          </p:nvSpPr>
          <p:spPr>
            <a:xfrm>
              <a:off x="6040032" y="4189474"/>
              <a:ext cx="97922" cy="93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5182682-BFE2-B0A3-713A-BCFF2AA895AE}"/>
              </a:ext>
            </a:extLst>
          </p:cNvPr>
          <p:cNvGrpSpPr/>
          <p:nvPr/>
        </p:nvGrpSpPr>
        <p:grpSpPr>
          <a:xfrm>
            <a:off x="3143526" y="1817164"/>
            <a:ext cx="2880000" cy="1876536"/>
            <a:chOff x="2159214" y="2654929"/>
            <a:chExt cx="2880000" cy="1876536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DBC9525D-657E-C1FF-25E4-5FBB2B88B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2159214" y="2654930"/>
              <a:ext cx="2880000" cy="1876535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882719CC-A664-EEF3-8B48-681649870FDF}"/>
                </a:ext>
              </a:extLst>
            </p:cNvPr>
            <p:cNvSpPr/>
            <p:nvPr/>
          </p:nvSpPr>
          <p:spPr>
            <a:xfrm>
              <a:off x="2251422" y="2654929"/>
              <a:ext cx="391885" cy="1525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ED6C1606-BE33-38ED-BF67-C29C7DB288EF}"/>
                </a:ext>
              </a:extLst>
            </p:cNvPr>
            <p:cNvSpPr/>
            <p:nvPr/>
          </p:nvSpPr>
          <p:spPr>
            <a:xfrm>
              <a:off x="2643307" y="4189474"/>
              <a:ext cx="97922" cy="93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E87C22EF-4AC3-6BFD-E8C5-AEC54757D9B6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784527" y="1817164"/>
            <a:ext cx="2880000" cy="187653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0A34DFD-8250-70D8-1585-C03E81427F92}"/>
              </a:ext>
            </a:extLst>
          </p:cNvPr>
          <p:cNvSpPr txBox="1"/>
          <p:nvPr/>
        </p:nvSpPr>
        <p:spPr>
          <a:xfrm>
            <a:off x="1267866" y="1845631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(a) 9Cr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鋼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5D107AA-08F6-F4A6-4865-6E6271E953DC}"/>
              </a:ext>
            </a:extLst>
          </p:cNvPr>
          <p:cNvSpPr txBox="1"/>
          <p:nvPr/>
        </p:nvSpPr>
        <p:spPr>
          <a:xfrm>
            <a:off x="3636453" y="1859286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(b) 15Cr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鋼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1B04E53-F9CA-E557-9CE2-57D5238B6586}"/>
              </a:ext>
            </a:extLst>
          </p:cNvPr>
          <p:cNvSpPr txBox="1"/>
          <p:nvPr/>
        </p:nvSpPr>
        <p:spPr>
          <a:xfrm>
            <a:off x="5965472" y="1849490"/>
            <a:ext cx="1200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(c) SUS304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鋼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0EBAABF-EAB6-D4CE-AC01-B05F72A0956D}"/>
              </a:ext>
            </a:extLst>
          </p:cNvPr>
          <p:cNvSpPr txBox="1"/>
          <p:nvPr/>
        </p:nvSpPr>
        <p:spPr>
          <a:xfrm>
            <a:off x="2101981" y="2897489"/>
            <a:ext cx="362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Cr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D4132C9-F0AF-C444-BB9D-1B36479233E9}"/>
              </a:ext>
            </a:extLst>
          </p:cNvPr>
          <p:cNvSpPr txBox="1"/>
          <p:nvPr/>
        </p:nvSpPr>
        <p:spPr>
          <a:xfrm>
            <a:off x="4728637" y="2786926"/>
            <a:ext cx="362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Cr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A462127-BC4F-21CF-33FD-CAB897C616F2}"/>
              </a:ext>
            </a:extLst>
          </p:cNvPr>
          <p:cNvSpPr txBox="1"/>
          <p:nvPr/>
        </p:nvSpPr>
        <p:spPr>
          <a:xfrm>
            <a:off x="7041552" y="2751064"/>
            <a:ext cx="362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Cr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F00944E-E74A-1912-0ABE-57842B25346A}"/>
              </a:ext>
            </a:extLst>
          </p:cNvPr>
          <p:cNvSpPr txBox="1"/>
          <p:nvPr/>
        </p:nvSpPr>
        <p:spPr>
          <a:xfrm>
            <a:off x="1812125" y="2607638"/>
            <a:ext cx="358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Fe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27EE956-352C-0E60-A9DC-E6081FD392C2}"/>
              </a:ext>
            </a:extLst>
          </p:cNvPr>
          <p:cNvSpPr txBox="1"/>
          <p:nvPr/>
        </p:nvSpPr>
        <p:spPr>
          <a:xfrm>
            <a:off x="4719688" y="2126541"/>
            <a:ext cx="358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Fe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AC0E94D-6571-DFA5-3A68-C37414FE95E9}"/>
              </a:ext>
            </a:extLst>
          </p:cNvPr>
          <p:cNvSpPr txBox="1"/>
          <p:nvPr/>
        </p:nvSpPr>
        <p:spPr>
          <a:xfrm>
            <a:off x="7044536" y="2305832"/>
            <a:ext cx="358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Fe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9C78408-BBDA-1F47-D306-018ACD02FDC2}"/>
              </a:ext>
            </a:extLst>
          </p:cNvPr>
          <p:cNvSpPr txBox="1"/>
          <p:nvPr/>
        </p:nvSpPr>
        <p:spPr>
          <a:xfrm>
            <a:off x="1845001" y="2240086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O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127DF1D-1B32-4EE2-0AF7-2597C4A4915E}"/>
              </a:ext>
            </a:extLst>
          </p:cNvPr>
          <p:cNvSpPr txBox="1"/>
          <p:nvPr/>
        </p:nvSpPr>
        <p:spPr>
          <a:xfrm>
            <a:off x="3820224" y="2213197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O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A120D73-6489-EB9C-49EB-44711B3A235E}"/>
              </a:ext>
            </a:extLst>
          </p:cNvPr>
          <p:cNvSpPr txBox="1"/>
          <p:nvPr/>
        </p:nvSpPr>
        <p:spPr>
          <a:xfrm>
            <a:off x="6282539" y="2272964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O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FF35D39-A090-55FD-51DF-B4DEE36C7331}"/>
              </a:ext>
            </a:extLst>
          </p:cNvPr>
          <p:cNvSpPr txBox="1"/>
          <p:nvPr/>
        </p:nvSpPr>
        <p:spPr>
          <a:xfrm>
            <a:off x="1602949" y="3031961"/>
            <a:ext cx="404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Mo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8FDB813-0B1D-1C4D-381E-60FF12D62C85}"/>
              </a:ext>
            </a:extLst>
          </p:cNvPr>
          <p:cNvSpPr txBox="1"/>
          <p:nvPr/>
        </p:nvSpPr>
        <p:spPr>
          <a:xfrm>
            <a:off x="3709660" y="3023000"/>
            <a:ext cx="404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Mo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71AEE83-4265-8BE2-AB24-49E1CDE5C36C}"/>
              </a:ext>
            </a:extLst>
          </p:cNvPr>
          <p:cNvSpPr txBox="1"/>
          <p:nvPr/>
        </p:nvSpPr>
        <p:spPr>
          <a:xfrm>
            <a:off x="3978601" y="3023002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W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3AEAB21-DE7C-DF71-5EB8-3565297B00AE}"/>
              </a:ext>
            </a:extLst>
          </p:cNvPr>
          <p:cNvSpPr txBox="1"/>
          <p:nvPr/>
        </p:nvSpPr>
        <p:spPr>
          <a:xfrm>
            <a:off x="6004630" y="3028976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Ni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4D993C3-3B28-D91C-8564-67DE46691DA3}"/>
              </a:ext>
            </a:extLst>
          </p:cNvPr>
          <p:cNvSpPr txBox="1"/>
          <p:nvPr/>
        </p:nvSpPr>
        <p:spPr>
          <a:xfrm>
            <a:off x="252000" y="5567257"/>
            <a:ext cx="86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ＭＳ ゴシック" panose="020B0609070205080204" pitchFamily="49" charset="-128"/>
              </a:rPr>
              <a:t>図</a:t>
            </a:r>
            <a:r>
              <a:rPr kumimoji="1" lang="en-US" altLang="ja-JP" dirty="0">
                <a:latin typeface="Arial" panose="020B0604020202020204" pitchFamily="34" charset="0"/>
                <a:ea typeface="ＭＳ ゴシック" panose="020B0609070205080204" pitchFamily="49" charset="-128"/>
              </a:rPr>
              <a:t>5</a:t>
            </a:r>
            <a:r>
              <a:rPr kumimoji="1" lang="ja-JP" altLang="en-US" dirty="0">
                <a:latin typeface="Century" panose="02040604050505020304" pitchFamily="18" charset="0"/>
                <a:ea typeface="ＭＳ 明朝" panose="02020609040205080304" pitchFamily="17" charset="-128"/>
              </a:rPr>
              <a:t>　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650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℃で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22.7MPa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の超臨界水に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50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時間曝して形成された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(a) 9Cr</a:t>
            </a:r>
            <a:r>
              <a:rPr lang="ja-JP" altLang="en-US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鋼，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(b) 15Cr</a:t>
            </a:r>
            <a:r>
              <a:rPr lang="ja-JP" altLang="en-US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鋼，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(c) SUS304</a:t>
            </a:r>
            <a:r>
              <a:rPr lang="ja-JP" altLang="en-US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鋼の，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酸化皮膜</a:t>
            </a:r>
            <a:r>
              <a:rPr lang="ja-JP" altLang="en-US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中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の表面から金属内部</a:t>
            </a:r>
            <a:r>
              <a:rPr lang="ja-JP" altLang="en-US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への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組成</a:t>
            </a:r>
            <a:r>
              <a:rPr lang="ja-JP" altLang="en-US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分布。</a:t>
            </a:r>
            <a:endParaRPr kumimoji="1" lang="ja-JP" altLang="en-US" dirty="0">
              <a:latin typeface="Century" panose="02040604050505020304" pitchFamily="18" charset="0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7084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, 散布図&#10;&#10;自動的に生成された説明">
            <a:extLst>
              <a:ext uri="{FF2B5EF4-FFF2-40B4-BE49-F238E27FC236}">
                <a16:creationId xmlns:a16="http://schemas.microsoft.com/office/drawing/2014/main" id="{E93671A0-CA18-855D-5587-A19BED77F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32"/>
            <a:ext cx="9144000" cy="595873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DC391B9-7D38-D5E4-54BD-7CFFBF2D5403}"/>
              </a:ext>
            </a:extLst>
          </p:cNvPr>
          <p:cNvSpPr txBox="1"/>
          <p:nvPr/>
        </p:nvSpPr>
        <p:spPr>
          <a:xfrm>
            <a:off x="905435" y="4825577"/>
            <a:ext cx="734496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en-US" altLang="ja-JP" sz="2200" baseline="30000" dirty="0">
                <a:latin typeface="Meiryo UI" panose="020B0604030504040204" pitchFamily="50" charset="-128"/>
                <a:ea typeface="Meiryo UI" panose="020B0604030504040204" pitchFamily="50" charset="-128"/>
              </a:rPr>
              <a:t>-7</a:t>
            </a:r>
            <a:endParaRPr kumimoji="1" lang="ja-JP" altLang="en-US" sz="2200" baseline="30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A0E4C9B-728C-D867-DD28-6FA35CFF772E}"/>
              </a:ext>
            </a:extLst>
          </p:cNvPr>
          <p:cNvSpPr txBox="1"/>
          <p:nvPr/>
        </p:nvSpPr>
        <p:spPr>
          <a:xfrm>
            <a:off x="905435" y="3979057"/>
            <a:ext cx="734496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en-US" altLang="ja-JP" sz="2200" baseline="30000" dirty="0">
                <a:latin typeface="Meiryo UI" panose="020B0604030504040204" pitchFamily="50" charset="-128"/>
                <a:ea typeface="Meiryo UI" panose="020B0604030504040204" pitchFamily="50" charset="-128"/>
              </a:rPr>
              <a:t>-6</a:t>
            </a:r>
            <a:endParaRPr kumimoji="1" lang="ja-JP" altLang="en-US" sz="2200" baseline="30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62C98E0-BA73-97F2-D21D-C2D8D5BE7824}"/>
              </a:ext>
            </a:extLst>
          </p:cNvPr>
          <p:cNvSpPr txBox="1"/>
          <p:nvPr/>
        </p:nvSpPr>
        <p:spPr>
          <a:xfrm>
            <a:off x="905435" y="3126133"/>
            <a:ext cx="734496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en-US" altLang="ja-JP" sz="2200" baseline="30000" dirty="0">
                <a:latin typeface="Meiryo UI" panose="020B0604030504040204" pitchFamily="50" charset="-128"/>
                <a:ea typeface="Meiryo UI" panose="020B0604030504040204" pitchFamily="50" charset="-128"/>
              </a:rPr>
              <a:t>-5</a:t>
            </a:r>
            <a:endParaRPr kumimoji="1" lang="ja-JP" altLang="en-US" sz="2200" baseline="30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413046-5F48-2ECE-157F-6ED7D2E89A96}"/>
              </a:ext>
            </a:extLst>
          </p:cNvPr>
          <p:cNvSpPr txBox="1"/>
          <p:nvPr/>
        </p:nvSpPr>
        <p:spPr>
          <a:xfrm>
            <a:off x="905435" y="2250157"/>
            <a:ext cx="734496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en-US" altLang="ja-JP" sz="2200" baseline="30000" dirty="0">
                <a:latin typeface="Meiryo UI" panose="020B0604030504040204" pitchFamily="50" charset="-128"/>
                <a:ea typeface="Meiryo UI" panose="020B0604030504040204" pitchFamily="50" charset="-128"/>
              </a:rPr>
              <a:t>-4</a:t>
            </a:r>
            <a:endParaRPr kumimoji="1" lang="ja-JP" altLang="en-US" sz="2200" baseline="30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F0A3596-2547-663C-B67F-AD16BDC00ABC}"/>
              </a:ext>
            </a:extLst>
          </p:cNvPr>
          <p:cNvSpPr txBox="1"/>
          <p:nvPr/>
        </p:nvSpPr>
        <p:spPr>
          <a:xfrm>
            <a:off x="905435" y="1381865"/>
            <a:ext cx="734496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en-US" altLang="ja-JP" sz="2200" baseline="30000" dirty="0">
                <a:latin typeface="Meiryo UI" panose="020B0604030504040204" pitchFamily="50" charset="-128"/>
                <a:ea typeface="Meiryo UI" panose="020B0604030504040204" pitchFamily="50" charset="-128"/>
              </a:rPr>
              <a:t>-3</a:t>
            </a:r>
            <a:endParaRPr kumimoji="1" lang="ja-JP" altLang="en-US" sz="2200" baseline="30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935FBAE-D6D5-59AA-E18F-79F91595C5FD}"/>
              </a:ext>
            </a:extLst>
          </p:cNvPr>
          <p:cNvSpPr txBox="1"/>
          <p:nvPr/>
        </p:nvSpPr>
        <p:spPr>
          <a:xfrm>
            <a:off x="905435" y="513573"/>
            <a:ext cx="734496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en-US" altLang="ja-JP" sz="2200" baseline="30000" dirty="0">
                <a:latin typeface="Meiryo UI" panose="020B0604030504040204" pitchFamily="50" charset="-128"/>
                <a:ea typeface="Meiryo UI" panose="020B0604030504040204" pitchFamily="50" charset="-128"/>
              </a:rPr>
              <a:t>-2</a:t>
            </a:r>
            <a:endParaRPr kumimoji="1" lang="ja-JP" altLang="en-US" sz="2200" baseline="30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DDE7860-0A26-609F-22BA-B7C3B00F823D}"/>
              </a:ext>
            </a:extLst>
          </p:cNvPr>
          <p:cNvSpPr txBox="1"/>
          <p:nvPr/>
        </p:nvSpPr>
        <p:spPr>
          <a:xfrm>
            <a:off x="3555375" y="1606186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9Cr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鋼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A718237-0593-EF75-3393-D4608D8311A3}"/>
              </a:ext>
            </a:extLst>
          </p:cNvPr>
          <p:cNvSpPr txBox="1"/>
          <p:nvPr/>
        </p:nvSpPr>
        <p:spPr>
          <a:xfrm>
            <a:off x="3360065" y="3557020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15Cr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鋼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2E8367F-FC67-4AC1-69A7-EDE2423CBA52}"/>
              </a:ext>
            </a:extLst>
          </p:cNvPr>
          <p:cNvSpPr txBox="1"/>
          <p:nvPr/>
        </p:nvSpPr>
        <p:spPr>
          <a:xfrm>
            <a:off x="2348013" y="2502832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SUS304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鋼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D654490-7049-E09E-22C8-340E5434168E}"/>
              </a:ext>
            </a:extLst>
          </p:cNvPr>
          <p:cNvSpPr txBox="1"/>
          <p:nvPr/>
        </p:nvSpPr>
        <p:spPr>
          <a:xfrm>
            <a:off x="1337782" y="6344427"/>
            <a:ext cx="646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ＭＳ ゴシック" panose="020B0609070205080204" pitchFamily="49" charset="-128"/>
              </a:rPr>
              <a:t>図</a:t>
            </a:r>
            <a:r>
              <a:rPr kumimoji="1" lang="en-US" altLang="ja-JP" dirty="0">
                <a:latin typeface="Arial" panose="020B0604020202020204" pitchFamily="34" charset="0"/>
                <a:ea typeface="ＭＳ ゴシック" panose="020B0609070205080204" pitchFamily="49" charset="-128"/>
              </a:rPr>
              <a:t>6</a:t>
            </a:r>
            <a:r>
              <a:rPr kumimoji="1" lang="ja-JP" altLang="en-US" dirty="0">
                <a:latin typeface="Century" panose="02040604050505020304" pitchFamily="18" charset="0"/>
                <a:ea typeface="ＭＳ 明朝" panose="02020609040205080304" pitchFamily="17" charset="-128"/>
              </a:rPr>
              <a:t>　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650</a:t>
            </a:r>
            <a:r>
              <a:rPr lang="ja-JP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℃</a:t>
            </a:r>
            <a:r>
              <a:rPr lang="ja-JP" altLang="en-US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における各材料の酸化速度定数の圧力依存性。</a:t>
            </a:r>
            <a:endParaRPr kumimoji="1" lang="ja-JP" altLang="en-US" dirty="0">
              <a:latin typeface="Century" panose="02040604050505020304" pitchFamily="18" charset="0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9599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明朝-TimesNewRoman">
      <a:majorFont>
        <a:latin typeface="Arial"/>
        <a:ea typeface="ＭＳ ゴシック"/>
        <a:cs typeface=""/>
      </a:majorFont>
      <a:minorFont>
        <a:latin typeface="Times New Roman"/>
        <a:ea typeface="ＭＳ 明朝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2299</TotalTime>
  <Words>428</Words>
  <Application>Microsoft Office PowerPoint</Application>
  <PresentationFormat>画面に合わせる (4:3)</PresentationFormat>
  <Paragraphs>115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Meiryo UI</vt:lpstr>
      <vt:lpstr>Arial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戸田 佳明</dc:creator>
  <cp:lastModifiedBy>戸田 佳明</cp:lastModifiedBy>
  <cp:revision>47</cp:revision>
  <dcterms:created xsi:type="dcterms:W3CDTF">2023-05-25T04:51:26Z</dcterms:created>
  <dcterms:modified xsi:type="dcterms:W3CDTF">2023-10-31T08:30:04Z</dcterms:modified>
</cp:coreProperties>
</file>