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411" r:id="rId3"/>
    <p:sldId id="337" r:id="rId4"/>
    <p:sldId id="416" r:id="rId5"/>
    <p:sldId id="422" r:id="rId6"/>
    <p:sldId id="323" r:id="rId7"/>
    <p:sldId id="421" r:id="rId8"/>
    <p:sldId id="419" r:id="rId9"/>
    <p:sldId id="287" r:id="rId10"/>
    <p:sldId id="409" r:id="rId11"/>
    <p:sldId id="291" r:id="rId12"/>
    <p:sldId id="410" r:id="rId13"/>
    <p:sldId id="379" r:id="rId14"/>
    <p:sldId id="405" r:id="rId15"/>
    <p:sldId id="402" r:id="rId16"/>
    <p:sldId id="389" r:id="rId17"/>
    <p:sldId id="390" r:id="rId18"/>
    <p:sldId id="266" r:id="rId19"/>
    <p:sldId id="406" r:id="rId20"/>
    <p:sldId id="404" r:id="rId21"/>
    <p:sldId id="403" r:id="rId22"/>
    <p:sldId id="407" r:id="rId23"/>
    <p:sldId id="424" r:id="rId24"/>
    <p:sldId id="425" r:id="rId25"/>
    <p:sldId id="288" r:id="rId26"/>
    <p:sldId id="408" r:id="rId27"/>
    <p:sldId id="269" r:id="rId28"/>
    <p:sldId id="426" r:id="rId29"/>
    <p:sldId id="427" r:id="rId30"/>
    <p:sldId id="274" r:id="rId31"/>
    <p:sldId id="428" r:id="rId32"/>
    <p:sldId id="271" r:id="rId33"/>
    <p:sldId id="285" r:id="rId34"/>
    <p:sldId id="354" r:id="rId35"/>
    <p:sldId id="429" r:id="rId36"/>
    <p:sldId id="336" r:id="rId37"/>
    <p:sldId id="297" r:id="rId38"/>
    <p:sldId id="298" r:id="rId39"/>
    <p:sldId id="435" r:id="rId40"/>
    <p:sldId id="303" r:id="rId41"/>
    <p:sldId id="432" r:id="rId42"/>
    <p:sldId id="430" r:id="rId43"/>
    <p:sldId id="431" r:id="rId44"/>
    <p:sldId id="433" r:id="rId45"/>
    <p:sldId id="268" r:id="rId4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4364" autoAdjust="0"/>
  </p:normalViewPr>
  <p:slideViewPr>
    <p:cSldViewPr snapToGrid="0">
      <p:cViewPr varScale="1">
        <p:scale>
          <a:sx n="107" d="100"/>
          <a:sy n="107" d="100"/>
        </p:scale>
        <p:origin x="63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A496A-E7C2-4300-8109-48570B3BF3DB}" type="datetimeFigureOut">
              <a:rPr kumimoji="1" lang="ja-JP" altLang="en-US" smtClean="0"/>
              <a:t>2025/10/1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A3FAB-B393-4236-BA96-50B9A8FACE60}" type="slidenum">
              <a:rPr kumimoji="1" lang="ja-JP" altLang="en-US" smtClean="0"/>
              <a:t>‹#›</a:t>
            </a:fld>
            <a:endParaRPr kumimoji="1" lang="ja-JP" altLang="en-US"/>
          </a:p>
        </p:txBody>
      </p:sp>
    </p:spTree>
    <p:extLst>
      <p:ext uri="{BB962C8B-B14F-4D97-AF65-F5344CB8AC3E}">
        <p14:creationId xmlns:p14="http://schemas.microsoft.com/office/powerpoint/2010/main" val="20817766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Thank you chair man for your introduction my name is Ryo </a:t>
            </a:r>
            <a:r>
              <a:rPr kumimoji="1" lang="en-US" altLang="ja-JP" dirty="0" err="1"/>
              <a:t>yamane</a:t>
            </a:r>
            <a:r>
              <a:rPr kumimoji="1" lang="en-US" altLang="ja-JP" dirty="0"/>
              <a:t> belonging to NIMS.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I’m going to talk about ice.</a:t>
            </a:r>
          </a:p>
          <a:p>
            <a:r>
              <a:rPr kumimoji="1" lang="en-US" altLang="ja-JP" dirty="0"/>
              <a:t>My talking is a little bit difference from the main topic of this session,</a:t>
            </a:r>
          </a:p>
          <a:p>
            <a:r>
              <a:rPr kumimoji="1" lang="en-US" altLang="ja-JP" dirty="0"/>
              <a:t>but It’s happy for me to give inspirations for your research from my talk.</a:t>
            </a:r>
          </a:p>
          <a:p>
            <a:r>
              <a:rPr kumimoji="1" lang="en-US" altLang="ja-JP" dirty="0"/>
              <a:t>(20 s)</a:t>
            </a:r>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1</a:t>
            </a:fld>
            <a:endParaRPr kumimoji="1" lang="ja-JP" altLang="en-US"/>
          </a:p>
        </p:txBody>
      </p:sp>
    </p:spTree>
    <p:extLst>
      <p:ext uri="{BB962C8B-B14F-4D97-AF65-F5344CB8AC3E}">
        <p14:creationId xmlns:p14="http://schemas.microsoft.com/office/powerpoint/2010/main" val="276479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introduce some my developments,</a:t>
            </a:r>
          </a:p>
          <a:p>
            <a:r>
              <a:rPr kumimoji="1" lang="en-US" altLang="ja-JP" dirty="0"/>
              <a:t>These developments are for dielectric measurements using two different types of high pressure cells.</a:t>
            </a:r>
          </a:p>
          <a:p>
            <a:r>
              <a:rPr kumimoji="1" lang="en-US" altLang="ja-JP" dirty="0"/>
              <a:t>This is for HP-HE neutron diffraction measurement up to 6.1 </a:t>
            </a:r>
            <a:r>
              <a:rPr kumimoji="1" lang="en-US" altLang="ja-JP" dirty="0" err="1"/>
              <a:t>GPa</a:t>
            </a:r>
            <a:r>
              <a:rPr kumimoji="1" lang="en-US" altLang="ja-JP" dirty="0"/>
              <a:t> and 10 kV/mm.</a:t>
            </a:r>
          </a:p>
          <a:p>
            <a:r>
              <a:rPr kumimoji="1" lang="en-US" altLang="ja-JP" dirty="0"/>
              <a:t>As characteristics points, dielectric properties of liquid (or solid) samples can be measured in these cells.</a:t>
            </a:r>
          </a:p>
          <a:p>
            <a:r>
              <a:rPr kumimoji="1" lang="en-US" altLang="ja-JP" dirty="0"/>
              <a:t>In (a), the electrodes are self-standing. In (b) the electrodes are immersed in diamond and epoxy resin compounds in anvils.</a:t>
            </a:r>
          </a:p>
          <a:p>
            <a:r>
              <a:rPr kumimoji="1" lang="en-US" altLang="ja-JP" dirty="0"/>
              <a:t>And also pressure can be measured by ruby-fluorescence method in these cells.</a:t>
            </a:r>
          </a:p>
          <a:p>
            <a:r>
              <a:rPr kumimoji="1" lang="en-US" altLang="ja-JP" sz="1200" dirty="0">
                <a:latin typeface="Arial" panose="020B0604020202020204" pitchFamily="34" charset="0"/>
                <a:cs typeface="Arial" panose="020B0604020202020204" pitchFamily="34" charset="0"/>
              </a:rPr>
              <a:t>In (c), 10 kV of high voltage was applied because of the large sample volume of neutron diffraction measurement.</a:t>
            </a:r>
          </a:p>
          <a:p>
            <a:r>
              <a:rPr kumimoji="1" lang="en-US" altLang="ja-JP" sz="1200" dirty="0">
                <a:latin typeface="Arial" panose="020B0604020202020204" pitchFamily="34" charset="0"/>
                <a:cs typeface="Arial" panose="020B0604020202020204" pitchFamily="34" charset="0"/>
              </a:rPr>
              <a:t>(70 s)</a:t>
            </a:r>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10</a:t>
            </a:fld>
            <a:endParaRPr kumimoji="1" lang="ja-JP" altLang="en-US"/>
          </a:p>
        </p:txBody>
      </p:sp>
    </p:spTree>
    <p:extLst>
      <p:ext uri="{BB962C8B-B14F-4D97-AF65-F5344CB8AC3E}">
        <p14:creationId xmlns:p14="http://schemas.microsoft.com/office/powerpoint/2010/main" val="3307791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presentation, I will talk three topics using these developments </a:t>
            </a:r>
            <a:r>
              <a:rPr kumimoji="1" lang="en-US" altLang="ja-JP" baseline="0" dirty="0"/>
              <a:t>(10 s)</a:t>
            </a:r>
          </a:p>
        </p:txBody>
      </p:sp>
      <p:sp>
        <p:nvSpPr>
          <p:cNvPr id="4" name="スライド番号プレースホルダー 3"/>
          <p:cNvSpPr>
            <a:spLocks noGrp="1"/>
          </p:cNvSpPr>
          <p:nvPr>
            <p:ph type="sldNum" sz="quarter" idx="10"/>
          </p:nvPr>
        </p:nvSpPr>
        <p:spPr/>
        <p:txBody>
          <a:bodyPr/>
          <a:lstStyle/>
          <a:p>
            <a:fld id="{D99CE7ED-13E2-414E-859E-C2EB6ECA6450}" type="slidenum">
              <a:rPr kumimoji="1" lang="ja-JP" altLang="en-US" smtClean="0"/>
              <a:t>11</a:t>
            </a:fld>
            <a:endParaRPr kumimoji="1" lang="ja-JP" altLang="en-US"/>
          </a:p>
        </p:txBody>
      </p:sp>
    </p:spTree>
    <p:extLst>
      <p:ext uri="{BB962C8B-B14F-4D97-AF65-F5344CB8AC3E}">
        <p14:creationId xmlns:p14="http://schemas.microsoft.com/office/powerpoint/2010/main" val="138234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topic is High pressure ice VII under high electric field</a:t>
            </a:r>
          </a:p>
          <a:p>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12</a:t>
            </a:fld>
            <a:endParaRPr kumimoji="1" lang="ja-JP" altLang="en-US"/>
          </a:p>
        </p:txBody>
      </p:sp>
    </p:spTree>
    <p:extLst>
      <p:ext uri="{BB962C8B-B14F-4D97-AF65-F5344CB8AC3E}">
        <p14:creationId xmlns:p14="http://schemas.microsoft.com/office/powerpoint/2010/main" val="158456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latin typeface="メイリオ" panose="020B0604030504040204" pitchFamily="50" charset="-128"/>
                <a:ea typeface="メイリオ" panose="020B0604030504040204" pitchFamily="50" charset="-128"/>
              </a:rPr>
              <a:t>Ice VII is a disordered high</a:t>
            </a:r>
            <a:r>
              <a:rPr kumimoji="1" lang="en-US" altLang="ja-JP" baseline="0" dirty="0">
                <a:latin typeface="メイリオ" panose="020B0604030504040204" pitchFamily="50" charset="-128"/>
                <a:ea typeface="メイリオ" panose="020B0604030504040204" pitchFamily="50" charset="-128"/>
              </a:rPr>
              <a:t>-pressure phase of ice and its ordered is ice VIII, this is anti-ferroelectrically molecular orientation.</a:t>
            </a:r>
            <a:endParaRPr kumimoji="1" lang="en-US" altLang="ja-JP" dirty="0">
              <a:latin typeface="メイリオ" panose="020B0604030504040204" pitchFamily="50" charset="-128"/>
              <a:ea typeface="メイリオ" panose="020B0604030504040204" pitchFamily="50" charset="-128"/>
            </a:endParaRPr>
          </a:p>
          <a:p>
            <a:r>
              <a:rPr kumimoji="1" lang="en-US" altLang="ja-JP" dirty="0">
                <a:latin typeface="メイリオ" panose="020B0604030504040204" pitchFamily="50" charset="-128"/>
                <a:ea typeface="メイリオ" panose="020B0604030504040204" pitchFamily="50" charset="-128"/>
              </a:rPr>
              <a:t>“Ice VII</a:t>
            </a:r>
            <a:r>
              <a:rPr kumimoji="1" lang="en-US" altLang="ja-JP" baseline="0" dirty="0">
                <a:latin typeface="メイリオ" panose="020B0604030504040204" pitchFamily="50" charset="-128"/>
                <a:ea typeface="メイリオ" panose="020B0604030504040204" pitchFamily="50" charset="-128"/>
              </a:rPr>
              <a:t> appears</a:t>
            </a:r>
            <a:r>
              <a:rPr kumimoji="1" lang="en-US" altLang="ja-JP" dirty="0">
                <a:latin typeface="メイリオ" panose="020B0604030504040204" pitchFamily="50" charset="-128"/>
                <a:ea typeface="メイリオ" panose="020B0604030504040204" pitchFamily="50" charset="-128"/>
              </a:rPr>
              <a:t> … been long investigated”.</a:t>
            </a:r>
          </a:p>
          <a:p>
            <a:r>
              <a:rPr kumimoji="1" lang="en-US" altLang="ja-JP" dirty="0">
                <a:latin typeface="メイリオ" panose="020B0604030504040204" pitchFamily="50" charset="-128"/>
                <a:ea typeface="メイリオ" panose="020B0604030504040204" pitchFamily="50" charset="-128"/>
              </a:rPr>
              <a:t>(30 s)</a:t>
            </a:r>
          </a:p>
        </p:txBody>
      </p:sp>
      <p:sp>
        <p:nvSpPr>
          <p:cNvPr id="4" name="スライド番号プレースホルダー 3"/>
          <p:cNvSpPr>
            <a:spLocks noGrp="1"/>
          </p:cNvSpPr>
          <p:nvPr>
            <p:ph type="sldNum" sz="quarter" idx="10"/>
          </p:nvPr>
        </p:nvSpPr>
        <p:spPr/>
        <p:txBody>
          <a:bodyPr/>
          <a:lstStyle/>
          <a:p>
            <a:fld id="{D99CE7ED-13E2-414E-859E-C2EB6ECA6450}" type="slidenum">
              <a:rPr kumimoji="1" lang="ja-JP" altLang="en-US" smtClean="0"/>
              <a:t>13</a:t>
            </a:fld>
            <a:endParaRPr kumimoji="1" lang="ja-JP" altLang="en-US"/>
          </a:p>
        </p:txBody>
      </p:sp>
    </p:spTree>
    <p:extLst>
      <p:ext uri="{BB962C8B-B14F-4D97-AF65-F5344CB8AC3E}">
        <p14:creationId xmlns:p14="http://schemas.microsoft.com/office/powerpoint/2010/main" val="1617907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Somayazulu</a:t>
            </a:r>
            <a:r>
              <a:rPr kumimoji="1" lang="en-US" altLang="ja-JP" dirty="0"/>
              <a:t> et al reported a peak splitting of ice VII at 14.8 </a:t>
            </a:r>
            <a:r>
              <a:rPr kumimoji="1" lang="en-US" altLang="ja-JP" dirty="0" err="1"/>
              <a:t>GPa</a:t>
            </a:r>
            <a:r>
              <a:rPr kumimoji="1" lang="en-US" altLang="ja-JP" dirty="0"/>
              <a:t>, </a:t>
            </a:r>
          </a:p>
          <a:p>
            <a:r>
              <a:rPr kumimoji="1" lang="en-US" altLang="ja-JP" dirty="0"/>
              <a:t>and this might mean symmetry </a:t>
            </a:r>
            <a:r>
              <a:rPr kumimoji="1" lang="en-US" altLang="ja-JP" dirty="0" err="1"/>
              <a:t>lowergin</a:t>
            </a:r>
            <a:r>
              <a:rPr kumimoji="1" lang="en-US" altLang="ja-JP" dirty="0"/>
              <a:t> of ice VII, and there is a possibility that ice VII cubic lattice is distorted to tetragonal lattice. </a:t>
            </a:r>
          </a:p>
          <a:p>
            <a:r>
              <a:rPr kumimoji="1" lang="en-US" altLang="ja-JP" dirty="0"/>
              <a:t>From theoretical calculations, A probability of coexistence of unknown ferroelectrically ordered form has been suggested.</a:t>
            </a:r>
          </a:p>
          <a:p>
            <a:r>
              <a:rPr kumimoji="1" lang="en-US" altLang="ja-JP" dirty="0"/>
              <a:t>(40 s)</a:t>
            </a:r>
          </a:p>
          <a:p>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14</a:t>
            </a:fld>
            <a:endParaRPr kumimoji="1" lang="ja-JP" altLang="en-US"/>
          </a:p>
        </p:txBody>
      </p:sp>
    </p:spTree>
    <p:extLst>
      <p:ext uri="{BB962C8B-B14F-4D97-AF65-F5344CB8AC3E}">
        <p14:creationId xmlns:p14="http://schemas.microsoft.com/office/powerpoint/2010/main" val="2361453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the developed high pressure and high electric field neutron diffraction set up.</a:t>
            </a:r>
          </a:p>
          <a:p>
            <a:r>
              <a:rPr kumimoji="1" lang="en-US" altLang="ja-JP" dirty="0"/>
              <a:t>This study is supported by collaborators, Dr, Helen </a:t>
            </a:r>
            <a:r>
              <a:rPr kumimoji="1" lang="en-US" altLang="ja-JP" dirty="0" err="1"/>
              <a:t>Maynald</a:t>
            </a:r>
            <a:r>
              <a:rPr kumimoji="1" lang="en-US" altLang="ja-JP" dirty="0"/>
              <a:t>-Casely and Norman Booth corresponds to the work of HP-HE applying system,</a:t>
            </a:r>
          </a:p>
          <a:p>
            <a:r>
              <a:rPr kumimoji="1" lang="en-US" altLang="ja-JP" dirty="0"/>
              <a:t>Dr, Kazuki Komatsu corresponds to the work of collimators.</a:t>
            </a:r>
          </a:p>
          <a:p>
            <a:r>
              <a:rPr kumimoji="1" lang="en-US" altLang="ja-JP" dirty="0"/>
              <a:t>And I worked for HP-HE cell developments.</a:t>
            </a:r>
          </a:p>
          <a:p>
            <a:r>
              <a:rPr kumimoji="1" lang="en-US" altLang="ja-JP" dirty="0"/>
              <a:t>This system employs bridgeman anvil type cell and neutron comes from here and detector sets behinds. To decrease parasite scattering we introduces two collimators made of Gd2O3.</a:t>
            </a:r>
          </a:p>
          <a:p>
            <a:r>
              <a:rPr kumimoji="1" lang="en-US" altLang="ja-JP" dirty="0"/>
              <a:t>And details of cell assembly is explained in next slide.</a:t>
            </a:r>
          </a:p>
          <a:p>
            <a:r>
              <a:rPr kumimoji="1" lang="en-US" altLang="ja-JP" dirty="0"/>
              <a:t>(60 s)</a:t>
            </a:r>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15</a:t>
            </a:fld>
            <a:endParaRPr kumimoji="1" lang="ja-JP" altLang="en-US"/>
          </a:p>
        </p:txBody>
      </p:sp>
    </p:spTree>
    <p:extLst>
      <p:ext uri="{BB962C8B-B14F-4D97-AF65-F5344CB8AC3E}">
        <p14:creationId xmlns:p14="http://schemas.microsoft.com/office/powerpoint/2010/main" val="2003614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cell assembly. High voltage is applied to the one of the anvils, the another is connected to ground. </a:t>
            </a:r>
          </a:p>
          <a:p>
            <a:r>
              <a:rPr kumimoji="1" lang="en-US" altLang="ja-JP" dirty="0"/>
              <a:t>The gasket is composed of the pyrophyllite and PTFE and they also works as insulator.</a:t>
            </a:r>
          </a:p>
          <a:p>
            <a:r>
              <a:rPr kumimoji="1" lang="en-US" altLang="ja-JP" dirty="0"/>
              <a:t>And, as shown here under high pressure, electrodes (anvils) separation is narrowed and it is difficult to keep an electric insulating.</a:t>
            </a:r>
          </a:p>
          <a:p>
            <a:r>
              <a:rPr kumimoji="1" lang="en-US" altLang="ja-JP" dirty="0"/>
              <a:t>This is example of gasket improvements, firstly we used row pyrophyllite, but it includes waters in microscale and easily electrical breakdown happens.</a:t>
            </a:r>
          </a:p>
          <a:p>
            <a:r>
              <a:rPr kumimoji="1" lang="en-US" altLang="ja-JP" dirty="0"/>
              <a:t>Then we heated pyrophyllite to 700</a:t>
            </a:r>
            <a:r>
              <a:rPr kumimoji="1" lang="ja-JP" altLang="en-US" dirty="0"/>
              <a:t>℃</a:t>
            </a:r>
            <a:r>
              <a:rPr kumimoji="1" lang="en-US" altLang="ja-JP" dirty="0"/>
              <a:t> to dehydrate water, and as a result, it breakdown voltage had been improved.</a:t>
            </a:r>
          </a:p>
          <a:p>
            <a:r>
              <a:rPr kumimoji="1" lang="en-US" altLang="ja-JP" dirty="0"/>
              <a:t>(50 s)</a:t>
            </a:r>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16</a:t>
            </a:fld>
            <a:endParaRPr kumimoji="1" lang="ja-JP" altLang="en-US"/>
          </a:p>
        </p:txBody>
      </p:sp>
    </p:spTree>
    <p:extLst>
      <p:ext uri="{BB962C8B-B14F-4D97-AF65-F5344CB8AC3E}">
        <p14:creationId xmlns:p14="http://schemas.microsoft.com/office/powerpoint/2010/main" val="2440543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result of the experiment.</a:t>
            </a:r>
          </a:p>
          <a:p>
            <a:r>
              <a:rPr kumimoji="1" lang="en-US" altLang="ja-JP" dirty="0" err="1"/>
              <a:t>Unfortunatelly</a:t>
            </a:r>
            <a:r>
              <a:rPr kumimoji="1" lang="en-US" altLang="ja-JP" dirty="0"/>
              <a:t>, the expected ordered form was not detected even under high-electric field. These are expected peak positions from the ferroelectrically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Then we estimated </a:t>
            </a:r>
            <a:r>
              <a:rPr kumimoji="1" lang="en-US" altLang="ja-JP" sz="1200" dirty="0">
                <a:latin typeface="Arial" panose="020B0604020202020204" pitchFamily="34" charset="0"/>
                <a:cs typeface="Arial" panose="020B0604020202020204" pitchFamily="34" charset="0"/>
              </a:rPr>
              <a:t>volume fraction of the HE-induced</a:t>
            </a:r>
            <a:r>
              <a:rPr lang="en-US" altLang="ja-JP" sz="1200" dirty="0">
                <a:latin typeface="Arial" panose="020B0604020202020204" pitchFamily="34" charset="0"/>
                <a:cs typeface="Arial" panose="020B0604020202020204" pitchFamily="34" charset="0"/>
              </a:rPr>
              <a:t> polarization.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Arial" panose="020B0604020202020204" pitchFamily="34" charset="0"/>
                <a:cs typeface="Arial" panose="020B0604020202020204" pitchFamily="34" charset="0"/>
              </a:rPr>
              <a:t>(30 s)</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17</a:t>
            </a:fld>
            <a:endParaRPr kumimoji="1" lang="ja-JP" altLang="en-US"/>
          </a:p>
        </p:txBody>
      </p:sp>
    </p:spTree>
    <p:extLst>
      <p:ext uri="{BB962C8B-B14F-4D97-AF65-F5344CB8AC3E}">
        <p14:creationId xmlns:p14="http://schemas.microsoft.com/office/powerpoint/2010/main" val="1993840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For this purpose, to conduct P-E loop measurement, different high pressure cell for dielectric measurement was modified.</a:t>
            </a:r>
          </a:p>
          <a:p>
            <a:r>
              <a:rPr kumimoji="1" lang="en-US" altLang="ja-JP" baseline="0" dirty="0"/>
              <a:t>This is the cell assembly, and as I mentioned the electrodes are immersed in diamond and epoxy resin compounds in anvils.</a:t>
            </a:r>
          </a:p>
          <a:p>
            <a:r>
              <a:rPr kumimoji="1" lang="en-US" altLang="ja-JP" baseline="0" dirty="0"/>
              <a:t>(25 S)</a:t>
            </a:r>
          </a:p>
        </p:txBody>
      </p:sp>
      <p:sp>
        <p:nvSpPr>
          <p:cNvPr id="4" name="スライド番号プレースホルダー 3"/>
          <p:cNvSpPr>
            <a:spLocks noGrp="1"/>
          </p:cNvSpPr>
          <p:nvPr>
            <p:ph type="sldNum" sz="quarter" idx="10"/>
          </p:nvPr>
        </p:nvSpPr>
        <p:spPr/>
        <p:txBody>
          <a:bodyPr/>
          <a:lstStyle/>
          <a:p>
            <a:fld id="{D99CE7ED-13E2-414E-859E-C2EB6ECA6450}" type="slidenum">
              <a:rPr kumimoji="1" lang="ja-JP" altLang="en-US" smtClean="0"/>
              <a:t>18</a:t>
            </a:fld>
            <a:endParaRPr kumimoji="1" lang="ja-JP" altLang="en-US"/>
          </a:p>
        </p:txBody>
      </p:sp>
    </p:spTree>
    <p:extLst>
      <p:ext uri="{BB962C8B-B14F-4D97-AF65-F5344CB8AC3E}">
        <p14:creationId xmlns:p14="http://schemas.microsoft.com/office/powerpoint/2010/main" val="208889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E965B-759D-A7F9-0D66-1DE75A6BB2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EED85A-301D-EB83-3C44-46605526606B}"/>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007FFD68-58B6-40B1-CFF2-AF8D801B3C4E}"/>
              </a:ext>
            </a:extLst>
          </p:cNvPr>
          <p:cNvSpPr>
            <a:spLocks noGrp="1"/>
          </p:cNvSpPr>
          <p:nvPr>
            <p:ph type="body" idx="1"/>
          </p:nvPr>
        </p:nvSpPr>
        <p:spPr/>
        <p:txBody>
          <a:bodyPr/>
          <a:lstStyle/>
          <a:p>
            <a:r>
              <a:rPr kumimoji="1" lang="en-US" altLang="ja-JP" baseline="0" dirty="0"/>
              <a:t>When the high voltage is applied in this cell, Cu leads are covered with Kapton tube to prevent electric break down.</a:t>
            </a:r>
          </a:p>
          <a:p>
            <a:r>
              <a:rPr kumimoji="1" lang="en-US" altLang="ja-JP" baseline="0" dirty="0"/>
              <a:t>(20 s)</a:t>
            </a:r>
          </a:p>
        </p:txBody>
      </p:sp>
      <p:sp>
        <p:nvSpPr>
          <p:cNvPr id="4" name="スライド番号プレースホルダー 3">
            <a:extLst>
              <a:ext uri="{FF2B5EF4-FFF2-40B4-BE49-F238E27FC236}">
                <a16:creationId xmlns:a16="http://schemas.microsoft.com/office/drawing/2014/main" id="{A65BE3FC-0442-E481-85F1-2ADB1461464D}"/>
              </a:ext>
            </a:extLst>
          </p:cNvPr>
          <p:cNvSpPr>
            <a:spLocks noGrp="1"/>
          </p:cNvSpPr>
          <p:nvPr>
            <p:ph type="sldNum" sz="quarter" idx="10"/>
          </p:nvPr>
        </p:nvSpPr>
        <p:spPr/>
        <p:txBody>
          <a:bodyPr/>
          <a:lstStyle/>
          <a:p>
            <a:fld id="{D99CE7ED-13E2-414E-859E-C2EB6ECA6450}" type="slidenum">
              <a:rPr kumimoji="1" lang="ja-JP" altLang="en-US" smtClean="0"/>
              <a:t>19</a:t>
            </a:fld>
            <a:endParaRPr kumimoji="1" lang="ja-JP" altLang="en-US"/>
          </a:p>
        </p:txBody>
      </p:sp>
    </p:spTree>
    <p:extLst>
      <p:ext uri="{BB962C8B-B14F-4D97-AF65-F5344CB8AC3E}">
        <p14:creationId xmlns:p14="http://schemas.microsoft.com/office/powerpoint/2010/main" val="1876130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5F9ED-0789-D4E7-448F-408C4D9E03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977D898-29A2-2081-5DC5-8230706720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33D971-3AA7-A7CA-6DE7-35C713A794B2}"/>
              </a:ext>
            </a:extLst>
          </p:cNvPr>
          <p:cNvSpPr>
            <a:spLocks noGrp="1"/>
          </p:cNvSpPr>
          <p:nvPr>
            <p:ph type="body" idx="1"/>
          </p:nvPr>
        </p:nvSpPr>
        <p:spPr/>
        <p:txBody>
          <a:bodyPr/>
          <a:lstStyle/>
          <a:p>
            <a:r>
              <a:rPr kumimoji="1" lang="en-US" altLang="ja-JP" baseline="0" dirty="0"/>
              <a:t>First of all, I’m deeply honored to receive Young scientist award 2025 from Japan Society of High pressure Science and Technology.</a:t>
            </a:r>
          </a:p>
          <a:p>
            <a:r>
              <a:rPr kumimoji="1" lang="en-US" altLang="ja-JP" baseline="0" dirty="0"/>
              <a:t>I received the prize based on my </a:t>
            </a:r>
            <a:r>
              <a:rPr kumimoji="1" lang="en-US" altLang="ja-JP" baseline="0" dirty="0" err="1"/>
              <a:t>Ph.D</a:t>
            </a:r>
            <a:r>
              <a:rPr kumimoji="1" lang="en-US" altLang="ja-JP" baseline="0" dirty="0"/>
              <a:t> research about ice, and I’d like to express my sincere gratitude to everyone who supported me at </a:t>
            </a:r>
            <a:r>
              <a:rPr kumimoji="1" lang="en-US" altLang="ja-JP" baseline="0" dirty="0" err="1"/>
              <a:t>Kagi’s</a:t>
            </a:r>
            <a:r>
              <a:rPr kumimoji="1" lang="en-US" altLang="ja-JP" baseline="0" dirty="0"/>
              <a:t> </a:t>
            </a:r>
            <a:r>
              <a:rPr kumimoji="1" lang="en-US" altLang="ja-JP" baseline="0" dirty="0" err="1"/>
              <a:t>Laboratry</a:t>
            </a:r>
            <a:r>
              <a:rPr kumimoji="1" lang="en-US" altLang="ja-JP" baseline="0" dirty="0"/>
              <a:t>.</a:t>
            </a:r>
          </a:p>
          <a:p>
            <a:r>
              <a:rPr kumimoji="1" lang="en-US" altLang="ja-JP" baseline="0" dirty="0"/>
              <a:t>(30 s)</a:t>
            </a:r>
          </a:p>
        </p:txBody>
      </p:sp>
      <p:sp>
        <p:nvSpPr>
          <p:cNvPr id="4" name="スライド番号プレースホルダー 3">
            <a:extLst>
              <a:ext uri="{FF2B5EF4-FFF2-40B4-BE49-F238E27FC236}">
                <a16:creationId xmlns:a16="http://schemas.microsoft.com/office/drawing/2014/main" id="{6202FEF4-2F9D-515B-974C-82D1760EC29B}"/>
              </a:ext>
            </a:extLst>
          </p:cNvPr>
          <p:cNvSpPr>
            <a:spLocks noGrp="1"/>
          </p:cNvSpPr>
          <p:nvPr>
            <p:ph type="sldNum" sz="quarter" idx="10"/>
          </p:nvPr>
        </p:nvSpPr>
        <p:spPr/>
        <p:txBody>
          <a:bodyPr/>
          <a:lstStyle/>
          <a:p>
            <a:fld id="{D99CE7ED-13E2-414E-859E-C2EB6ECA6450}" type="slidenum">
              <a:rPr kumimoji="1" lang="ja-JP" altLang="en-US" smtClean="0"/>
              <a:t>2</a:t>
            </a:fld>
            <a:endParaRPr kumimoji="1" lang="ja-JP" altLang="en-US"/>
          </a:p>
        </p:txBody>
      </p:sp>
    </p:spTree>
    <p:extLst>
      <p:ext uri="{BB962C8B-B14F-4D97-AF65-F5344CB8AC3E}">
        <p14:creationId xmlns:p14="http://schemas.microsoft.com/office/powerpoint/2010/main" val="3979238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 a result, paraelectric behavior was observed up to 10 kV/mm.</a:t>
            </a:r>
          </a:p>
          <a:p>
            <a:r>
              <a:rPr kumimoji="1" lang="en-US" altLang="ja-JP" dirty="0"/>
              <a:t>And maximum electric polarization is about 0.8μC/cm2. For your information, when ice VII turns into Ice VIII,</a:t>
            </a:r>
          </a:p>
          <a:p>
            <a:r>
              <a:rPr kumimoji="1" lang="en-US" altLang="ja-JP" dirty="0"/>
              <a:t>it shows almost 0 electric polarization. This is consistent with the antiferroelectrically configuration.</a:t>
            </a:r>
          </a:p>
          <a:p>
            <a:r>
              <a:rPr kumimoji="1" lang="en-US" altLang="ja-JP" dirty="0"/>
              <a:t>(30 s)</a:t>
            </a:r>
          </a:p>
          <a:p>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20</a:t>
            </a:fld>
            <a:endParaRPr kumimoji="1" lang="ja-JP" altLang="en-US"/>
          </a:p>
        </p:txBody>
      </p:sp>
    </p:spTree>
    <p:extLst>
      <p:ext uri="{BB962C8B-B14F-4D97-AF65-F5344CB8AC3E}">
        <p14:creationId xmlns:p14="http://schemas.microsoft.com/office/powerpoint/2010/main" val="384760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And we calculated induced volume fraction of the </a:t>
            </a:r>
            <a:r>
              <a:rPr lang="en-US" altLang="ja-JP" sz="1200" kern="0" dirty="0">
                <a:latin typeface="Arial" panose="020B0604020202020204" pitchFamily="34" charset="0"/>
                <a:ea typeface="ヒラギノ明朝 Pro W3"/>
                <a:cs typeface="Arial" panose="020B0604020202020204" pitchFamily="34" charset="0"/>
              </a:rPr>
              <a:t>ferroelectrically ordered form if they induced in ice VII.</a:t>
            </a:r>
          </a:p>
          <a:p>
            <a:r>
              <a:rPr kumimoji="1" lang="en-US" altLang="ja-JP" sz="1200" kern="0" dirty="0">
                <a:latin typeface="Arial" panose="020B0604020202020204" pitchFamily="34" charset="0"/>
                <a:cs typeface="Arial" panose="020B0604020202020204" pitchFamily="34" charset="0"/>
              </a:rPr>
              <a:t>Electric polarization can be written by this equation, and also from this structure model</a:t>
            </a:r>
          </a:p>
          <a:p>
            <a:r>
              <a:rPr kumimoji="1" lang="en-US" altLang="ja-JP" dirty="0"/>
              <a:t>the volume fraction of the ferroelectrically ordered form was estimated about 0.02 under 10 kV/mm electric field, if it coexisted with ice VII.</a:t>
            </a:r>
          </a:p>
          <a:p>
            <a:r>
              <a:rPr kumimoji="1" lang="en-US" altLang="ja-JP" dirty="0"/>
              <a:t>(30 s)</a:t>
            </a:r>
          </a:p>
          <a:p>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21</a:t>
            </a:fld>
            <a:endParaRPr kumimoji="1" lang="ja-JP" altLang="en-US"/>
          </a:p>
        </p:txBody>
      </p:sp>
    </p:spTree>
    <p:extLst>
      <p:ext uri="{BB962C8B-B14F-4D97-AF65-F5344CB8AC3E}">
        <p14:creationId xmlns:p14="http://schemas.microsoft.com/office/powerpoint/2010/main" val="2780748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the neutron diffraction pattern simulation of coexistence of ice VII and the ferroelectrically ordered form.</a:t>
            </a:r>
          </a:p>
          <a:p>
            <a:r>
              <a:rPr kumimoji="1" lang="en-US" altLang="ja-JP" dirty="0"/>
              <a:t>And under the conditions of the observed 0.02 volume fraction, it was difficult to detect the existence of the ordered form.</a:t>
            </a:r>
          </a:p>
          <a:p>
            <a:r>
              <a:rPr kumimoji="1" lang="en-US" altLang="ja-JP" dirty="0"/>
              <a:t>And from this simulation if 50 kV/mm can be applied to ice VII, the expected peaks could be observed.</a:t>
            </a:r>
            <a:br>
              <a:rPr kumimoji="1" lang="en-US" altLang="ja-JP" dirty="0"/>
            </a:br>
            <a:r>
              <a:rPr kumimoji="1" lang="en-US" altLang="ja-JP" dirty="0"/>
              <a:t>This might lead first HE-induced ice phase. But it should be noted that electrical breakdown might occur in ice.</a:t>
            </a:r>
          </a:p>
          <a:p>
            <a:r>
              <a:rPr kumimoji="1" lang="en-US" altLang="ja-JP" dirty="0"/>
              <a:t>(50 s)</a:t>
            </a:r>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22</a:t>
            </a:fld>
            <a:endParaRPr kumimoji="1" lang="ja-JP" altLang="en-US"/>
          </a:p>
        </p:txBody>
      </p:sp>
    </p:spTree>
    <p:extLst>
      <p:ext uri="{BB962C8B-B14F-4D97-AF65-F5344CB8AC3E}">
        <p14:creationId xmlns:p14="http://schemas.microsoft.com/office/powerpoint/2010/main" val="715424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 talk about Proton-dynamics crossover in ice VII</a:t>
            </a:r>
            <a:r>
              <a:rPr kumimoji="1" lang="ja-JP" altLang="en-US" dirty="0"/>
              <a:t> </a:t>
            </a:r>
            <a:r>
              <a:rPr kumimoji="1" lang="en-US" altLang="ja-JP" dirty="0"/>
              <a:t>briefly.</a:t>
            </a:r>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23</a:t>
            </a:fld>
            <a:endParaRPr kumimoji="1" lang="ja-JP" altLang="en-US"/>
          </a:p>
        </p:txBody>
      </p:sp>
    </p:spTree>
    <p:extLst>
      <p:ext uri="{BB962C8B-B14F-4D97-AF65-F5344CB8AC3E}">
        <p14:creationId xmlns:p14="http://schemas.microsoft.com/office/powerpoint/2010/main" val="903606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1E7EF-5BB5-DF56-640B-61D7678ACE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C1CFCA-C58A-F576-62E5-8DB5D3AE9FDB}"/>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69773C39-7241-7A2B-6D12-F30BA3509543}"/>
              </a:ext>
            </a:extLst>
          </p:cNvPr>
          <p:cNvSpPr>
            <a:spLocks noGrp="1"/>
          </p:cNvSpPr>
          <p:nvPr>
            <p:ph type="body" idx="1"/>
          </p:nvPr>
        </p:nvSpPr>
        <p:spPr/>
        <p:txBody>
          <a:bodyPr/>
          <a:lstStyle/>
          <a:p>
            <a:r>
              <a:rPr kumimoji="1" lang="en-US" altLang="ja-JP" b="0" baseline="0" dirty="0"/>
              <a:t>As I mentioned ice VII appears in the wide pressure range. Very recently plastic ice VII was reported in Nature.</a:t>
            </a:r>
          </a:p>
          <a:p>
            <a:r>
              <a:rPr kumimoji="1" lang="en-US" altLang="ja-JP" b="0" baseline="0" dirty="0"/>
              <a:t>Related to this reports, the disordered state of ice VII has been investigated so far.</a:t>
            </a:r>
          </a:p>
          <a:p>
            <a:r>
              <a:rPr kumimoji="1" lang="en-US" altLang="ja-JP" b="0" baseline="0" dirty="0"/>
              <a:t>And what is the disordered origins of ice VII ?, is that unchanged in the wide pressure region 2-60 </a:t>
            </a:r>
            <a:r>
              <a:rPr kumimoji="1" lang="en-US" altLang="ja-JP" b="0" baseline="0" dirty="0" err="1"/>
              <a:t>GPa</a:t>
            </a:r>
            <a:r>
              <a:rPr kumimoji="1" lang="en-US" altLang="ja-JP" b="0" baseline="0" dirty="0"/>
              <a:t> ?</a:t>
            </a:r>
          </a:p>
          <a:p>
            <a:r>
              <a:rPr kumimoji="1" lang="en-US" altLang="ja-JP" b="0" baseline="0" dirty="0"/>
              <a:t>(30 s)</a:t>
            </a:r>
          </a:p>
        </p:txBody>
      </p:sp>
      <p:sp>
        <p:nvSpPr>
          <p:cNvPr id="4" name="スライド番号プレースホルダー 3">
            <a:extLst>
              <a:ext uri="{FF2B5EF4-FFF2-40B4-BE49-F238E27FC236}">
                <a16:creationId xmlns:a16="http://schemas.microsoft.com/office/drawing/2014/main" id="{AEAC91A9-A5D5-53DE-CCD5-09A70D13820F}"/>
              </a:ext>
            </a:extLst>
          </p:cNvPr>
          <p:cNvSpPr>
            <a:spLocks noGrp="1"/>
          </p:cNvSpPr>
          <p:nvPr>
            <p:ph type="sldNum" sz="quarter" idx="10"/>
          </p:nvPr>
        </p:nvSpPr>
        <p:spPr/>
        <p:txBody>
          <a:bodyPr/>
          <a:lstStyle/>
          <a:p>
            <a:fld id="{D99CE7ED-13E2-414E-859E-C2EB6ECA6450}" type="slidenum">
              <a:rPr kumimoji="1" lang="ja-JP" altLang="en-US" smtClean="0"/>
              <a:t>24</a:t>
            </a:fld>
            <a:endParaRPr kumimoji="1" lang="ja-JP" altLang="en-US"/>
          </a:p>
        </p:txBody>
      </p:sp>
    </p:spTree>
    <p:extLst>
      <p:ext uri="{BB962C8B-B14F-4D97-AF65-F5344CB8AC3E}">
        <p14:creationId xmlns:p14="http://schemas.microsoft.com/office/powerpoint/2010/main" val="2004989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baseline="0" dirty="0"/>
              <a:t>Hernandez and Caracas suggested from their DFT calculation that dominant dynamics of disordered state of ice VII changes from water rotation into proton translation at around 10 GPa. </a:t>
            </a:r>
          </a:p>
          <a:p>
            <a:r>
              <a:rPr kumimoji="1" lang="en-US" altLang="ja-JP" baseline="0" dirty="0"/>
              <a:t>In their calculation, they traced each dynamics and evaluated pressure dependence of O-H…O bond lifetime.</a:t>
            </a:r>
          </a:p>
          <a:p>
            <a:r>
              <a:rPr kumimoji="1" lang="en-US" altLang="ja-JP" baseline="0" dirty="0"/>
              <a:t>The molecular rotation is basic ice molecular dynamics can be also observed in dielectric measurement, and this rotation is activated by temperature, and it is reasonable that plastic ice VII appears.</a:t>
            </a:r>
          </a:p>
          <a:p>
            <a:r>
              <a:rPr kumimoji="1" lang="en-US" altLang="ja-JP" baseline="0" dirty="0"/>
              <a:t>On the other hand, due to the positive activation volume of the dynamics, the rotation will be weaken with increasing pressure.</a:t>
            </a:r>
          </a:p>
          <a:p>
            <a:r>
              <a:rPr kumimoji="1" lang="en-US" altLang="ja-JP" baseline="0" dirty="0"/>
              <a:t>And instead, proton translation will be activated with increasing pressure, because of the potential lowering between hydrogen-bonded oxygen atoms.</a:t>
            </a:r>
          </a:p>
          <a:p>
            <a:r>
              <a:rPr kumimoji="1" lang="en-US" altLang="ja-JP" baseline="0" dirty="0"/>
              <a:t>And further increase, quantum nature will appear.</a:t>
            </a:r>
          </a:p>
          <a:p>
            <a:r>
              <a:rPr kumimoji="1" lang="en-US" altLang="ja-JP" baseline="0" dirty="0"/>
              <a:t>And I observed the crossover of the dynamics using dielectric measurements.</a:t>
            </a:r>
          </a:p>
          <a:p>
            <a:r>
              <a:rPr kumimoji="1" lang="en-US" altLang="ja-JP" baseline="0" dirty="0"/>
              <a:t>(90 s)</a:t>
            </a:r>
          </a:p>
          <a:p>
            <a:endParaRPr kumimoji="1" lang="en-US" altLang="ja-JP" baseline="0" dirty="0"/>
          </a:p>
          <a:p>
            <a:endParaRPr kumimoji="1" lang="ja-JP" altLang="en-US" dirty="0"/>
          </a:p>
        </p:txBody>
      </p:sp>
      <p:sp>
        <p:nvSpPr>
          <p:cNvPr id="4" name="スライド番号プレースホルダー 3"/>
          <p:cNvSpPr>
            <a:spLocks noGrp="1"/>
          </p:cNvSpPr>
          <p:nvPr>
            <p:ph type="sldNum" sz="quarter" idx="10"/>
          </p:nvPr>
        </p:nvSpPr>
        <p:spPr/>
        <p:txBody>
          <a:bodyPr/>
          <a:lstStyle/>
          <a:p>
            <a:fld id="{D99CE7ED-13E2-414E-859E-C2EB6ECA6450}" type="slidenum">
              <a:rPr kumimoji="1" lang="ja-JP" altLang="en-US" smtClean="0"/>
              <a:t>25</a:t>
            </a:fld>
            <a:endParaRPr kumimoji="1" lang="ja-JP" altLang="en-US"/>
          </a:p>
        </p:txBody>
      </p:sp>
    </p:spTree>
    <p:extLst>
      <p:ext uri="{BB962C8B-B14F-4D97-AF65-F5344CB8AC3E}">
        <p14:creationId xmlns:p14="http://schemas.microsoft.com/office/powerpoint/2010/main" val="1496513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schematic drawings of the frequency dependence of the dielectric relaxations, and the two dynamics can be observed this region,</a:t>
            </a:r>
          </a:p>
          <a:p>
            <a:r>
              <a:rPr kumimoji="1" lang="en-US" altLang="ja-JP" dirty="0"/>
              <a:t>and we can detect by dielectric measurement.</a:t>
            </a:r>
          </a:p>
          <a:p>
            <a:r>
              <a:rPr kumimoji="1" lang="en-US" altLang="ja-JP" dirty="0"/>
              <a:t>and they should shift like this with opposed tendency in frequency.</a:t>
            </a:r>
          </a:p>
          <a:p>
            <a:r>
              <a:rPr kumimoji="1" lang="en-US" altLang="ja-JP" dirty="0"/>
              <a:t>(30 s)</a:t>
            </a:r>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26</a:t>
            </a:fld>
            <a:endParaRPr kumimoji="1" lang="ja-JP" altLang="en-US"/>
          </a:p>
        </p:txBody>
      </p:sp>
    </p:spTree>
    <p:extLst>
      <p:ext uri="{BB962C8B-B14F-4D97-AF65-F5344CB8AC3E}">
        <p14:creationId xmlns:p14="http://schemas.microsoft.com/office/powerpoint/2010/main" val="587350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This slide shows pressure dependence</a:t>
            </a:r>
            <a:r>
              <a:rPr kumimoji="1" lang="en-US" altLang="ja-JP" baseline="0" dirty="0"/>
              <a:t> of dielectric constant.</a:t>
            </a:r>
          </a:p>
          <a:p>
            <a:r>
              <a:rPr kumimoji="1" lang="en-US" altLang="ja-JP" baseline="0" dirty="0"/>
              <a:t>As you can see the higher frequency relaxation shifts to lower frequency region with increasing pressure.</a:t>
            </a:r>
          </a:p>
          <a:p>
            <a:r>
              <a:rPr kumimoji="1" lang="en-US" altLang="ja-JP" baseline="0" dirty="0"/>
              <a:t>On the other hand lower frequency relaxation shifts to higher frequency region.</a:t>
            </a:r>
          </a:p>
          <a:p>
            <a:r>
              <a:rPr kumimoji="1" lang="en-US" altLang="ja-JP" baseline="0" dirty="0"/>
              <a:t>And “the two relaxations merge at around 10 </a:t>
            </a:r>
            <a:r>
              <a:rPr kumimoji="1" lang="en-US" altLang="ja-JP" baseline="0" dirty="0" err="1"/>
              <a:t>GPa</a:t>
            </a:r>
            <a:r>
              <a:rPr kumimoji="1" lang="en-US" altLang="ja-JP" baseline="0" dirty="0"/>
              <a:t>”.</a:t>
            </a:r>
          </a:p>
          <a:p>
            <a:r>
              <a:rPr kumimoji="1" lang="en-US" altLang="ja-JP" baseline="0" dirty="0"/>
              <a:t>(30 s)</a:t>
            </a:r>
          </a:p>
        </p:txBody>
      </p:sp>
      <p:sp>
        <p:nvSpPr>
          <p:cNvPr id="4" name="スライド番号プレースホルダー 3"/>
          <p:cNvSpPr>
            <a:spLocks noGrp="1"/>
          </p:cNvSpPr>
          <p:nvPr>
            <p:ph type="sldNum" sz="quarter" idx="10"/>
          </p:nvPr>
        </p:nvSpPr>
        <p:spPr/>
        <p:txBody>
          <a:bodyPr/>
          <a:lstStyle/>
          <a:p>
            <a:fld id="{D99CE7ED-13E2-414E-859E-C2EB6ECA6450}" type="slidenum">
              <a:rPr kumimoji="1" lang="ja-JP" altLang="en-US" smtClean="0"/>
              <a:t>27</a:t>
            </a:fld>
            <a:endParaRPr kumimoji="1" lang="ja-JP" altLang="en-US"/>
          </a:p>
        </p:txBody>
      </p:sp>
    </p:spTree>
    <p:extLst>
      <p:ext uri="{BB962C8B-B14F-4D97-AF65-F5344CB8AC3E}">
        <p14:creationId xmlns:p14="http://schemas.microsoft.com/office/powerpoint/2010/main" val="11588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9972A-CAED-4AD3-9783-FB41ED9FB7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675164-599E-A510-C503-28D8FECB7902}"/>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51FBDC5F-D908-F48D-C5DF-FE32C05DE1D0}"/>
              </a:ext>
            </a:extLst>
          </p:cNvPr>
          <p:cNvSpPr>
            <a:spLocks noGrp="1"/>
          </p:cNvSpPr>
          <p:nvPr>
            <p:ph type="body" idx="1"/>
          </p:nvPr>
        </p:nvSpPr>
        <p:spPr/>
        <p:txBody>
          <a:bodyPr/>
          <a:lstStyle/>
          <a:p>
            <a:r>
              <a:rPr kumimoji="1" lang="en-US" altLang="ja-JP" b="0" baseline="0" dirty="0"/>
              <a:t>So the disordered state changes from molecular rotation to proton translation at around this region.</a:t>
            </a:r>
          </a:p>
          <a:p>
            <a:r>
              <a:rPr kumimoji="1" lang="en-US" altLang="ja-JP" b="0" baseline="0" dirty="0"/>
              <a:t>Also ice VII remains unresolved problems for example, the bending phase boundaries at around this.</a:t>
            </a:r>
          </a:p>
          <a:p>
            <a:r>
              <a:rPr kumimoji="1" lang="en-US" altLang="ja-JP" b="0" baseline="0" dirty="0"/>
              <a:t>I think ice VII is quite exciting phase.</a:t>
            </a:r>
          </a:p>
          <a:p>
            <a:r>
              <a:rPr kumimoji="1" lang="en-US" altLang="ja-JP" b="0" baseline="0" dirty="0"/>
              <a:t>(30 s) </a:t>
            </a:r>
          </a:p>
        </p:txBody>
      </p:sp>
      <p:sp>
        <p:nvSpPr>
          <p:cNvPr id="4" name="スライド番号プレースホルダー 3">
            <a:extLst>
              <a:ext uri="{FF2B5EF4-FFF2-40B4-BE49-F238E27FC236}">
                <a16:creationId xmlns:a16="http://schemas.microsoft.com/office/drawing/2014/main" id="{F5402D2E-4855-A39F-A60D-4430A4DBE364}"/>
              </a:ext>
            </a:extLst>
          </p:cNvPr>
          <p:cNvSpPr>
            <a:spLocks noGrp="1"/>
          </p:cNvSpPr>
          <p:nvPr>
            <p:ph type="sldNum" sz="quarter" idx="10"/>
          </p:nvPr>
        </p:nvSpPr>
        <p:spPr/>
        <p:txBody>
          <a:bodyPr/>
          <a:lstStyle/>
          <a:p>
            <a:fld id="{D99CE7ED-13E2-414E-859E-C2EB6ECA6450}" type="slidenum">
              <a:rPr kumimoji="1" lang="ja-JP" altLang="en-US" smtClean="0"/>
              <a:t>28</a:t>
            </a:fld>
            <a:endParaRPr kumimoji="1" lang="ja-JP" altLang="en-US"/>
          </a:p>
        </p:txBody>
      </p:sp>
    </p:spTree>
    <p:extLst>
      <p:ext uri="{BB962C8B-B14F-4D97-AF65-F5344CB8AC3E}">
        <p14:creationId xmlns:p14="http://schemas.microsoft.com/office/powerpoint/2010/main" val="2445095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29B3A-9CEC-46ED-9B70-91E814BD7E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0B6BC8-9BEE-F5B0-6788-5C170A68259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08D53A-EC1C-B55E-16A9-DC70E5F3B891}"/>
              </a:ext>
            </a:extLst>
          </p:cNvPr>
          <p:cNvSpPr>
            <a:spLocks noGrp="1"/>
          </p:cNvSpPr>
          <p:nvPr>
            <p:ph type="body" idx="1"/>
          </p:nvPr>
        </p:nvSpPr>
        <p:spPr/>
        <p:txBody>
          <a:bodyPr/>
          <a:lstStyle/>
          <a:p>
            <a:r>
              <a:rPr kumimoji="1" lang="en-US" altLang="ja-JP" dirty="0"/>
              <a:t>This is the last topic of my talk, discovery of ice XIX</a:t>
            </a:r>
            <a:endParaRPr kumimoji="1" lang="ja-JP" altLang="en-US" dirty="0"/>
          </a:p>
        </p:txBody>
      </p:sp>
      <p:sp>
        <p:nvSpPr>
          <p:cNvPr id="4" name="スライド番号プレースホルダー 3">
            <a:extLst>
              <a:ext uri="{FF2B5EF4-FFF2-40B4-BE49-F238E27FC236}">
                <a16:creationId xmlns:a16="http://schemas.microsoft.com/office/drawing/2014/main" id="{D456DCF7-31BA-F9FA-9EC9-75C6BF609A4D}"/>
              </a:ext>
            </a:extLst>
          </p:cNvPr>
          <p:cNvSpPr>
            <a:spLocks noGrp="1"/>
          </p:cNvSpPr>
          <p:nvPr>
            <p:ph type="sldNum" sz="quarter" idx="5"/>
          </p:nvPr>
        </p:nvSpPr>
        <p:spPr/>
        <p:txBody>
          <a:bodyPr/>
          <a:lstStyle/>
          <a:p>
            <a:fld id="{9EFA3FAB-B393-4236-BA96-50B9A8FACE60}" type="slidenum">
              <a:rPr kumimoji="1" lang="ja-JP" altLang="en-US" smtClean="0"/>
              <a:t>29</a:t>
            </a:fld>
            <a:endParaRPr kumimoji="1" lang="ja-JP" altLang="en-US"/>
          </a:p>
        </p:txBody>
      </p:sp>
    </p:spTree>
    <p:extLst>
      <p:ext uri="{BB962C8B-B14F-4D97-AF65-F5344CB8AC3E}">
        <p14:creationId xmlns:p14="http://schemas.microsoft.com/office/powerpoint/2010/main" val="330613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Water molecule exist many inorganic and organic materials universally.</a:t>
            </a:r>
          </a:p>
          <a:p>
            <a:r>
              <a:rPr kumimoji="1" lang="en-US" altLang="ja-JP" dirty="0"/>
              <a:t>Some inorganic hydrates and its characteristics derived water molecules are shown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 existence of water molecules has great effect on physical properties of host materials.</a:t>
            </a:r>
          </a:p>
          <a:p>
            <a:r>
              <a:rPr kumimoji="1" lang="en-US" altLang="ja-JP" dirty="0"/>
              <a:t>In this context, physical properties of ice are intriguing as an extreme example case of solids including water molecules.</a:t>
            </a:r>
          </a:p>
          <a:p>
            <a:r>
              <a:rPr kumimoji="1" lang="en-US" altLang="ja-JP" dirty="0"/>
              <a:t>(30 s)</a:t>
            </a:r>
          </a:p>
          <a:p>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3</a:t>
            </a:fld>
            <a:endParaRPr kumimoji="1" lang="ja-JP" altLang="en-US"/>
          </a:p>
        </p:txBody>
      </p:sp>
    </p:spTree>
    <p:extLst>
      <p:ext uri="{BB962C8B-B14F-4D97-AF65-F5344CB8AC3E}">
        <p14:creationId xmlns:p14="http://schemas.microsoft.com/office/powerpoint/2010/main" val="2557075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Before the discovery of ice XIX, one-to-one correspondence holds among disordered/ordered ices.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Arial" panose="020B0604020202020204" pitchFamily="34" charset="0"/>
                <a:cs typeface="Arial" panose="020B0604020202020204" pitchFamily="34" charset="0"/>
              </a:rPr>
              <a:t>As shown this phase diagram, a disordered ice has its ordered phase, respectively.</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Arial" panose="020B0604020202020204" pitchFamily="34" charset="0"/>
                <a:cs typeface="Arial" panose="020B0604020202020204" pitchFamily="34" charset="0"/>
              </a:rPr>
              <a:t>And this study focused on these high-pressure phases, ice VI and XV.</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00A87BC4-C991-4D7F-BBBA-1F3FC1575131}" type="slidenum">
              <a:rPr kumimoji="1" lang="ja-JP" altLang="en-US" smtClean="0"/>
              <a:t>30</a:t>
            </a:fld>
            <a:endParaRPr kumimoji="1" lang="ja-JP" altLang="en-US"/>
          </a:p>
        </p:txBody>
      </p:sp>
    </p:spTree>
    <p:extLst>
      <p:ext uri="{BB962C8B-B14F-4D97-AF65-F5344CB8AC3E}">
        <p14:creationId xmlns:p14="http://schemas.microsoft.com/office/powerpoint/2010/main" val="2630021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Ice XV is antiferroelectrically ordered structure of ice VI.</a:t>
            </a:r>
            <a:endParaRPr kumimoji="1" lang="en-US" altLang="ja-JP" baseline="0" dirty="0"/>
          </a:p>
          <a:p>
            <a:r>
              <a:rPr kumimoji="1" lang="en-US" altLang="ja-JP" baseline="0" dirty="0"/>
              <a:t>Generally, disordered phase has many hydrogen ordered configurations, and there are </a:t>
            </a:r>
            <a:r>
              <a:rPr kumimoji="1" lang="en-US" altLang="ja-JP" sz="1200" baseline="0" dirty="0">
                <a:latin typeface="Arial" panose="020B0604020202020204" pitchFamily="34" charset="0"/>
                <a:cs typeface="Arial" panose="020B0604020202020204" pitchFamily="34" charset="0"/>
              </a:rPr>
              <a:t>45 hydrogen ordered </a:t>
            </a:r>
            <a:r>
              <a:rPr lang="en-US" altLang="ja-JP" sz="1200" dirty="0">
                <a:latin typeface="Arial" panose="020B0604020202020204" pitchFamily="34" charset="0"/>
                <a:cs typeface="Arial" panose="020B0604020202020204" pitchFamily="34" charset="0"/>
              </a:rPr>
              <a:t>configurations corresponding to the unit cell of ice VI.</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Arial" panose="020B0604020202020204" pitchFamily="34" charset="0"/>
                <a:cs typeface="Arial" panose="020B0604020202020204" pitchFamily="34" charset="0"/>
              </a:rPr>
              <a:t>Komatsu et al.,</a:t>
            </a:r>
            <a:r>
              <a:rPr kumimoji="1" lang="en-US" altLang="ja-JP" sz="1200" baseline="0" dirty="0">
                <a:latin typeface="Arial" panose="020B0604020202020204" pitchFamily="34" charset="0"/>
                <a:cs typeface="Arial" panose="020B0604020202020204" pitchFamily="34" charset="0"/>
              </a:rPr>
              <a:t> calculated relative energy of the configurations, and they reported they have close energy compared phase transition temperature between ice VI and XV.</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dirty="0">
                <a:latin typeface="Arial" panose="020B0604020202020204" pitchFamily="34" charset="0"/>
                <a:cs typeface="Arial" panose="020B0604020202020204" pitchFamily="34" charset="0"/>
              </a:rPr>
              <a:t>In addition the most stable structure was ferroelectrically ordered configuration.</a:t>
            </a:r>
            <a:endParaRPr kumimoji="1" lang="ja-JP" altLang="en-US" sz="1200" dirty="0">
              <a:latin typeface="Arial" panose="020B0604020202020204" pitchFamily="34" charset="0"/>
              <a:cs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0A87BC4-C991-4D7F-BBBA-1F3FC1575131}" type="slidenum">
              <a:rPr kumimoji="1" lang="ja-JP" altLang="en-US" smtClean="0"/>
              <a:t>31</a:t>
            </a:fld>
            <a:endParaRPr kumimoji="1" lang="ja-JP" altLang="en-US"/>
          </a:p>
        </p:txBody>
      </p:sp>
    </p:spTree>
    <p:extLst>
      <p:ext uri="{BB962C8B-B14F-4D97-AF65-F5344CB8AC3E}">
        <p14:creationId xmlns:p14="http://schemas.microsoft.com/office/powerpoint/2010/main" val="3396011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a:t>
            </a:r>
            <a:r>
              <a:rPr kumimoji="1" lang="en-US" altLang="ja-JP" baseline="0" dirty="0"/>
              <a:t> </a:t>
            </a:r>
            <a:r>
              <a:rPr kumimoji="1" lang="en-US" altLang="ja-JP" sz="1200" dirty="0">
                <a:latin typeface="Arial" panose="020B0604020202020204" pitchFamily="34" charset="0"/>
                <a:cs typeface="Arial" panose="020B0604020202020204" pitchFamily="34" charset="0"/>
              </a:rPr>
              <a:t>I investigated whether </a:t>
            </a:r>
            <a:r>
              <a:rPr lang="en-US" altLang="ja-JP" sz="1200" dirty="0">
                <a:latin typeface="Arial" panose="020B0604020202020204" pitchFamily="34" charset="0"/>
                <a:cs typeface="Arial" panose="020B0604020202020204" pitchFamily="34" charset="0"/>
              </a:rPr>
              <a:t>there are more than one hydrogen ordered phases</a:t>
            </a:r>
            <a:r>
              <a:rPr lang="en-US" altLang="ja-JP" sz="1200" baseline="0" dirty="0">
                <a:latin typeface="Arial" panose="020B0604020202020204" pitchFamily="34" charset="0"/>
                <a:cs typeface="Arial" panose="020B0604020202020204" pitchFamily="34" charset="0"/>
              </a:rPr>
              <a:t> for a disordered phase.</a:t>
            </a:r>
            <a:endParaRPr kumimoji="1" lang="en-US" altLang="ja-JP" dirty="0"/>
          </a:p>
          <a:p>
            <a:r>
              <a:rPr kumimoji="1" lang="en-US" altLang="ja-JP" dirty="0"/>
              <a:t>Hydrogen ordered of ice VI is slowly and locally occur, so it is difficult to detect its ordering by typical </a:t>
            </a:r>
            <a:r>
              <a:rPr kumimoji="1" lang="en-US" altLang="ja-JP" dirty="0" err="1"/>
              <a:t>raman</a:t>
            </a:r>
            <a:r>
              <a:rPr kumimoji="1" lang="en-US" altLang="ja-JP" dirty="0"/>
              <a:t> or XRD, </a:t>
            </a:r>
            <a:r>
              <a:rPr kumimoji="1" lang="en-US" altLang="ja-JP" dirty="0" err="1"/>
              <a:t>nuetron</a:t>
            </a:r>
            <a:r>
              <a:rPr kumimoji="1" lang="en-US" altLang="ja-JP" dirty="0"/>
              <a:t> measurement.</a:t>
            </a:r>
          </a:p>
          <a:p>
            <a:r>
              <a:rPr kumimoji="1" lang="en-US" altLang="ja-JP" dirty="0"/>
              <a:t>Hence I focused on dielectric measurement, it has been known very sensitive to detect hydrogen ordering of ice, using developed piston cylinder cell.</a:t>
            </a:r>
          </a:p>
          <a:p>
            <a:r>
              <a:rPr kumimoji="1" lang="en-US" altLang="ja-JP" dirty="0"/>
              <a:t>And here I applicate my collaborators Prof. </a:t>
            </a:r>
            <a:r>
              <a:rPr kumimoji="1" lang="en-US" altLang="ja-JP" dirty="0" err="1"/>
              <a:t>Yoshiya</a:t>
            </a:r>
            <a:r>
              <a:rPr kumimoji="1" lang="en-US" altLang="ja-JP" dirty="0"/>
              <a:t> </a:t>
            </a:r>
            <a:r>
              <a:rPr kumimoji="1" lang="en-US" altLang="ja-JP" dirty="0" err="1"/>
              <a:t>Uwatoko</a:t>
            </a:r>
            <a:r>
              <a:rPr kumimoji="1" lang="en-US" altLang="ja-JP" dirty="0"/>
              <a:t> and Dr. Jun </a:t>
            </a:r>
            <a:r>
              <a:rPr kumimoji="1" lang="en-US" altLang="ja-JP" dirty="0" err="1"/>
              <a:t>Gouchi</a:t>
            </a:r>
            <a:r>
              <a:rPr kumimoji="1" lang="en-US" altLang="ja-JP" dirty="0"/>
              <a:t>. They thought me basic piston cylinder know-how.</a:t>
            </a:r>
          </a:p>
          <a:p>
            <a:r>
              <a:rPr kumimoji="1" lang="en-US" altLang="ja-JP" dirty="0"/>
              <a:t>(80 s)</a:t>
            </a:r>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00A87BC4-C991-4D7F-BBBA-1F3FC1575131}" type="slidenum">
              <a:rPr kumimoji="1" lang="ja-JP" altLang="en-US" smtClean="0"/>
              <a:t>32</a:t>
            </a:fld>
            <a:endParaRPr kumimoji="1" lang="ja-JP" altLang="en-US"/>
          </a:p>
        </p:txBody>
      </p:sp>
    </p:spTree>
    <p:extLst>
      <p:ext uri="{BB962C8B-B14F-4D97-AF65-F5344CB8AC3E}">
        <p14:creationId xmlns:p14="http://schemas.microsoft.com/office/powerpoint/2010/main" val="1757381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experimental conditions for </a:t>
            </a:r>
            <a:r>
              <a:rPr kumimoji="1" lang="en-US" altLang="ja-JP" baseline="0" dirty="0"/>
              <a:t>dielectric measurements.</a:t>
            </a:r>
          </a:p>
          <a:p>
            <a:r>
              <a:rPr kumimoji="1" lang="en-US" altLang="ja-JP" baseline="0" dirty="0"/>
              <a:t>Measured pressure and temperature region is shown here.</a:t>
            </a:r>
            <a:r>
              <a:rPr kumimoji="1" lang="ja-JP" altLang="en-US" baseline="0" dirty="0"/>
              <a:t> </a:t>
            </a:r>
            <a:r>
              <a:rPr kumimoji="1" lang="en-US" altLang="ja-JP" baseline="0" dirty="0"/>
              <a:t>And I used HCl as a dopant to </a:t>
            </a:r>
            <a:r>
              <a:rPr kumimoji="1" lang="en-US" altLang="ja-JP" sz="1200" b="0" i="0" kern="1200" dirty="0">
                <a:solidFill>
                  <a:schemeClr val="tx1"/>
                </a:solidFill>
                <a:effectLst/>
                <a:latin typeface="+mn-lt"/>
                <a:ea typeface="+mn-ea"/>
                <a:cs typeface="+mn-cs"/>
              </a:rPr>
              <a:t>accelerate</a:t>
            </a:r>
            <a:r>
              <a:rPr kumimoji="1" lang="en-US" altLang="ja-JP" baseline="0" dirty="0"/>
              <a:t> hydrogen ordering of ice VI.</a:t>
            </a:r>
          </a:p>
          <a:p>
            <a:r>
              <a:rPr kumimoji="1" lang="en-US" altLang="ja-JP" baseline="0" dirty="0"/>
              <a:t>(15 s)</a:t>
            </a:r>
          </a:p>
        </p:txBody>
      </p:sp>
      <p:sp>
        <p:nvSpPr>
          <p:cNvPr id="4" name="スライド番号プレースホルダー 3"/>
          <p:cNvSpPr>
            <a:spLocks noGrp="1"/>
          </p:cNvSpPr>
          <p:nvPr>
            <p:ph type="sldNum" sz="quarter" idx="10"/>
          </p:nvPr>
        </p:nvSpPr>
        <p:spPr/>
        <p:txBody>
          <a:bodyPr/>
          <a:lstStyle/>
          <a:p>
            <a:fld id="{00A87BC4-C991-4D7F-BBBA-1F3FC1575131}" type="slidenum">
              <a:rPr kumimoji="1" lang="ja-JP" altLang="en-US" smtClean="0"/>
              <a:t>33</a:t>
            </a:fld>
            <a:endParaRPr kumimoji="1" lang="ja-JP" altLang="en-US"/>
          </a:p>
        </p:txBody>
      </p:sp>
    </p:spTree>
    <p:extLst>
      <p:ext uri="{BB962C8B-B14F-4D97-AF65-F5344CB8AC3E}">
        <p14:creationId xmlns:p14="http://schemas.microsoft.com/office/powerpoint/2010/main" val="3934997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comparison between pure and doped dielectric properties of ice VI.</a:t>
            </a:r>
          </a:p>
          <a:p>
            <a:r>
              <a:rPr kumimoji="1" lang="en-US" altLang="ja-JP" dirty="0"/>
              <a:t>In the both of them, with decreasing temperature, frequency-dispersion shifts to lower frequency region due to slowdown of the molecular dynamics.</a:t>
            </a:r>
          </a:p>
          <a:p>
            <a:r>
              <a:rPr kumimoji="1" lang="en-US" altLang="ja-JP" dirty="0"/>
              <a:t>And in pure ice VI, the molecular dynamics can not observe by dielectric measurement relatively high temperature.</a:t>
            </a:r>
          </a:p>
          <a:p>
            <a:r>
              <a:rPr kumimoji="1" lang="en-US" altLang="ja-JP" dirty="0"/>
              <a:t>(30 s)</a:t>
            </a:r>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34</a:t>
            </a:fld>
            <a:endParaRPr kumimoji="1" lang="ja-JP" altLang="en-US"/>
          </a:p>
        </p:txBody>
      </p:sp>
    </p:spTree>
    <p:extLst>
      <p:ext uri="{BB962C8B-B14F-4D97-AF65-F5344CB8AC3E}">
        <p14:creationId xmlns:p14="http://schemas.microsoft.com/office/powerpoint/2010/main" val="1219348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AF56D-525B-A4F8-8645-097D666783C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2E7C05-ACDD-BB54-04D1-7708106124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B7E9363-BD7E-1D6D-E0A4-6D4EFB388937}"/>
              </a:ext>
            </a:extLst>
          </p:cNvPr>
          <p:cNvSpPr>
            <a:spLocks noGrp="1"/>
          </p:cNvSpPr>
          <p:nvPr>
            <p:ph type="body" idx="1"/>
          </p:nvPr>
        </p:nvSpPr>
        <p:spPr/>
        <p:txBody>
          <a:bodyPr/>
          <a:lstStyle/>
          <a:p>
            <a:r>
              <a:rPr kumimoji="1" lang="en-US" altLang="ja-JP" dirty="0"/>
              <a:t>And in this temperature dependence of dielectric relaxation time, the activation energy of the dynamics was decreased by dopant.</a:t>
            </a:r>
          </a:p>
          <a:p>
            <a:r>
              <a:rPr kumimoji="1" lang="en-US" altLang="ja-JP" dirty="0"/>
              <a:t>(15 s)</a:t>
            </a:r>
          </a:p>
          <a:p>
            <a:endParaRPr kumimoji="1" lang="ja-JP" altLang="en-US" dirty="0"/>
          </a:p>
        </p:txBody>
      </p:sp>
      <p:sp>
        <p:nvSpPr>
          <p:cNvPr id="4" name="スライド番号プレースホルダー 3">
            <a:extLst>
              <a:ext uri="{FF2B5EF4-FFF2-40B4-BE49-F238E27FC236}">
                <a16:creationId xmlns:a16="http://schemas.microsoft.com/office/drawing/2014/main" id="{71FDDC8E-E5DD-F9D3-36B1-A002C7640122}"/>
              </a:ext>
            </a:extLst>
          </p:cNvPr>
          <p:cNvSpPr>
            <a:spLocks noGrp="1"/>
          </p:cNvSpPr>
          <p:nvPr>
            <p:ph type="sldNum" sz="quarter" idx="5"/>
          </p:nvPr>
        </p:nvSpPr>
        <p:spPr/>
        <p:txBody>
          <a:bodyPr/>
          <a:lstStyle/>
          <a:p>
            <a:fld id="{9EFA3FAB-B393-4236-BA96-50B9A8FACE60}" type="slidenum">
              <a:rPr kumimoji="1" lang="ja-JP" altLang="en-US" smtClean="0"/>
              <a:t>35</a:t>
            </a:fld>
            <a:endParaRPr kumimoji="1" lang="ja-JP" altLang="en-US"/>
          </a:p>
        </p:txBody>
      </p:sp>
    </p:spTree>
    <p:extLst>
      <p:ext uri="{BB962C8B-B14F-4D97-AF65-F5344CB8AC3E}">
        <p14:creationId xmlns:p14="http://schemas.microsoft.com/office/powerpoint/2010/main" val="4132345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dirty="0">
                <a:latin typeface="Arial" panose="020B0604020202020204" pitchFamily="34" charset="0"/>
                <a:ea typeface="メイリオ" panose="020B0604030504040204" pitchFamily="50" charset="-128"/>
                <a:cs typeface="Arial" panose="020B0604020202020204" pitchFamily="34" charset="0"/>
              </a:rPr>
              <a:t>Drastic change was observed in the both of dielectric constant and loss data of ice VI at 124 K.</a:t>
            </a:r>
          </a:p>
          <a:p>
            <a:r>
              <a:rPr kumimoji="1" lang="en-US" altLang="ja-JP" dirty="0"/>
              <a:t>(15 s)</a:t>
            </a:r>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36</a:t>
            </a:fld>
            <a:endParaRPr kumimoji="1" lang="ja-JP" altLang="en-US"/>
          </a:p>
        </p:txBody>
      </p:sp>
    </p:spTree>
    <p:extLst>
      <p:ext uri="{BB962C8B-B14F-4D97-AF65-F5344CB8AC3E}">
        <p14:creationId xmlns:p14="http://schemas.microsoft.com/office/powerpoint/2010/main" val="904247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Generally hydrogen ordering causes a limitation of dynamics of water molecules.</a:t>
            </a:r>
          </a:p>
          <a:p>
            <a:r>
              <a:rPr kumimoji="1" lang="en-US" altLang="ja-JP" baseline="0" dirty="0"/>
              <a:t>This causes decreasing of dielectric constant and loss</a:t>
            </a:r>
          </a:p>
          <a:p>
            <a:r>
              <a:rPr kumimoji="1" lang="en-US" altLang="ja-JP" baseline="0" dirty="0"/>
              <a:t>The drastic decreasing of dielectric response is assigned to hydrogen ordering of ice VI.</a:t>
            </a:r>
          </a:p>
          <a:p>
            <a:r>
              <a:rPr kumimoji="1" lang="en-US" altLang="ja-JP" baseline="0" dirty="0"/>
              <a:t>(25 s)</a:t>
            </a:r>
          </a:p>
          <a:p>
            <a:endParaRPr kumimoji="1" lang="en-US" altLang="ja-JP" baseline="0" dirty="0"/>
          </a:p>
        </p:txBody>
      </p:sp>
      <p:sp>
        <p:nvSpPr>
          <p:cNvPr id="4" name="スライド番号プレースホルダー 3"/>
          <p:cNvSpPr>
            <a:spLocks noGrp="1"/>
          </p:cNvSpPr>
          <p:nvPr>
            <p:ph type="sldNum" sz="quarter" idx="10"/>
          </p:nvPr>
        </p:nvSpPr>
        <p:spPr/>
        <p:txBody>
          <a:bodyPr/>
          <a:lstStyle/>
          <a:p>
            <a:fld id="{00A87BC4-C991-4D7F-BBBA-1F3FC1575131}" type="slidenum">
              <a:rPr kumimoji="1" lang="ja-JP" altLang="en-US" smtClean="0"/>
              <a:t>37</a:t>
            </a:fld>
            <a:endParaRPr kumimoji="1" lang="ja-JP" altLang="en-US"/>
          </a:p>
        </p:txBody>
      </p:sp>
    </p:spTree>
    <p:extLst>
      <p:ext uri="{BB962C8B-B14F-4D97-AF65-F5344CB8AC3E}">
        <p14:creationId xmlns:p14="http://schemas.microsoft.com/office/powerpoint/2010/main" val="1588659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Based on the dielectric measurements</a:t>
            </a:r>
            <a:r>
              <a:rPr kumimoji="1" lang="en-US" altLang="ja-JP" baseline="0" dirty="0"/>
              <a:t>, I plotted phase transition temperatures in this graph.</a:t>
            </a:r>
          </a:p>
          <a:p>
            <a:r>
              <a:rPr kumimoji="1" lang="en-US" altLang="ja-JP" baseline="0" dirty="0"/>
              <a:t>As you can see “a sign od </a:t>
            </a:r>
            <a:r>
              <a:rPr kumimoji="1" lang="en-US" altLang="ja-JP" baseline="0" dirty="0" err="1"/>
              <a:t>dT</a:t>
            </a:r>
            <a:r>
              <a:rPr kumimoji="1" lang="en-US" altLang="ja-JP" baseline="0" dirty="0"/>
              <a:t>/</a:t>
            </a:r>
            <a:r>
              <a:rPr kumimoji="1" lang="en-US" altLang="ja-JP" baseline="0" dirty="0" err="1"/>
              <a:t>dP</a:t>
            </a:r>
            <a:r>
              <a:rPr kumimoji="1" lang="en-US" altLang="ja-JP" baseline="0" dirty="0"/>
              <a:t> change from negative to positive at around 1.6 GPa”.</a:t>
            </a:r>
          </a:p>
          <a:p>
            <a:r>
              <a:rPr kumimoji="1" lang="en-US" altLang="ja-JP" baseline="0" dirty="0"/>
              <a:t>From Clausius-Clapeyron equation, there are two ordered phases which have different volume change comparing with ice VI, because ΔS&lt;0 holds in hydrogen ordering.</a:t>
            </a:r>
          </a:p>
          <a:p>
            <a:r>
              <a:rPr kumimoji="1" lang="en-US" altLang="ja-JP" baseline="0" dirty="0"/>
              <a:t>Since a volume change from ice VI to ice XV is ΔV &gt; 0, the unknown ordered phase is in the higher-pressure region.</a:t>
            </a:r>
          </a:p>
          <a:p>
            <a:endParaRPr kumimoji="1" lang="ja-JP" altLang="en-US" dirty="0"/>
          </a:p>
        </p:txBody>
      </p:sp>
      <p:sp>
        <p:nvSpPr>
          <p:cNvPr id="4" name="スライド番号プレースホルダー 3"/>
          <p:cNvSpPr>
            <a:spLocks noGrp="1"/>
          </p:cNvSpPr>
          <p:nvPr>
            <p:ph type="sldNum" sz="quarter" idx="10"/>
          </p:nvPr>
        </p:nvSpPr>
        <p:spPr/>
        <p:txBody>
          <a:bodyPr/>
          <a:lstStyle/>
          <a:p>
            <a:fld id="{00A87BC4-C991-4D7F-BBBA-1F3FC1575131}" type="slidenum">
              <a:rPr kumimoji="1" lang="ja-JP" altLang="en-US" smtClean="0"/>
              <a:t>38</a:t>
            </a:fld>
            <a:endParaRPr kumimoji="1" lang="ja-JP" altLang="en-US"/>
          </a:p>
        </p:txBody>
      </p:sp>
    </p:spTree>
    <p:extLst>
      <p:ext uri="{BB962C8B-B14F-4D97-AF65-F5344CB8AC3E}">
        <p14:creationId xmlns:p14="http://schemas.microsoft.com/office/powerpoint/2010/main" val="1772719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DEE5F-AE71-EEB1-F76C-0BB51F7ADB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9372CC-BA47-39B4-6678-E0899F5D833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EAED6A6-576D-ACB6-7820-94B8786DDF0A}"/>
              </a:ext>
            </a:extLst>
          </p:cNvPr>
          <p:cNvSpPr>
            <a:spLocks noGrp="1"/>
          </p:cNvSpPr>
          <p:nvPr>
            <p:ph type="body" idx="1"/>
          </p:nvPr>
        </p:nvSpPr>
        <p:spPr/>
        <p:txBody>
          <a:bodyPr/>
          <a:lstStyle/>
          <a:p>
            <a:r>
              <a:rPr kumimoji="1" lang="en-US" altLang="ja-JP" dirty="0"/>
              <a:t>This slide shows experimental conditions for </a:t>
            </a:r>
            <a:r>
              <a:rPr kumimoji="1" lang="en-US" altLang="ja-JP" baseline="0" dirty="0"/>
              <a:t>dielectric measurements.</a:t>
            </a:r>
          </a:p>
          <a:p>
            <a:r>
              <a:rPr kumimoji="1" lang="en-US" altLang="ja-JP" baseline="0" dirty="0"/>
              <a:t>Measured pressure and temperature region is shown here.</a:t>
            </a:r>
            <a:r>
              <a:rPr kumimoji="1" lang="ja-JP" altLang="en-US" baseline="0" dirty="0"/>
              <a:t> </a:t>
            </a:r>
            <a:r>
              <a:rPr kumimoji="1" lang="en-US" altLang="ja-JP" baseline="0" dirty="0"/>
              <a:t>And I used HCl as a dopant to </a:t>
            </a:r>
            <a:r>
              <a:rPr kumimoji="1" lang="en-US" altLang="ja-JP" sz="1200" b="0" i="0" kern="1200" dirty="0">
                <a:solidFill>
                  <a:schemeClr val="tx1"/>
                </a:solidFill>
                <a:effectLst/>
                <a:latin typeface="+mn-lt"/>
                <a:ea typeface="+mn-ea"/>
                <a:cs typeface="+mn-cs"/>
              </a:rPr>
              <a:t>accelerate</a:t>
            </a:r>
            <a:r>
              <a:rPr kumimoji="1" lang="en-US" altLang="ja-JP" baseline="0" dirty="0"/>
              <a:t> hydrogen ordering of ice VI.</a:t>
            </a:r>
          </a:p>
          <a:p>
            <a:r>
              <a:rPr kumimoji="1" lang="en-US" altLang="ja-JP" baseline="0" dirty="0"/>
              <a:t>(15 s)</a:t>
            </a:r>
          </a:p>
        </p:txBody>
      </p:sp>
      <p:sp>
        <p:nvSpPr>
          <p:cNvPr id="4" name="スライド番号プレースホルダー 3">
            <a:extLst>
              <a:ext uri="{FF2B5EF4-FFF2-40B4-BE49-F238E27FC236}">
                <a16:creationId xmlns:a16="http://schemas.microsoft.com/office/drawing/2014/main" id="{8F9D22DF-B6BB-B739-5833-6E88E95545CB}"/>
              </a:ext>
            </a:extLst>
          </p:cNvPr>
          <p:cNvSpPr>
            <a:spLocks noGrp="1"/>
          </p:cNvSpPr>
          <p:nvPr>
            <p:ph type="sldNum" sz="quarter" idx="10"/>
          </p:nvPr>
        </p:nvSpPr>
        <p:spPr/>
        <p:txBody>
          <a:bodyPr/>
          <a:lstStyle/>
          <a:p>
            <a:fld id="{00A87BC4-C991-4D7F-BBBA-1F3FC1575131}" type="slidenum">
              <a:rPr kumimoji="1" lang="ja-JP" altLang="en-US" smtClean="0"/>
              <a:t>39</a:t>
            </a:fld>
            <a:endParaRPr kumimoji="1" lang="ja-JP" altLang="en-US"/>
          </a:p>
        </p:txBody>
      </p:sp>
    </p:spTree>
    <p:extLst>
      <p:ext uri="{BB962C8B-B14F-4D97-AF65-F5344CB8AC3E}">
        <p14:creationId xmlns:p14="http://schemas.microsoft.com/office/powerpoint/2010/main" val="12495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F06ED-7EE9-2845-8299-166CC56EE3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1BC1375-40D1-C9A5-46EC-33E9A6AC5BF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8C4CBB4-C128-476D-24DC-EA7D1547B206}"/>
              </a:ext>
            </a:extLst>
          </p:cNvPr>
          <p:cNvSpPr>
            <a:spLocks noGrp="1"/>
          </p:cNvSpPr>
          <p:nvPr>
            <p:ph type="body" idx="1"/>
          </p:nvPr>
        </p:nvSpPr>
        <p:spPr/>
        <p:txBody>
          <a:bodyPr/>
          <a:lstStyle/>
          <a:p>
            <a:r>
              <a:rPr kumimoji="1" lang="en-US" altLang="ja-JP" dirty="0"/>
              <a:t>This is the crystal structure of ice </a:t>
            </a:r>
            <a:r>
              <a:rPr kumimoji="1" lang="en-US" altLang="ja-JP" dirty="0" err="1"/>
              <a:t>Ih</a:t>
            </a:r>
            <a:r>
              <a:rPr kumimoji="1" lang="en-US" altLang="ja-JP" dirty="0"/>
              <a:t> we can find in freezer. Water molecules in ice are in hydrogen-bond network and they have the orientation freedom.</a:t>
            </a:r>
          </a:p>
          <a:p>
            <a:r>
              <a:rPr kumimoji="1" lang="en-US" altLang="ja-JP" baseline="0" dirty="0"/>
              <a:t>And the orientation freedom of water molecules gives relatively high dielectric constant to ice at around 100.</a:t>
            </a:r>
          </a:p>
          <a:p>
            <a:r>
              <a:rPr kumimoji="1" lang="en-US" altLang="ja-JP" baseline="0" dirty="0"/>
              <a:t>For your information, other hydrated materials usually don’t show such high dielectric constant; they have 10, typically.</a:t>
            </a:r>
          </a:p>
          <a:p>
            <a:r>
              <a:rPr kumimoji="1" lang="en-US" altLang="ja-JP" baseline="0" dirty="0"/>
              <a:t>Also the freedom gives proton conductivity which is especially activated at high pressure and high temperature conditions,</a:t>
            </a:r>
          </a:p>
          <a:p>
            <a:r>
              <a:rPr kumimoji="1" lang="en-US" altLang="ja-JP" baseline="0" dirty="0"/>
              <a:t>And furthermore, one of the reasons of the many types of polymorphs of ice is the freedom of orientation; I will briefly explain this.</a:t>
            </a:r>
          </a:p>
          <a:p>
            <a:r>
              <a:rPr kumimoji="1" lang="en-US" altLang="ja-JP" baseline="0" dirty="0"/>
              <a:t>(60 s)</a:t>
            </a:r>
          </a:p>
        </p:txBody>
      </p:sp>
      <p:sp>
        <p:nvSpPr>
          <p:cNvPr id="4" name="スライド番号プレースホルダー 3">
            <a:extLst>
              <a:ext uri="{FF2B5EF4-FFF2-40B4-BE49-F238E27FC236}">
                <a16:creationId xmlns:a16="http://schemas.microsoft.com/office/drawing/2014/main" id="{55AF4C6F-5F42-4721-66C8-C077F223A6C7}"/>
              </a:ext>
            </a:extLst>
          </p:cNvPr>
          <p:cNvSpPr>
            <a:spLocks noGrp="1"/>
          </p:cNvSpPr>
          <p:nvPr>
            <p:ph type="sldNum" sz="quarter" idx="10"/>
          </p:nvPr>
        </p:nvSpPr>
        <p:spPr/>
        <p:txBody>
          <a:bodyPr/>
          <a:lstStyle/>
          <a:p>
            <a:fld id="{D99CE7ED-13E2-414E-859E-C2EB6ECA6450}" type="slidenum">
              <a:rPr kumimoji="1" lang="ja-JP" altLang="en-US" smtClean="0"/>
              <a:t>4</a:t>
            </a:fld>
            <a:endParaRPr kumimoji="1" lang="ja-JP" altLang="en-US"/>
          </a:p>
        </p:txBody>
      </p:sp>
    </p:spTree>
    <p:extLst>
      <p:ext uri="{BB962C8B-B14F-4D97-AF65-F5344CB8AC3E}">
        <p14:creationId xmlns:p14="http://schemas.microsoft.com/office/powerpoint/2010/main" val="2553607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From time limitation, I do not talk of details of neutron diffraction measurement, but this new phase has √2×√2×1 unit cell comparing with ice VI and XV.</a:t>
            </a:r>
            <a:endParaRPr kumimoji="1" lang="ja-JP" altLang="en-US" dirty="0"/>
          </a:p>
        </p:txBody>
      </p:sp>
      <p:sp>
        <p:nvSpPr>
          <p:cNvPr id="4" name="スライド番号プレースホルダー 3"/>
          <p:cNvSpPr>
            <a:spLocks noGrp="1"/>
          </p:cNvSpPr>
          <p:nvPr>
            <p:ph type="sldNum" sz="quarter" idx="10"/>
          </p:nvPr>
        </p:nvSpPr>
        <p:spPr/>
        <p:txBody>
          <a:bodyPr/>
          <a:lstStyle/>
          <a:p>
            <a:fld id="{D99CE7ED-13E2-414E-859E-C2EB6ECA6450}" type="slidenum">
              <a:rPr kumimoji="1" lang="ja-JP" altLang="en-US" smtClean="0"/>
              <a:t>40</a:t>
            </a:fld>
            <a:endParaRPr kumimoji="1" lang="ja-JP" altLang="en-US"/>
          </a:p>
        </p:txBody>
      </p:sp>
    </p:spTree>
    <p:extLst>
      <p:ext uri="{BB962C8B-B14F-4D97-AF65-F5344CB8AC3E}">
        <p14:creationId xmlns:p14="http://schemas.microsoft.com/office/powerpoint/2010/main" val="88480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425E2-D543-D921-0F40-43A0054E02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AE5315-230E-F779-49AF-4815FDAA06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A612833-CF95-4921-82F0-19CA0AC2FB9C}"/>
              </a:ext>
            </a:extLst>
          </p:cNvPr>
          <p:cNvSpPr>
            <a:spLocks noGrp="1"/>
          </p:cNvSpPr>
          <p:nvPr>
            <p:ph type="body" idx="1"/>
          </p:nvPr>
        </p:nvSpPr>
        <p:spPr/>
        <p:txBody>
          <a:bodyPr/>
          <a:lstStyle/>
          <a:p>
            <a:r>
              <a:rPr kumimoji="1" lang="en-US" altLang="ja-JP" dirty="0"/>
              <a:t>And there are two plausible structure models for ice XIX whose space group are P-4 and Pcc2, respectively.</a:t>
            </a:r>
          </a:p>
          <a:p>
            <a:endParaRPr kumimoji="1" lang="ja-JP" altLang="en-US" dirty="0"/>
          </a:p>
        </p:txBody>
      </p:sp>
      <p:sp>
        <p:nvSpPr>
          <p:cNvPr id="4" name="スライド番号プレースホルダー 3">
            <a:extLst>
              <a:ext uri="{FF2B5EF4-FFF2-40B4-BE49-F238E27FC236}">
                <a16:creationId xmlns:a16="http://schemas.microsoft.com/office/drawing/2014/main" id="{0DE194BC-66B3-D2DA-D497-640F5104E849}"/>
              </a:ext>
            </a:extLst>
          </p:cNvPr>
          <p:cNvSpPr>
            <a:spLocks noGrp="1"/>
          </p:cNvSpPr>
          <p:nvPr>
            <p:ph type="sldNum" sz="quarter" idx="10"/>
          </p:nvPr>
        </p:nvSpPr>
        <p:spPr/>
        <p:txBody>
          <a:bodyPr/>
          <a:lstStyle/>
          <a:p>
            <a:fld id="{D99CE7ED-13E2-414E-859E-C2EB6ECA6450}" type="slidenum">
              <a:rPr kumimoji="1" lang="ja-JP" altLang="en-US" smtClean="0"/>
              <a:t>41</a:t>
            </a:fld>
            <a:endParaRPr kumimoji="1" lang="ja-JP" altLang="en-US"/>
          </a:p>
        </p:txBody>
      </p:sp>
    </p:spTree>
    <p:extLst>
      <p:ext uri="{BB962C8B-B14F-4D97-AF65-F5344CB8AC3E}">
        <p14:creationId xmlns:p14="http://schemas.microsoft.com/office/powerpoint/2010/main" val="1097387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D1747-BD0F-DE51-02E5-3D44E711E7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967E05-7D66-F2B5-69A3-E6207FEF377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BC8E796-33AD-580B-7E02-23672197D1D2}"/>
              </a:ext>
            </a:extLst>
          </p:cNvPr>
          <p:cNvSpPr>
            <a:spLocks noGrp="1"/>
          </p:cNvSpPr>
          <p:nvPr>
            <p:ph type="body" idx="1"/>
          </p:nvPr>
        </p:nvSpPr>
        <p:spPr/>
        <p:txBody>
          <a:bodyPr/>
          <a:lstStyle/>
          <a:p>
            <a:r>
              <a:rPr kumimoji="1" lang="en-US" altLang="ja-JP" baseline="0" dirty="0"/>
              <a:t>As a summary, I focused on the molecular dynamics of ice, and I developed high pressure cells.</a:t>
            </a:r>
          </a:p>
          <a:p>
            <a:r>
              <a:rPr kumimoji="1" lang="en-US" altLang="ja-JP" baseline="0" dirty="0"/>
              <a:t>And using them, I studied high pressure ices to search ferroelectric ice.</a:t>
            </a:r>
          </a:p>
          <a:p>
            <a:r>
              <a:rPr kumimoji="1" lang="en-US" altLang="ja-JP" baseline="0" dirty="0"/>
              <a:t>Not only in hydrates but also water is important solvent in chemical reactions and crystal growth, </a:t>
            </a:r>
          </a:p>
          <a:p>
            <a:r>
              <a:rPr kumimoji="1" lang="en-US" altLang="ja-JP" baseline="0" dirty="0"/>
              <a:t>so I believe the high pressure developments has great potential in wide scientific field, thank you!</a:t>
            </a:r>
          </a:p>
        </p:txBody>
      </p:sp>
      <p:sp>
        <p:nvSpPr>
          <p:cNvPr id="4" name="スライド番号プレースホルダー 3">
            <a:extLst>
              <a:ext uri="{FF2B5EF4-FFF2-40B4-BE49-F238E27FC236}">
                <a16:creationId xmlns:a16="http://schemas.microsoft.com/office/drawing/2014/main" id="{1AB9CC85-5FE1-71A4-87A4-965624CB5A6A}"/>
              </a:ext>
            </a:extLst>
          </p:cNvPr>
          <p:cNvSpPr>
            <a:spLocks noGrp="1"/>
          </p:cNvSpPr>
          <p:nvPr>
            <p:ph type="sldNum" sz="quarter" idx="10"/>
          </p:nvPr>
        </p:nvSpPr>
        <p:spPr/>
        <p:txBody>
          <a:bodyPr/>
          <a:lstStyle/>
          <a:p>
            <a:fld id="{D99CE7ED-13E2-414E-859E-C2EB6ECA6450}" type="slidenum">
              <a:rPr kumimoji="1" lang="ja-JP" altLang="en-US" smtClean="0"/>
              <a:t>43</a:t>
            </a:fld>
            <a:endParaRPr kumimoji="1" lang="ja-JP" altLang="en-US"/>
          </a:p>
        </p:txBody>
      </p:sp>
    </p:spTree>
    <p:extLst>
      <p:ext uri="{BB962C8B-B14F-4D97-AF65-F5344CB8AC3E}">
        <p14:creationId xmlns:p14="http://schemas.microsoft.com/office/powerpoint/2010/main" val="3804716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This</a:t>
            </a:r>
            <a:r>
              <a:rPr kumimoji="1" lang="en-US" altLang="ja-JP" baseline="0" dirty="0"/>
              <a:t> slide shows results at 5.4 GPa, and the left side shows dielectric constant and loss.</a:t>
            </a:r>
          </a:p>
          <a:p>
            <a:r>
              <a:rPr kumimoji="1" lang="en-US" altLang="ja-JP" baseline="0" dirty="0"/>
              <a:t>As you can see, we observed two clear dielectric relaxations. </a:t>
            </a:r>
          </a:p>
          <a:p>
            <a:r>
              <a:rPr kumimoji="1" lang="en-US" altLang="ja-JP" baseline="0" dirty="0"/>
              <a:t>Higher frequency relaxation is assigned to water rotation in previous studies as I mentioned after.</a:t>
            </a:r>
          </a:p>
          <a:p>
            <a:r>
              <a:rPr kumimoji="1" lang="en-US" altLang="ja-JP" baseline="0" dirty="0"/>
              <a:t>In dielectric loss data, the higher frequency relaxation has loss peak. But the lower frequency relaxation seems to not have a loss peak.</a:t>
            </a:r>
          </a:p>
          <a:p>
            <a:r>
              <a:rPr kumimoji="1" lang="en-US" altLang="ja-JP" baseline="0" dirty="0"/>
              <a:t>In much lower frequency region, another relaxation was observed and this is derived between sample and electrode and generally</a:t>
            </a:r>
          </a:p>
          <a:p>
            <a:r>
              <a:rPr kumimoji="1" lang="en-US" altLang="ja-JP" baseline="0" dirty="0"/>
              <a:t>this dielectric relaxation cause larger dielectric loss as you can see here.</a:t>
            </a:r>
          </a:p>
          <a:p>
            <a:r>
              <a:rPr kumimoji="1" lang="en-US" altLang="ja-JP" baseline="0" dirty="0"/>
              <a:t>So I think loss peak derive from lower relaxation might be hidden.</a:t>
            </a:r>
          </a:p>
          <a:p>
            <a:r>
              <a:rPr kumimoji="1" lang="en-US" altLang="ja-JP" baseline="0" dirty="0"/>
              <a:t>(60 s)</a:t>
            </a:r>
          </a:p>
          <a:p>
            <a:endParaRPr kumimoji="1" lang="en-US" altLang="ja-JP" baseline="0" dirty="0"/>
          </a:p>
          <a:p>
            <a:endParaRPr kumimoji="1" lang="en-US" altLang="ja-JP" baseline="0" dirty="0"/>
          </a:p>
        </p:txBody>
      </p:sp>
      <p:sp>
        <p:nvSpPr>
          <p:cNvPr id="4" name="スライド番号プレースホルダー 3"/>
          <p:cNvSpPr>
            <a:spLocks noGrp="1"/>
          </p:cNvSpPr>
          <p:nvPr>
            <p:ph type="sldNum" sz="quarter" idx="10"/>
          </p:nvPr>
        </p:nvSpPr>
        <p:spPr/>
        <p:txBody>
          <a:bodyPr/>
          <a:lstStyle/>
          <a:p>
            <a:fld id="{D99CE7ED-13E2-414E-859E-C2EB6ECA6450}" type="slidenum">
              <a:rPr kumimoji="1" lang="ja-JP" altLang="en-US" smtClean="0"/>
              <a:t>45</a:t>
            </a:fld>
            <a:endParaRPr kumimoji="1" lang="ja-JP" altLang="en-US"/>
          </a:p>
        </p:txBody>
      </p:sp>
    </p:spTree>
    <p:extLst>
      <p:ext uri="{BB962C8B-B14F-4D97-AF65-F5344CB8AC3E}">
        <p14:creationId xmlns:p14="http://schemas.microsoft.com/office/powerpoint/2010/main" val="319480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4BA92-E451-1F81-032F-E2774301F6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F443DF6-7561-CAAA-7B2A-9E7812E19C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E25DAB1-3D79-ADDE-3339-8434D80409AC}"/>
              </a:ext>
            </a:extLst>
          </p:cNvPr>
          <p:cNvSpPr>
            <a:spLocks noGrp="1"/>
          </p:cNvSpPr>
          <p:nvPr>
            <p:ph type="body" idx="1"/>
          </p:nvPr>
        </p:nvSpPr>
        <p:spPr/>
        <p:txBody>
          <a:bodyPr/>
          <a:lstStyle/>
          <a:p>
            <a:r>
              <a:rPr kumimoji="1" lang="en-US" altLang="ja-JP" baseline="0" dirty="0"/>
              <a:t>In phase diagram of ice, we can classify ice polymorphs into disordered and ordered ices, and in each state site occupancy of hydrogen atom is 50 and 100%, respectively.</a:t>
            </a:r>
          </a:p>
          <a:p>
            <a:r>
              <a:rPr kumimoji="1" lang="en-US" altLang="ja-JP" baseline="0" dirty="0"/>
              <a:t>About the disordered ice the site occupancy is time and space averaged, and in the both state, so called 2-in 2-out or ice rule holds regarding hydrogen positions.</a:t>
            </a:r>
          </a:p>
          <a:p>
            <a:r>
              <a:rPr kumimoji="1" lang="en-US" altLang="ja-JP" baseline="0" dirty="0"/>
              <a:t>In these states, so called 2-in-2-out or ice rules holds in hydrogen configurations.</a:t>
            </a:r>
          </a:p>
          <a:p>
            <a:r>
              <a:rPr kumimoji="1" lang="en-US" altLang="ja-JP" baseline="0" dirty="0"/>
              <a:t>And this relationship increase the number of polymorphs</a:t>
            </a:r>
          </a:p>
          <a:p>
            <a:r>
              <a:rPr kumimoji="1" lang="en-US" altLang="ja-JP" baseline="0" dirty="0"/>
              <a:t>(30 s)</a:t>
            </a:r>
          </a:p>
        </p:txBody>
      </p:sp>
      <p:sp>
        <p:nvSpPr>
          <p:cNvPr id="4" name="スライド番号プレースホルダー 3">
            <a:extLst>
              <a:ext uri="{FF2B5EF4-FFF2-40B4-BE49-F238E27FC236}">
                <a16:creationId xmlns:a16="http://schemas.microsoft.com/office/drawing/2014/main" id="{DE8EB694-2156-9706-7E54-4588B87FBC15}"/>
              </a:ext>
            </a:extLst>
          </p:cNvPr>
          <p:cNvSpPr>
            <a:spLocks noGrp="1"/>
          </p:cNvSpPr>
          <p:nvPr>
            <p:ph type="sldNum" sz="quarter" idx="10"/>
          </p:nvPr>
        </p:nvSpPr>
        <p:spPr/>
        <p:txBody>
          <a:bodyPr/>
          <a:lstStyle/>
          <a:p>
            <a:fld id="{D99CE7ED-13E2-414E-859E-C2EB6ECA6450}" type="slidenum">
              <a:rPr kumimoji="1" lang="ja-JP" altLang="en-US" smtClean="0"/>
              <a:t>5</a:t>
            </a:fld>
            <a:endParaRPr kumimoji="1" lang="ja-JP" altLang="en-US"/>
          </a:p>
        </p:txBody>
      </p:sp>
    </p:spTree>
    <p:extLst>
      <p:ext uri="{BB962C8B-B14F-4D97-AF65-F5344CB8AC3E}">
        <p14:creationId xmlns:p14="http://schemas.microsoft.com/office/powerpoint/2010/main" val="3925162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However it should be noted </a:t>
            </a:r>
            <a:r>
              <a:rPr kumimoji="1" lang="en-US" altLang="ja-JP" sz="1200" dirty="0">
                <a:latin typeface="Arial" panose="020B0604020202020204" pitchFamily="34" charset="0"/>
                <a:cs typeface="Arial" panose="020B0604020202020204" pitchFamily="34" charset="0"/>
              </a:rPr>
              <a:t>m</a:t>
            </a:r>
            <a:r>
              <a:rPr lang="en-US" altLang="ja-JP" sz="1200" dirty="0">
                <a:latin typeface="Arial" panose="020B0604020202020204" pitchFamily="34" charset="0"/>
                <a:cs typeface="Arial" panose="020B0604020202020204" pitchFamily="34" charset="0"/>
              </a:rPr>
              <a:t>any of disorder-order phase transitions need dopant.</a:t>
            </a:r>
          </a:p>
          <a:p>
            <a:r>
              <a:rPr kumimoji="1" lang="en-US" altLang="ja-JP" dirty="0"/>
              <a:t>This is </a:t>
            </a:r>
            <a:r>
              <a:rPr lang="en-US" altLang="ja-JP" sz="1200" dirty="0">
                <a:latin typeface="Arial" panose="020B0604020202020204" pitchFamily="34" charset="0"/>
                <a:cs typeface="Arial" panose="020B0604020202020204" pitchFamily="34" charset="0"/>
              </a:rPr>
              <a:t>disorder-order phase transitions in hypothetical 2D ice. </a:t>
            </a:r>
          </a:p>
          <a:p>
            <a:r>
              <a:rPr lang="en-US" altLang="ja-JP" sz="1200" dirty="0">
                <a:latin typeface="Arial" panose="020B0604020202020204" pitchFamily="34" charset="0"/>
                <a:cs typeface="Arial" panose="020B0604020202020204" pitchFamily="34" charset="0"/>
              </a:rPr>
              <a:t>As I mentioned, ice rule locally holds in disordered state, and ice rule restricts the freedom of orientation.</a:t>
            </a:r>
          </a:p>
          <a:p>
            <a:r>
              <a:rPr lang="en-US" altLang="ja-JP" sz="1200" dirty="0">
                <a:latin typeface="Arial" panose="020B0604020202020204" pitchFamily="34" charset="0"/>
                <a:cs typeface="Arial" panose="020B0604020202020204" pitchFamily="34" charset="0"/>
              </a:rPr>
              <a:t>and there is high activation barrier to rotate water molecules to transform into ordered state.</a:t>
            </a:r>
          </a:p>
          <a:p>
            <a:r>
              <a:rPr kumimoji="1" lang="en-US" altLang="ja-JP" dirty="0"/>
              <a:t>So we introduce dopants (such as HCl KOH) to decrease activation energy of the phase transition.</a:t>
            </a:r>
          </a:p>
          <a:p>
            <a:r>
              <a:rPr kumimoji="1" lang="en-US" altLang="ja-JP" dirty="0"/>
              <a:t>(45 s)</a:t>
            </a:r>
            <a:endParaRPr kumimoji="1" lang="ja-JP" altLang="en-US" dirty="0"/>
          </a:p>
        </p:txBody>
      </p:sp>
      <p:sp>
        <p:nvSpPr>
          <p:cNvPr id="4" name="スライド番号プレースホルダー 3"/>
          <p:cNvSpPr>
            <a:spLocks noGrp="1"/>
          </p:cNvSpPr>
          <p:nvPr>
            <p:ph type="sldNum" sz="quarter" idx="5"/>
          </p:nvPr>
        </p:nvSpPr>
        <p:spPr/>
        <p:txBody>
          <a:bodyPr/>
          <a:lstStyle/>
          <a:p>
            <a:fld id="{9EFA3FAB-B393-4236-BA96-50B9A8FACE60}" type="slidenum">
              <a:rPr kumimoji="1" lang="ja-JP" altLang="en-US" smtClean="0"/>
              <a:t>6</a:t>
            </a:fld>
            <a:endParaRPr kumimoji="1" lang="ja-JP" altLang="en-US"/>
          </a:p>
        </p:txBody>
      </p:sp>
    </p:spTree>
    <p:extLst>
      <p:ext uri="{BB962C8B-B14F-4D97-AF65-F5344CB8AC3E}">
        <p14:creationId xmlns:p14="http://schemas.microsoft.com/office/powerpoint/2010/main" val="4249046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14DB3-57FA-9DF7-63C2-7E699C6E20D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4FF4B0-D952-C368-1BF6-CC7271DEE11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E234235-595B-D8CF-B846-9790CB855A31}"/>
              </a:ext>
            </a:extLst>
          </p:cNvPr>
          <p:cNvSpPr>
            <a:spLocks noGrp="1"/>
          </p:cNvSpPr>
          <p:nvPr>
            <p:ph type="body" idx="1"/>
          </p:nvPr>
        </p:nvSpPr>
        <p:spPr/>
        <p:txBody>
          <a:bodyPr/>
          <a:lstStyle/>
          <a:p>
            <a:r>
              <a:rPr kumimoji="1" lang="en-US" altLang="ja-JP" baseline="0" dirty="0"/>
              <a:t>Anyway, as I mentioned this molecular dynamics is very important in ice.</a:t>
            </a:r>
          </a:p>
          <a:p>
            <a:r>
              <a:rPr kumimoji="1" lang="en-US" altLang="ja-JP" baseline="0" dirty="0"/>
              <a:t>And my research motivation is shown here.</a:t>
            </a:r>
          </a:p>
          <a:p>
            <a:r>
              <a:rPr kumimoji="1" lang="en-US" altLang="ja-JP" baseline="0" dirty="0"/>
              <a:t>Can we control the orientation of water molecules by electric field in ice ? – this means ferroelectricity of ice.</a:t>
            </a:r>
          </a:p>
          <a:p>
            <a:r>
              <a:rPr kumimoji="1" lang="en-US" altLang="ja-JP" baseline="0" dirty="0"/>
              <a:t>And we have not found yet in bulk ice at least.</a:t>
            </a:r>
            <a:r>
              <a:rPr kumimoji="1" lang="ja-JP" altLang="en-US" baseline="0" dirty="0"/>
              <a:t> </a:t>
            </a:r>
            <a:endParaRPr kumimoji="1" lang="en-US" altLang="ja-JP" baseline="0" dirty="0"/>
          </a:p>
          <a:p>
            <a:r>
              <a:rPr kumimoji="1" lang="en-US" altLang="ja-JP" baseline="0" dirty="0"/>
              <a:t>For your information,</a:t>
            </a:r>
            <a:r>
              <a:rPr kumimoji="1" lang="ja-JP" altLang="en-US" baseline="0" dirty="0"/>
              <a:t> </a:t>
            </a:r>
            <a:r>
              <a:rPr kumimoji="1" lang="en-US" altLang="ja-JP" baseline="0" dirty="0"/>
              <a:t>in a</a:t>
            </a:r>
            <a:r>
              <a:rPr kumimoji="1" lang="ja-JP" altLang="en-US" baseline="0" dirty="0"/>
              <a:t> </a:t>
            </a:r>
            <a:r>
              <a:rPr kumimoji="1" lang="en-US" altLang="ja-JP" baseline="0" dirty="0"/>
              <a:t>kind of organic hydrate ferroelectricity controlled by water contents have been reported.</a:t>
            </a:r>
          </a:p>
          <a:p>
            <a:r>
              <a:rPr kumimoji="1" lang="en-US" altLang="ja-JP" baseline="0" dirty="0"/>
              <a:t>(45 s)</a:t>
            </a:r>
          </a:p>
        </p:txBody>
      </p:sp>
      <p:sp>
        <p:nvSpPr>
          <p:cNvPr id="4" name="スライド番号プレースホルダー 3">
            <a:extLst>
              <a:ext uri="{FF2B5EF4-FFF2-40B4-BE49-F238E27FC236}">
                <a16:creationId xmlns:a16="http://schemas.microsoft.com/office/drawing/2014/main" id="{A01C46B0-EFFF-E104-B488-347A307F79CF}"/>
              </a:ext>
            </a:extLst>
          </p:cNvPr>
          <p:cNvSpPr>
            <a:spLocks noGrp="1"/>
          </p:cNvSpPr>
          <p:nvPr>
            <p:ph type="sldNum" sz="quarter" idx="10"/>
          </p:nvPr>
        </p:nvSpPr>
        <p:spPr/>
        <p:txBody>
          <a:bodyPr/>
          <a:lstStyle/>
          <a:p>
            <a:fld id="{D99CE7ED-13E2-414E-859E-C2EB6ECA6450}" type="slidenum">
              <a:rPr kumimoji="1" lang="ja-JP" altLang="en-US" smtClean="0"/>
              <a:t>7</a:t>
            </a:fld>
            <a:endParaRPr kumimoji="1" lang="ja-JP" altLang="en-US"/>
          </a:p>
        </p:txBody>
      </p:sp>
    </p:spTree>
    <p:extLst>
      <p:ext uri="{BB962C8B-B14F-4D97-AF65-F5344CB8AC3E}">
        <p14:creationId xmlns:p14="http://schemas.microsoft.com/office/powerpoint/2010/main" val="2902009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462CB-C037-7E53-17FE-72183D5F87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0B4599-BDAB-9A22-2BDB-60FBD5D4A4E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34701AD-3ECE-93F9-5CF0-3B6863AF8266}"/>
              </a:ext>
            </a:extLst>
          </p:cNvPr>
          <p:cNvSpPr>
            <a:spLocks noGrp="1"/>
          </p:cNvSpPr>
          <p:nvPr>
            <p:ph type="body" idx="1"/>
          </p:nvPr>
        </p:nvSpPr>
        <p:spPr/>
        <p:txBody>
          <a:bodyPr/>
          <a:lstStyle/>
          <a:p>
            <a:r>
              <a:rPr kumimoji="1" lang="en-US" altLang="ja-JP" dirty="0"/>
              <a:t>And in terms of search for ferroelectric ice, high pressure is very useful tool.</a:t>
            </a:r>
          </a:p>
          <a:p>
            <a:r>
              <a:rPr kumimoji="1" lang="en-US" altLang="ja-JP" baseline="0" dirty="0"/>
              <a:t>Because many types of ices appear in high pressure region, and I hope at least one of them shows ferroelectricity.</a:t>
            </a:r>
          </a:p>
          <a:p>
            <a:r>
              <a:rPr kumimoji="1" lang="en-US" altLang="ja-JP" baseline="0" dirty="0"/>
              <a:t>(20 s)</a:t>
            </a:r>
          </a:p>
        </p:txBody>
      </p:sp>
      <p:sp>
        <p:nvSpPr>
          <p:cNvPr id="4" name="スライド番号プレースホルダー 3">
            <a:extLst>
              <a:ext uri="{FF2B5EF4-FFF2-40B4-BE49-F238E27FC236}">
                <a16:creationId xmlns:a16="http://schemas.microsoft.com/office/drawing/2014/main" id="{F5BF2797-9EAC-A5FE-08B4-50241118F362}"/>
              </a:ext>
            </a:extLst>
          </p:cNvPr>
          <p:cNvSpPr>
            <a:spLocks noGrp="1"/>
          </p:cNvSpPr>
          <p:nvPr>
            <p:ph type="sldNum" sz="quarter" idx="10"/>
          </p:nvPr>
        </p:nvSpPr>
        <p:spPr/>
        <p:txBody>
          <a:bodyPr/>
          <a:lstStyle/>
          <a:p>
            <a:fld id="{D99CE7ED-13E2-414E-859E-C2EB6ECA6450}" type="slidenum">
              <a:rPr kumimoji="1" lang="ja-JP" altLang="en-US" smtClean="0"/>
              <a:t>8</a:t>
            </a:fld>
            <a:endParaRPr kumimoji="1" lang="ja-JP" altLang="en-US"/>
          </a:p>
        </p:txBody>
      </p:sp>
    </p:spTree>
    <p:extLst>
      <p:ext uri="{BB962C8B-B14F-4D97-AF65-F5344CB8AC3E}">
        <p14:creationId xmlns:p14="http://schemas.microsoft.com/office/powerpoint/2010/main" val="1174076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my research I focused on two measurement methods,</a:t>
            </a:r>
            <a:endParaRPr kumimoji="1" lang="en-US" altLang="ja-JP" baseline="0" dirty="0"/>
          </a:p>
          <a:p>
            <a:r>
              <a:rPr kumimoji="1" lang="en-US" altLang="ja-JP" baseline="0" dirty="0"/>
              <a:t>The first one is dielectric measurements.</a:t>
            </a:r>
            <a:r>
              <a:rPr kumimoji="1" lang="ja-JP" altLang="en-US" baseline="0" dirty="0"/>
              <a:t> </a:t>
            </a:r>
            <a:r>
              <a:rPr kumimoji="1" lang="en-US" altLang="ja-JP" baseline="0" dirty="0"/>
              <a:t>I employed this method “to observe water molecule and proton dynamics through each of electric dipole moment and charge”.</a:t>
            </a:r>
          </a:p>
          <a:p>
            <a:r>
              <a:rPr kumimoji="1" lang="en-US" altLang="ja-JP" baseline="0" dirty="0"/>
              <a:t>The next one is Neutron diffraction measurements. I employed this method “to observe hydrogen atom position in ice”.</a:t>
            </a:r>
          </a:p>
          <a:p>
            <a:r>
              <a:rPr kumimoji="1" lang="en-US" altLang="ja-JP" baseline="0" dirty="0"/>
              <a:t>Additionally I combined these measurements with pressure and high electric field.</a:t>
            </a:r>
          </a:p>
          <a:p>
            <a:r>
              <a:rPr kumimoji="1" lang="en-US" altLang="ja-JP" baseline="0" dirty="0"/>
              <a:t>(30 s)</a:t>
            </a:r>
          </a:p>
        </p:txBody>
      </p:sp>
      <p:sp>
        <p:nvSpPr>
          <p:cNvPr id="4" name="スライド番号プレースホルダー 3"/>
          <p:cNvSpPr>
            <a:spLocks noGrp="1"/>
          </p:cNvSpPr>
          <p:nvPr>
            <p:ph type="sldNum" sz="quarter" idx="10"/>
          </p:nvPr>
        </p:nvSpPr>
        <p:spPr/>
        <p:txBody>
          <a:bodyPr/>
          <a:lstStyle/>
          <a:p>
            <a:fld id="{D99CE7ED-13E2-414E-859E-C2EB6ECA6450}" type="slidenum">
              <a:rPr kumimoji="1" lang="ja-JP" altLang="en-US" smtClean="0"/>
              <a:t>9</a:t>
            </a:fld>
            <a:endParaRPr kumimoji="1" lang="ja-JP" altLang="en-US"/>
          </a:p>
        </p:txBody>
      </p:sp>
    </p:spTree>
    <p:extLst>
      <p:ext uri="{BB962C8B-B14F-4D97-AF65-F5344CB8AC3E}">
        <p14:creationId xmlns:p14="http://schemas.microsoft.com/office/powerpoint/2010/main" val="85305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76F439-3AFB-6D9D-BE0E-6CF04B9C067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B68581D-6D41-F7EE-E4E9-89150C1B25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11E168B-03E6-E84D-FD07-7F37FAEF4608}"/>
              </a:ext>
            </a:extLst>
          </p:cNvPr>
          <p:cNvSpPr>
            <a:spLocks noGrp="1"/>
          </p:cNvSpPr>
          <p:nvPr>
            <p:ph type="dt" sz="half" idx="10"/>
          </p:nvPr>
        </p:nvSpPr>
        <p:spPr/>
        <p:txBody>
          <a:bodyPr/>
          <a:lstStyle/>
          <a:p>
            <a:fld id="{7E524E70-C1E6-4521-9DE6-07D61193574C}" type="datetimeFigureOut">
              <a:rPr kumimoji="1" lang="ja-JP" altLang="en-US" smtClean="0"/>
              <a:t>2025/10/1</a:t>
            </a:fld>
            <a:endParaRPr kumimoji="1" lang="ja-JP" altLang="en-US"/>
          </a:p>
        </p:txBody>
      </p:sp>
      <p:sp>
        <p:nvSpPr>
          <p:cNvPr id="5" name="フッター プレースホルダー 4">
            <a:extLst>
              <a:ext uri="{FF2B5EF4-FFF2-40B4-BE49-F238E27FC236}">
                <a16:creationId xmlns:a16="http://schemas.microsoft.com/office/drawing/2014/main" id="{4966E492-68CD-8EC3-0340-2AC8FE434C4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18D4F5-9415-CDE9-734A-6B6530D877DF}"/>
              </a:ext>
            </a:extLst>
          </p:cNvPr>
          <p:cNvSpPr>
            <a:spLocks noGrp="1"/>
          </p:cNvSpPr>
          <p:nvPr>
            <p:ph type="sldNum" sz="quarter" idx="12"/>
          </p:nvPr>
        </p:nvSpPr>
        <p:spPr/>
        <p:txBody>
          <a:body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115439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F123E3-F1E8-F2A5-E964-9D9931995F0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1E61E45-7233-D9A4-33C6-07DD1C17EFA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D8574B-A01D-C2A4-1BE8-1A803E29AF74}"/>
              </a:ext>
            </a:extLst>
          </p:cNvPr>
          <p:cNvSpPr>
            <a:spLocks noGrp="1"/>
          </p:cNvSpPr>
          <p:nvPr>
            <p:ph type="dt" sz="half" idx="10"/>
          </p:nvPr>
        </p:nvSpPr>
        <p:spPr/>
        <p:txBody>
          <a:bodyPr/>
          <a:lstStyle/>
          <a:p>
            <a:fld id="{7E524E70-C1E6-4521-9DE6-07D61193574C}" type="datetimeFigureOut">
              <a:rPr kumimoji="1" lang="ja-JP" altLang="en-US" smtClean="0"/>
              <a:t>2025/10/1</a:t>
            </a:fld>
            <a:endParaRPr kumimoji="1" lang="ja-JP" altLang="en-US"/>
          </a:p>
        </p:txBody>
      </p:sp>
      <p:sp>
        <p:nvSpPr>
          <p:cNvPr id="5" name="フッター プレースホルダー 4">
            <a:extLst>
              <a:ext uri="{FF2B5EF4-FFF2-40B4-BE49-F238E27FC236}">
                <a16:creationId xmlns:a16="http://schemas.microsoft.com/office/drawing/2014/main" id="{9B9EED08-A89A-D1E0-0F9A-A15E8B2FA12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370FF6D-789B-1B23-1FAC-BA107DA7F628}"/>
              </a:ext>
            </a:extLst>
          </p:cNvPr>
          <p:cNvSpPr>
            <a:spLocks noGrp="1"/>
          </p:cNvSpPr>
          <p:nvPr>
            <p:ph type="sldNum" sz="quarter" idx="12"/>
          </p:nvPr>
        </p:nvSpPr>
        <p:spPr/>
        <p:txBody>
          <a:body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568233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0F598BB-9C25-C86B-32F2-4B318AB1BA2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FEFF428-8B51-BA46-C664-BF2EA33EDC9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8064681-8675-DEFF-1CAB-421F84C7D5D1}"/>
              </a:ext>
            </a:extLst>
          </p:cNvPr>
          <p:cNvSpPr>
            <a:spLocks noGrp="1"/>
          </p:cNvSpPr>
          <p:nvPr>
            <p:ph type="dt" sz="half" idx="10"/>
          </p:nvPr>
        </p:nvSpPr>
        <p:spPr/>
        <p:txBody>
          <a:bodyPr/>
          <a:lstStyle/>
          <a:p>
            <a:fld id="{7E524E70-C1E6-4521-9DE6-07D61193574C}" type="datetimeFigureOut">
              <a:rPr kumimoji="1" lang="ja-JP" altLang="en-US" smtClean="0"/>
              <a:t>2025/10/1</a:t>
            </a:fld>
            <a:endParaRPr kumimoji="1" lang="ja-JP" altLang="en-US"/>
          </a:p>
        </p:txBody>
      </p:sp>
      <p:sp>
        <p:nvSpPr>
          <p:cNvPr id="5" name="フッター プレースホルダー 4">
            <a:extLst>
              <a:ext uri="{FF2B5EF4-FFF2-40B4-BE49-F238E27FC236}">
                <a16:creationId xmlns:a16="http://schemas.microsoft.com/office/drawing/2014/main" id="{5135EEA7-FC85-E8BF-FA55-37F67BF3927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C997F3-CC0E-C2C6-A7A8-137BB2A4A97C}"/>
              </a:ext>
            </a:extLst>
          </p:cNvPr>
          <p:cNvSpPr>
            <a:spLocks noGrp="1"/>
          </p:cNvSpPr>
          <p:nvPr>
            <p:ph type="sldNum" sz="quarter" idx="12"/>
          </p:nvPr>
        </p:nvSpPr>
        <p:spPr/>
        <p:txBody>
          <a:body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314735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B89768-818A-0C6E-9785-322C0424D99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38CD94E-587F-E1DE-AB04-92459C2897C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86EEF5-B16E-6CFF-36CB-283466CAFA42}"/>
              </a:ext>
            </a:extLst>
          </p:cNvPr>
          <p:cNvSpPr>
            <a:spLocks noGrp="1"/>
          </p:cNvSpPr>
          <p:nvPr>
            <p:ph type="dt" sz="half" idx="10"/>
          </p:nvPr>
        </p:nvSpPr>
        <p:spPr/>
        <p:txBody>
          <a:bodyPr/>
          <a:lstStyle/>
          <a:p>
            <a:fld id="{7E524E70-C1E6-4521-9DE6-07D61193574C}" type="datetimeFigureOut">
              <a:rPr kumimoji="1" lang="ja-JP" altLang="en-US" smtClean="0"/>
              <a:t>2025/10/1</a:t>
            </a:fld>
            <a:endParaRPr kumimoji="1" lang="ja-JP" altLang="en-US"/>
          </a:p>
        </p:txBody>
      </p:sp>
      <p:sp>
        <p:nvSpPr>
          <p:cNvPr id="5" name="フッター プレースホルダー 4">
            <a:extLst>
              <a:ext uri="{FF2B5EF4-FFF2-40B4-BE49-F238E27FC236}">
                <a16:creationId xmlns:a16="http://schemas.microsoft.com/office/drawing/2014/main" id="{034152A9-6C2E-144A-F427-4B55373601C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FA72FC-6930-2A04-10E1-7E2154382FDB}"/>
              </a:ext>
            </a:extLst>
          </p:cNvPr>
          <p:cNvSpPr>
            <a:spLocks noGrp="1"/>
          </p:cNvSpPr>
          <p:nvPr>
            <p:ph type="sldNum" sz="quarter" idx="12"/>
          </p:nvPr>
        </p:nvSpPr>
        <p:spPr/>
        <p:txBody>
          <a:body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322011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BE64CB-BB40-A713-6E76-D82C805A61D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E761CCF-C58F-E325-D6C6-AECF4BDD09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BEF49E9-2C9D-1AD8-A123-B06BBC3881C4}"/>
              </a:ext>
            </a:extLst>
          </p:cNvPr>
          <p:cNvSpPr>
            <a:spLocks noGrp="1"/>
          </p:cNvSpPr>
          <p:nvPr>
            <p:ph type="dt" sz="half" idx="10"/>
          </p:nvPr>
        </p:nvSpPr>
        <p:spPr/>
        <p:txBody>
          <a:bodyPr/>
          <a:lstStyle/>
          <a:p>
            <a:fld id="{7E524E70-C1E6-4521-9DE6-07D61193574C}" type="datetimeFigureOut">
              <a:rPr kumimoji="1" lang="ja-JP" altLang="en-US" smtClean="0"/>
              <a:t>2025/10/1</a:t>
            </a:fld>
            <a:endParaRPr kumimoji="1" lang="ja-JP" altLang="en-US"/>
          </a:p>
        </p:txBody>
      </p:sp>
      <p:sp>
        <p:nvSpPr>
          <p:cNvPr id="5" name="フッター プレースホルダー 4">
            <a:extLst>
              <a:ext uri="{FF2B5EF4-FFF2-40B4-BE49-F238E27FC236}">
                <a16:creationId xmlns:a16="http://schemas.microsoft.com/office/drawing/2014/main" id="{A02C45A9-7CB9-65B7-1E9F-B9EA80DCE17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A084206-014A-57D3-CB8B-76CFDB81892E}"/>
              </a:ext>
            </a:extLst>
          </p:cNvPr>
          <p:cNvSpPr>
            <a:spLocks noGrp="1"/>
          </p:cNvSpPr>
          <p:nvPr>
            <p:ph type="sldNum" sz="quarter" idx="12"/>
          </p:nvPr>
        </p:nvSpPr>
        <p:spPr/>
        <p:txBody>
          <a:body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2609814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2FD51F-F02A-DF86-5E7F-4974350C879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33DE7DF-AE32-72F4-0465-527E3931700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B2807CE-EAB9-655B-A3D6-179D60BF93E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5110BBC-76E3-6566-9F8F-5BA30FECAF09}"/>
              </a:ext>
            </a:extLst>
          </p:cNvPr>
          <p:cNvSpPr>
            <a:spLocks noGrp="1"/>
          </p:cNvSpPr>
          <p:nvPr>
            <p:ph type="dt" sz="half" idx="10"/>
          </p:nvPr>
        </p:nvSpPr>
        <p:spPr/>
        <p:txBody>
          <a:bodyPr/>
          <a:lstStyle/>
          <a:p>
            <a:fld id="{7E524E70-C1E6-4521-9DE6-07D61193574C}" type="datetimeFigureOut">
              <a:rPr kumimoji="1" lang="ja-JP" altLang="en-US" smtClean="0"/>
              <a:t>2025/10/1</a:t>
            </a:fld>
            <a:endParaRPr kumimoji="1" lang="ja-JP" altLang="en-US"/>
          </a:p>
        </p:txBody>
      </p:sp>
      <p:sp>
        <p:nvSpPr>
          <p:cNvPr id="6" name="フッター プレースホルダー 5">
            <a:extLst>
              <a:ext uri="{FF2B5EF4-FFF2-40B4-BE49-F238E27FC236}">
                <a16:creationId xmlns:a16="http://schemas.microsoft.com/office/drawing/2014/main" id="{A9E06028-2F90-1CC2-1AC0-AFB9BD1F0C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A05107-8427-0C50-6F64-E4D43519BDD1}"/>
              </a:ext>
            </a:extLst>
          </p:cNvPr>
          <p:cNvSpPr>
            <a:spLocks noGrp="1"/>
          </p:cNvSpPr>
          <p:nvPr>
            <p:ph type="sldNum" sz="quarter" idx="12"/>
          </p:nvPr>
        </p:nvSpPr>
        <p:spPr/>
        <p:txBody>
          <a:body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295691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312420-E614-145B-6B92-66EEB90E7A0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B419A45-4D5E-564E-6DEF-04E91D78B9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D4823A4-426A-3EC9-E754-D44FB537AB8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95EFC4C-E87D-56A7-1989-3F7620B77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010387B-C7A5-2E65-C365-4DF3399C6C5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72B4DCF-1275-977B-D699-3E59F1A973E7}"/>
              </a:ext>
            </a:extLst>
          </p:cNvPr>
          <p:cNvSpPr>
            <a:spLocks noGrp="1"/>
          </p:cNvSpPr>
          <p:nvPr>
            <p:ph type="dt" sz="half" idx="10"/>
          </p:nvPr>
        </p:nvSpPr>
        <p:spPr/>
        <p:txBody>
          <a:bodyPr/>
          <a:lstStyle/>
          <a:p>
            <a:fld id="{7E524E70-C1E6-4521-9DE6-07D61193574C}" type="datetimeFigureOut">
              <a:rPr kumimoji="1" lang="ja-JP" altLang="en-US" smtClean="0"/>
              <a:t>2025/10/1</a:t>
            </a:fld>
            <a:endParaRPr kumimoji="1" lang="ja-JP" altLang="en-US"/>
          </a:p>
        </p:txBody>
      </p:sp>
      <p:sp>
        <p:nvSpPr>
          <p:cNvPr id="8" name="フッター プレースホルダー 7">
            <a:extLst>
              <a:ext uri="{FF2B5EF4-FFF2-40B4-BE49-F238E27FC236}">
                <a16:creationId xmlns:a16="http://schemas.microsoft.com/office/drawing/2014/main" id="{95CD8142-EBCC-8114-4B23-EACB3AC5CAB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00AD5F5-5795-822E-3BCD-B0D12D626B3D}"/>
              </a:ext>
            </a:extLst>
          </p:cNvPr>
          <p:cNvSpPr>
            <a:spLocks noGrp="1"/>
          </p:cNvSpPr>
          <p:nvPr>
            <p:ph type="sldNum" sz="quarter" idx="12"/>
          </p:nvPr>
        </p:nvSpPr>
        <p:spPr/>
        <p:txBody>
          <a:body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398401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F0D66F-7F33-5B85-2E11-14504A26046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8705FCD-F775-327A-B417-DEB3DC2579FE}"/>
              </a:ext>
            </a:extLst>
          </p:cNvPr>
          <p:cNvSpPr>
            <a:spLocks noGrp="1"/>
          </p:cNvSpPr>
          <p:nvPr>
            <p:ph type="dt" sz="half" idx="10"/>
          </p:nvPr>
        </p:nvSpPr>
        <p:spPr/>
        <p:txBody>
          <a:bodyPr/>
          <a:lstStyle/>
          <a:p>
            <a:fld id="{7E524E70-C1E6-4521-9DE6-07D61193574C}" type="datetimeFigureOut">
              <a:rPr kumimoji="1" lang="ja-JP" altLang="en-US" smtClean="0"/>
              <a:t>2025/10/1</a:t>
            </a:fld>
            <a:endParaRPr kumimoji="1" lang="ja-JP" altLang="en-US"/>
          </a:p>
        </p:txBody>
      </p:sp>
      <p:sp>
        <p:nvSpPr>
          <p:cNvPr id="4" name="フッター プレースホルダー 3">
            <a:extLst>
              <a:ext uri="{FF2B5EF4-FFF2-40B4-BE49-F238E27FC236}">
                <a16:creationId xmlns:a16="http://schemas.microsoft.com/office/drawing/2014/main" id="{A82373C6-842A-9A77-CEBB-E6F4985DA13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6A0D677-E928-1674-2FA7-C49AE6041A95}"/>
              </a:ext>
            </a:extLst>
          </p:cNvPr>
          <p:cNvSpPr>
            <a:spLocks noGrp="1"/>
          </p:cNvSpPr>
          <p:nvPr>
            <p:ph type="sldNum" sz="quarter" idx="12"/>
          </p:nvPr>
        </p:nvSpPr>
        <p:spPr/>
        <p:txBody>
          <a:body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2698923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ACA8927-269F-E639-F820-023C13CE7907}"/>
              </a:ext>
            </a:extLst>
          </p:cNvPr>
          <p:cNvSpPr>
            <a:spLocks noGrp="1"/>
          </p:cNvSpPr>
          <p:nvPr>
            <p:ph type="dt" sz="half" idx="10"/>
          </p:nvPr>
        </p:nvSpPr>
        <p:spPr/>
        <p:txBody>
          <a:bodyPr/>
          <a:lstStyle/>
          <a:p>
            <a:fld id="{7E524E70-C1E6-4521-9DE6-07D61193574C}" type="datetimeFigureOut">
              <a:rPr kumimoji="1" lang="ja-JP" altLang="en-US" smtClean="0"/>
              <a:t>2025/10/1</a:t>
            </a:fld>
            <a:endParaRPr kumimoji="1" lang="ja-JP" altLang="en-US"/>
          </a:p>
        </p:txBody>
      </p:sp>
      <p:sp>
        <p:nvSpPr>
          <p:cNvPr id="3" name="フッター プレースホルダー 2">
            <a:extLst>
              <a:ext uri="{FF2B5EF4-FFF2-40B4-BE49-F238E27FC236}">
                <a16:creationId xmlns:a16="http://schemas.microsoft.com/office/drawing/2014/main" id="{7E55A4E6-3CCC-D890-96C8-607DF11CC32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5F7948D-C1E6-AD5D-FE3E-3D8CC8D6D024}"/>
              </a:ext>
            </a:extLst>
          </p:cNvPr>
          <p:cNvSpPr>
            <a:spLocks noGrp="1"/>
          </p:cNvSpPr>
          <p:nvPr>
            <p:ph type="sldNum" sz="quarter" idx="12"/>
          </p:nvPr>
        </p:nvSpPr>
        <p:spPr/>
        <p:txBody>
          <a:body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123975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5F87D1-AB0C-1B7D-05D8-452A6C4242C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4B9C60-06D7-D78B-3FB6-6E9A3750E4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63BA983-CA3F-4C93-08A4-001FD943C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F611AE4-05CD-528C-0652-C5B4E6228A77}"/>
              </a:ext>
            </a:extLst>
          </p:cNvPr>
          <p:cNvSpPr>
            <a:spLocks noGrp="1"/>
          </p:cNvSpPr>
          <p:nvPr>
            <p:ph type="dt" sz="half" idx="10"/>
          </p:nvPr>
        </p:nvSpPr>
        <p:spPr/>
        <p:txBody>
          <a:bodyPr/>
          <a:lstStyle/>
          <a:p>
            <a:fld id="{7E524E70-C1E6-4521-9DE6-07D61193574C}" type="datetimeFigureOut">
              <a:rPr kumimoji="1" lang="ja-JP" altLang="en-US" smtClean="0"/>
              <a:t>2025/10/1</a:t>
            </a:fld>
            <a:endParaRPr kumimoji="1" lang="ja-JP" altLang="en-US"/>
          </a:p>
        </p:txBody>
      </p:sp>
      <p:sp>
        <p:nvSpPr>
          <p:cNvPr id="6" name="フッター プレースホルダー 5">
            <a:extLst>
              <a:ext uri="{FF2B5EF4-FFF2-40B4-BE49-F238E27FC236}">
                <a16:creationId xmlns:a16="http://schemas.microsoft.com/office/drawing/2014/main" id="{537247FE-3813-CD28-014D-43CBFCAA71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868DCD6-88F0-1B3B-1A86-F18ECF5B02EB}"/>
              </a:ext>
            </a:extLst>
          </p:cNvPr>
          <p:cNvSpPr>
            <a:spLocks noGrp="1"/>
          </p:cNvSpPr>
          <p:nvPr>
            <p:ph type="sldNum" sz="quarter" idx="12"/>
          </p:nvPr>
        </p:nvSpPr>
        <p:spPr/>
        <p:txBody>
          <a:body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2336232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2D7F42-0B7A-5552-B233-9BA0E105F20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24E71EC-E781-29EE-60D5-E8A60E94F7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CD655DA-99A9-4696-2DD4-942C045337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3677983-A8B5-9CDF-4040-5C698ADE2A8D}"/>
              </a:ext>
            </a:extLst>
          </p:cNvPr>
          <p:cNvSpPr>
            <a:spLocks noGrp="1"/>
          </p:cNvSpPr>
          <p:nvPr>
            <p:ph type="dt" sz="half" idx="10"/>
          </p:nvPr>
        </p:nvSpPr>
        <p:spPr/>
        <p:txBody>
          <a:bodyPr/>
          <a:lstStyle/>
          <a:p>
            <a:fld id="{7E524E70-C1E6-4521-9DE6-07D61193574C}" type="datetimeFigureOut">
              <a:rPr kumimoji="1" lang="ja-JP" altLang="en-US" smtClean="0"/>
              <a:t>2025/10/1</a:t>
            </a:fld>
            <a:endParaRPr kumimoji="1" lang="ja-JP" altLang="en-US"/>
          </a:p>
        </p:txBody>
      </p:sp>
      <p:sp>
        <p:nvSpPr>
          <p:cNvPr id="6" name="フッター プレースホルダー 5">
            <a:extLst>
              <a:ext uri="{FF2B5EF4-FFF2-40B4-BE49-F238E27FC236}">
                <a16:creationId xmlns:a16="http://schemas.microsoft.com/office/drawing/2014/main" id="{5315B562-F4E7-EC68-2F2D-BAD9C9DD145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2F31DCD-7B52-BEC3-EEC2-A72C8FAC3B65}"/>
              </a:ext>
            </a:extLst>
          </p:cNvPr>
          <p:cNvSpPr>
            <a:spLocks noGrp="1"/>
          </p:cNvSpPr>
          <p:nvPr>
            <p:ph type="sldNum" sz="quarter" idx="12"/>
          </p:nvPr>
        </p:nvSpPr>
        <p:spPr/>
        <p:txBody>
          <a:body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374565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70DD5A4-80D4-E5F9-0D18-680FC6D8F0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98D35F-9B41-5836-0EBA-65BEB58B8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BE8BFA-D0EB-CD35-38A8-970A9D763F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524E70-C1E6-4521-9DE6-07D61193574C}" type="datetimeFigureOut">
              <a:rPr kumimoji="1" lang="ja-JP" altLang="en-US" smtClean="0"/>
              <a:t>2025/10/1</a:t>
            </a:fld>
            <a:endParaRPr kumimoji="1" lang="ja-JP" altLang="en-US"/>
          </a:p>
        </p:txBody>
      </p:sp>
      <p:sp>
        <p:nvSpPr>
          <p:cNvPr id="5" name="フッター プレースホルダー 4">
            <a:extLst>
              <a:ext uri="{FF2B5EF4-FFF2-40B4-BE49-F238E27FC236}">
                <a16:creationId xmlns:a16="http://schemas.microsoft.com/office/drawing/2014/main" id="{1EE8A62F-48D9-B4F7-4FC1-A3789BB367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1F78C3F-2919-4234-9809-7739124B9F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1243DE-C5F0-4FAA-A4BA-A15ECF154D93}" type="slidenum">
              <a:rPr kumimoji="1" lang="ja-JP" altLang="en-US" smtClean="0"/>
              <a:t>‹#›</a:t>
            </a:fld>
            <a:endParaRPr kumimoji="1" lang="ja-JP" altLang="en-US"/>
          </a:p>
        </p:txBody>
      </p:sp>
    </p:spTree>
    <p:extLst>
      <p:ext uri="{BB962C8B-B14F-4D97-AF65-F5344CB8AC3E}">
        <p14:creationId xmlns:p14="http://schemas.microsoft.com/office/powerpoint/2010/main" val="4207901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0.jp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7.png"/><Relationship Id="rId7" Type="http://schemas.openxmlformats.org/officeDocument/2006/relationships/image" Target="../media/image62.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22.sv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tiff"/><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24B2841-5F66-62BB-620F-711A7988608C}"/>
              </a:ext>
            </a:extLst>
          </p:cNvPr>
          <p:cNvSpPr txBox="1"/>
          <p:nvPr/>
        </p:nvSpPr>
        <p:spPr>
          <a:xfrm>
            <a:off x="203600" y="127017"/>
            <a:ext cx="10218964" cy="1569660"/>
          </a:xfrm>
          <a:prstGeom prst="rect">
            <a:avLst/>
          </a:prstGeom>
          <a:noFill/>
        </p:spPr>
        <p:txBody>
          <a:bodyPr wrap="square">
            <a:spAutoFit/>
          </a:bodyPr>
          <a:lstStyle/>
          <a:p>
            <a:r>
              <a:rPr lang="en-US" altLang="ja-JP" sz="3200" b="1" dirty="0">
                <a:solidFill>
                  <a:srgbClr val="00B0F0"/>
                </a:solidFill>
                <a:latin typeface="Arial" panose="020B0604020202020204" pitchFamily="34" charset="0"/>
                <a:cs typeface="Arial" panose="020B0604020202020204" pitchFamily="34" charset="0"/>
              </a:rPr>
              <a:t>Search for a ferroelectric ice under high pressure</a:t>
            </a:r>
          </a:p>
          <a:p>
            <a:r>
              <a:rPr lang="en-US" altLang="ja-JP" sz="3200" b="1" dirty="0">
                <a:solidFill>
                  <a:srgbClr val="00B0F0"/>
                </a:solidFill>
                <a:latin typeface="Arial" panose="020B0604020202020204" pitchFamily="34" charset="0"/>
                <a:cs typeface="Arial" panose="020B0604020202020204" pitchFamily="34" charset="0"/>
              </a:rPr>
              <a:t>by dielectric and neutron diffraction measurements</a:t>
            </a:r>
          </a:p>
          <a:p>
            <a:r>
              <a:rPr lang="en-US" altLang="ja-JP" sz="3200" b="1" dirty="0">
                <a:solidFill>
                  <a:srgbClr val="00B0F0"/>
                </a:solidFill>
                <a:latin typeface="Arial" panose="020B0604020202020204" pitchFamily="34" charset="0"/>
                <a:cs typeface="Arial" panose="020B0604020202020204" pitchFamily="34" charset="0"/>
              </a:rPr>
              <a:t>using newly developed</a:t>
            </a:r>
            <a:r>
              <a:rPr lang="ja-JP" altLang="en-US" sz="3200" b="1" dirty="0">
                <a:solidFill>
                  <a:srgbClr val="00B0F0"/>
                </a:solidFill>
                <a:latin typeface="Arial" panose="020B0604020202020204" pitchFamily="34" charset="0"/>
                <a:cs typeface="Arial" panose="020B0604020202020204" pitchFamily="34" charset="0"/>
              </a:rPr>
              <a:t> </a:t>
            </a:r>
            <a:r>
              <a:rPr lang="en-US" altLang="ja-JP" sz="3200" b="1" dirty="0">
                <a:solidFill>
                  <a:srgbClr val="00B0F0"/>
                </a:solidFill>
                <a:latin typeface="Arial" panose="020B0604020202020204" pitchFamily="34" charset="0"/>
                <a:cs typeface="Arial" panose="020B0604020202020204" pitchFamily="34" charset="0"/>
              </a:rPr>
              <a:t>high-pressure cells</a:t>
            </a:r>
          </a:p>
        </p:txBody>
      </p:sp>
      <p:sp>
        <p:nvSpPr>
          <p:cNvPr id="40" name="テキスト ボックス 39">
            <a:extLst>
              <a:ext uri="{FF2B5EF4-FFF2-40B4-BE49-F238E27FC236}">
                <a16:creationId xmlns:a16="http://schemas.microsoft.com/office/drawing/2014/main" id="{B6DFE7E9-A620-5D90-3CE4-181090B3A770}"/>
              </a:ext>
            </a:extLst>
          </p:cNvPr>
          <p:cNvSpPr txBox="1"/>
          <p:nvPr/>
        </p:nvSpPr>
        <p:spPr>
          <a:xfrm>
            <a:off x="48987" y="6237514"/>
            <a:ext cx="2996782"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Ryo Yamane (NIMS)</a:t>
            </a:r>
            <a:endParaRPr lang="ja-JP" altLang="en-US" sz="2400" dirty="0">
              <a:latin typeface="Arial" panose="020B0604020202020204" pitchFamily="34" charset="0"/>
              <a:cs typeface="Arial" panose="020B0604020202020204" pitchFamily="34" charset="0"/>
            </a:endParaRPr>
          </a:p>
        </p:txBody>
      </p:sp>
      <p:pic>
        <p:nvPicPr>
          <p:cNvPr id="41" name="図 40">
            <a:extLst>
              <a:ext uri="{FF2B5EF4-FFF2-40B4-BE49-F238E27FC236}">
                <a16:creationId xmlns:a16="http://schemas.microsoft.com/office/drawing/2014/main" id="{6E40171E-3FDF-610B-2EEA-B23668B434FC}"/>
              </a:ext>
            </a:extLst>
          </p:cNvPr>
          <p:cNvPicPr>
            <a:picLocks noChangeAspect="1"/>
          </p:cNvPicPr>
          <p:nvPr/>
        </p:nvPicPr>
        <p:blipFill>
          <a:blip r:embed="rId3"/>
          <a:stretch>
            <a:fillRect/>
          </a:stretch>
        </p:blipFill>
        <p:spPr>
          <a:xfrm>
            <a:off x="3388398" y="1584619"/>
            <a:ext cx="8754615" cy="5212532"/>
          </a:xfrm>
          <a:prstGeom prst="rect">
            <a:avLst/>
          </a:prstGeom>
        </p:spPr>
      </p:pic>
    </p:spTree>
    <p:extLst>
      <p:ext uri="{BB962C8B-B14F-4D97-AF65-F5344CB8AC3E}">
        <p14:creationId xmlns:p14="http://schemas.microsoft.com/office/powerpoint/2010/main" val="1659526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グループ化 79">
            <a:extLst>
              <a:ext uri="{FF2B5EF4-FFF2-40B4-BE49-F238E27FC236}">
                <a16:creationId xmlns:a16="http://schemas.microsoft.com/office/drawing/2014/main" id="{6F0CD6F8-C99D-4081-0385-E1EE1DD8BC33}"/>
              </a:ext>
            </a:extLst>
          </p:cNvPr>
          <p:cNvGrpSpPr/>
          <p:nvPr/>
        </p:nvGrpSpPr>
        <p:grpSpPr>
          <a:xfrm>
            <a:off x="0" y="-13043"/>
            <a:ext cx="12192000" cy="536263"/>
            <a:chOff x="0" y="-13043"/>
            <a:chExt cx="12192000" cy="536263"/>
          </a:xfrm>
        </p:grpSpPr>
        <p:sp>
          <p:nvSpPr>
            <p:cNvPr id="81" name="正方形/長方形 80">
              <a:extLst>
                <a:ext uri="{FF2B5EF4-FFF2-40B4-BE49-F238E27FC236}">
                  <a16:creationId xmlns:a16="http://schemas.microsoft.com/office/drawing/2014/main" id="{3727A6B3-3FBE-BD3B-1C99-818D5D3E85BE}"/>
                </a:ext>
              </a:extLst>
            </p:cNvPr>
            <p:cNvSpPr/>
            <p:nvPr/>
          </p:nvSpPr>
          <p:spPr>
            <a:xfrm>
              <a:off x="0" y="0"/>
              <a:ext cx="12192000" cy="5232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338038FF-9F22-50AA-E662-A516B4A28439}"/>
                </a:ext>
              </a:extLst>
            </p:cNvPr>
            <p:cNvSpPr txBox="1"/>
            <p:nvPr/>
          </p:nvSpPr>
          <p:spPr>
            <a:xfrm>
              <a:off x="129953" y="-13043"/>
              <a:ext cx="3203121"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My developments</a:t>
              </a:r>
            </a:p>
          </p:txBody>
        </p:sp>
      </p:grpSp>
      <p:pic>
        <p:nvPicPr>
          <p:cNvPr id="83" name="図 82">
            <a:extLst>
              <a:ext uri="{FF2B5EF4-FFF2-40B4-BE49-F238E27FC236}">
                <a16:creationId xmlns:a16="http://schemas.microsoft.com/office/drawing/2014/main" id="{492EBB88-DCF6-49E8-3E13-E1400712F7AB}"/>
              </a:ext>
            </a:extLst>
          </p:cNvPr>
          <p:cNvPicPr>
            <a:picLocks noChangeAspect="1"/>
          </p:cNvPicPr>
          <p:nvPr/>
        </p:nvPicPr>
        <p:blipFill>
          <a:blip r:embed="rId3" cstate="print">
            <a:extLst>
              <a:ext uri="{28A0092B-C50C-407E-A947-70E740481C1C}">
                <a14:useLocalDpi xmlns:a14="http://schemas.microsoft.com/office/drawing/2010/main" val="0"/>
              </a:ext>
            </a:extLst>
          </a:blip>
          <a:srcRect r="73606"/>
          <a:stretch>
            <a:fillRect/>
          </a:stretch>
        </p:blipFill>
        <p:spPr bwMode="auto">
          <a:xfrm>
            <a:off x="1194189" y="1508633"/>
            <a:ext cx="2473688" cy="2072204"/>
          </a:xfrm>
          <a:prstGeom prst="rect">
            <a:avLst/>
          </a:prstGeom>
          <a:noFill/>
          <a:ln>
            <a:noFill/>
          </a:ln>
        </p:spPr>
      </p:pic>
      <p:sp>
        <p:nvSpPr>
          <p:cNvPr id="87" name="テキスト ボックス 86">
            <a:extLst>
              <a:ext uri="{FF2B5EF4-FFF2-40B4-BE49-F238E27FC236}">
                <a16:creationId xmlns:a16="http://schemas.microsoft.com/office/drawing/2014/main" id="{06013EBF-3268-95ED-A397-581FBE3B9E5E}"/>
              </a:ext>
            </a:extLst>
          </p:cNvPr>
          <p:cNvSpPr txBox="1"/>
          <p:nvPr/>
        </p:nvSpPr>
        <p:spPr>
          <a:xfrm>
            <a:off x="883158" y="5610282"/>
            <a:ext cx="7518405" cy="430887"/>
          </a:xfrm>
          <a:prstGeom prst="rect">
            <a:avLst/>
          </a:prstGeom>
          <a:noFill/>
        </p:spPr>
        <p:txBody>
          <a:bodyPr wrap="none" rtlCol="0">
            <a:spAutoFit/>
          </a:bodyPr>
          <a:lstStyle/>
          <a:p>
            <a:r>
              <a:rPr kumimoji="1" lang="ja-JP" altLang="en-US" sz="2200" dirty="0">
                <a:latin typeface="Arial" panose="020B0604020202020204" pitchFamily="34" charset="0"/>
                <a:cs typeface="Arial" panose="020B0604020202020204" pitchFamily="34" charset="0"/>
              </a:rPr>
              <a:t>･</a:t>
            </a:r>
            <a:r>
              <a:rPr kumimoji="1" lang="en-US" altLang="ja-JP" sz="2200" dirty="0">
                <a:latin typeface="Arial" panose="020B0604020202020204" pitchFamily="34" charset="0"/>
                <a:cs typeface="Arial" panose="020B0604020202020204" pitchFamily="34" charset="0"/>
              </a:rPr>
              <a:t>Pressure can be measured by ruby-fluorescence method.</a:t>
            </a:r>
            <a:endParaRPr kumimoji="1" lang="ja-JP" altLang="en-US" sz="2200" dirty="0">
              <a:latin typeface="Arial" panose="020B0604020202020204" pitchFamily="34" charset="0"/>
              <a:cs typeface="Arial" panose="020B0604020202020204" pitchFamily="34" charset="0"/>
            </a:endParaRPr>
          </a:p>
        </p:txBody>
      </p:sp>
      <p:sp>
        <p:nvSpPr>
          <p:cNvPr id="88" name="テキスト ボックス 87">
            <a:extLst>
              <a:ext uri="{FF2B5EF4-FFF2-40B4-BE49-F238E27FC236}">
                <a16:creationId xmlns:a16="http://schemas.microsoft.com/office/drawing/2014/main" id="{BB5A6C1D-827C-81BE-D475-F92BC94F51F1}"/>
              </a:ext>
            </a:extLst>
          </p:cNvPr>
          <p:cNvSpPr txBox="1"/>
          <p:nvPr/>
        </p:nvSpPr>
        <p:spPr>
          <a:xfrm>
            <a:off x="883159" y="4439872"/>
            <a:ext cx="9700091" cy="1107996"/>
          </a:xfrm>
          <a:prstGeom prst="rect">
            <a:avLst/>
          </a:prstGeom>
          <a:noFill/>
        </p:spPr>
        <p:txBody>
          <a:bodyPr wrap="none" rtlCol="0">
            <a:spAutoFit/>
          </a:bodyPr>
          <a:lstStyle/>
          <a:p>
            <a:r>
              <a:rPr kumimoji="1" lang="ja-JP" altLang="en-US" sz="2200" dirty="0">
                <a:latin typeface="Arial" panose="020B0604020202020204" pitchFamily="34" charset="0"/>
                <a:cs typeface="Arial" panose="020B0604020202020204" pitchFamily="34" charset="0"/>
              </a:rPr>
              <a:t>･</a:t>
            </a:r>
            <a:r>
              <a:rPr kumimoji="1" lang="en-US" altLang="ja-JP" sz="2200" dirty="0">
                <a:latin typeface="Arial" panose="020B0604020202020204" pitchFamily="34" charset="0"/>
                <a:cs typeface="Arial" panose="020B0604020202020204" pitchFamily="34" charset="0"/>
              </a:rPr>
              <a:t>Dielectric properties of liquid (or solid) samples</a:t>
            </a:r>
            <a:r>
              <a:rPr lang="en-US" altLang="ja-JP" sz="2200" dirty="0">
                <a:latin typeface="Arial" panose="020B0604020202020204" pitchFamily="34" charset="0"/>
                <a:cs typeface="Arial" panose="020B0604020202020204" pitchFamily="34" charset="0"/>
              </a:rPr>
              <a:t> can be measured.</a:t>
            </a:r>
            <a:endParaRPr kumimoji="1" lang="en-US" altLang="ja-JP" sz="2200" dirty="0">
              <a:latin typeface="Arial" panose="020B0604020202020204" pitchFamily="34" charset="0"/>
              <a:cs typeface="Arial" panose="020B0604020202020204" pitchFamily="34" charset="0"/>
            </a:endParaRPr>
          </a:p>
          <a:p>
            <a:r>
              <a:rPr lang="en-US" altLang="ja-JP" sz="2200" dirty="0">
                <a:latin typeface="Arial" panose="020B0604020202020204" pitchFamily="34" charset="0"/>
                <a:cs typeface="Arial" panose="020B0604020202020204" pitchFamily="34" charset="0"/>
              </a:rPr>
              <a:t>  ((a): the electrodes are self-standing.</a:t>
            </a:r>
          </a:p>
          <a:p>
            <a:r>
              <a:rPr lang="en-US" altLang="ja-JP" sz="2200" dirty="0">
                <a:latin typeface="Arial" panose="020B0604020202020204" pitchFamily="34" charset="0"/>
                <a:cs typeface="Arial" panose="020B0604020202020204" pitchFamily="34" charset="0"/>
              </a:rPr>
              <a:t>   (b): the electrodes are immersed in anvils with diamond and epoxy resin.)</a:t>
            </a:r>
            <a:endParaRPr kumimoji="1" lang="ja-JP" altLang="en-US" sz="2200" dirty="0">
              <a:latin typeface="Arial" panose="020B0604020202020204" pitchFamily="34" charset="0"/>
              <a:cs typeface="Arial" panose="020B0604020202020204" pitchFamily="34" charset="0"/>
            </a:endParaRPr>
          </a:p>
        </p:txBody>
      </p:sp>
      <p:sp>
        <p:nvSpPr>
          <p:cNvPr id="92" name="テキスト ボックス 91">
            <a:extLst>
              <a:ext uri="{FF2B5EF4-FFF2-40B4-BE49-F238E27FC236}">
                <a16:creationId xmlns:a16="http://schemas.microsoft.com/office/drawing/2014/main" id="{5A79C931-223F-42A5-6D06-784BEE6F770A}"/>
              </a:ext>
            </a:extLst>
          </p:cNvPr>
          <p:cNvSpPr txBox="1"/>
          <p:nvPr/>
        </p:nvSpPr>
        <p:spPr>
          <a:xfrm>
            <a:off x="883158" y="6103583"/>
            <a:ext cx="5113900" cy="430887"/>
          </a:xfrm>
          <a:prstGeom prst="rect">
            <a:avLst/>
          </a:prstGeom>
          <a:noFill/>
        </p:spPr>
        <p:txBody>
          <a:bodyPr wrap="none" rtlCol="0">
            <a:spAutoFit/>
          </a:bodyPr>
          <a:lstStyle/>
          <a:p>
            <a:r>
              <a:rPr kumimoji="1" lang="ja-JP" altLang="en-US" sz="2200" dirty="0">
                <a:latin typeface="Arial" panose="020B0604020202020204" pitchFamily="34" charset="0"/>
                <a:cs typeface="Arial" panose="020B0604020202020204" pitchFamily="34" charset="0"/>
              </a:rPr>
              <a:t>･</a:t>
            </a:r>
            <a:r>
              <a:rPr kumimoji="1" lang="en-US" altLang="ja-JP" sz="2200" dirty="0">
                <a:latin typeface="Arial" panose="020B0604020202020204" pitchFamily="34" charset="0"/>
                <a:cs typeface="Arial" panose="020B0604020202020204" pitchFamily="34" charset="0"/>
              </a:rPr>
              <a:t>In (c), 10 kV of high voltage is applied.</a:t>
            </a:r>
            <a:endParaRPr kumimoji="1" lang="ja-JP" altLang="en-US" sz="2200"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35E98938-E794-DA7A-3034-410AD6ED93D4}"/>
              </a:ext>
            </a:extLst>
          </p:cNvPr>
          <p:cNvSpPr txBox="1"/>
          <p:nvPr/>
        </p:nvSpPr>
        <p:spPr>
          <a:xfrm>
            <a:off x="554821" y="4023848"/>
            <a:ext cx="2054798" cy="430887"/>
          </a:xfrm>
          <a:prstGeom prst="rect">
            <a:avLst/>
          </a:prstGeom>
          <a:noFill/>
        </p:spPr>
        <p:txBody>
          <a:bodyPr wrap="square">
            <a:spAutoFit/>
          </a:bodyPr>
          <a:lstStyle/>
          <a:p>
            <a:r>
              <a:rPr kumimoji="1" lang="en-US" altLang="ja-JP" sz="2200" u="sng" dirty="0">
                <a:latin typeface="Arial" panose="020B0604020202020204" pitchFamily="34" charset="0"/>
                <a:cs typeface="Arial" panose="020B0604020202020204" pitchFamily="34" charset="0"/>
              </a:rPr>
              <a:t>Characteristics</a:t>
            </a:r>
            <a:endParaRPr lang="ja-JP" altLang="en-US" sz="2200" u="sng" dirty="0"/>
          </a:p>
        </p:txBody>
      </p:sp>
      <p:pic>
        <p:nvPicPr>
          <p:cNvPr id="5" name="図 4">
            <a:extLst>
              <a:ext uri="{FF2B5EF4-FFF2-40B4-BE49-F238E27FC236}">
                <a16:creationId xmlns:a16="http://schemas.microsoft.com/office/drawing/2014/main" id="{D4E21EEE-46C6-397D-B2B5-26E85324A829}"/>
              </a:ext>
            </a:extLst>
          </p:cNvPr>
          <p:cNvPicPr>
            <a:picLocks noChangeAspect="1"/>
          </p:cNvPicPr>
          <p:nvPr/>
        </p:nvPicPr>
        <p:blipFill>
          <a:blip r:embed="rId3" cstate="print">
            <a:extLst>
              <a:ext uri="{28A0092B-C50C-407E-A947-70E740481C1C}">
                <a14:useLocalDpi xmlns:a14="http://schemas.microsoft.com/office/drawing/2010/main" val="0"/>
              </a:ext>
            </a:extLst>
          </a:blip>
          <a:srcRect l="26851"/>
          <a:stretch>
            <a:fillRect/>
          </a:stretch>
        </p:blipFill>
        <p:spPr bwMode="auto">
          <a:xfrm>
            <a:off x="4315490" y="1508633"/>
            <a:ext cx="6855617" cy="2072204"/>
          </a:xfrm>
          <a:prstGeom prst="rect">
            <a:avLst/>
          </a:prstGeom>
          <a:noFill/>
          <a:ln>
            <a:noFill/>
          </a:ln>
        </p:spPr>
      </p:pic>
      <p:sp>
        <p:nvSpPr>
          <p:cNvPr id="6" name="四角形: 角を丸くする 5">
            <a:extLst>
              <a:ext uri="{FF2B5EF4-FFF2-40B4-BE49-F238E27FC236}">
                <a16:creationId xmlns:a16="http://schemas.microsoft.com/office/drawing/2014/main" id="{53B9626C-2EFD-09E8-FA3F-087F6CE6EB5A}"/>
              </a:ext>
            </a:extLst>
          </p:cNvPr>
          <p:cNvSpPr/>
          <p:nvPr/>
        </p:nvSpPr>
        <p:spPr>
          <a:xfrm>
            <a:off x="1006867" y="1181529"/>
            <a:ext cx="2856216" cy="2506894"/>
          </a:xfrm>
          <a:prstGeom prst="roundRect">
            <a:avLst>
              <a:gd name="adj" fmla="val 4372"/>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AD1316D5-582E-C20E-CDEB-A7CF22115F99}"/>
              </a:ext>
            </a:extLst>
          </p:cNvPr>
          <p:cNvSpPr txBox="1"/>
          <p:nvPr/>
        </p:nvSpPr>
        <p:spPr>
          <a:xfrm>
            <a:off x="1358398" y="628392"/>
            <a:ext cx="2153154" cy="707886"/>
          </a:xfrm>
          <a:prstGeom prst="rect">
            <a:avLst/>
          </a:prstGeom>
          <a:solidFill>
            <a:schemeClr val="bg1"/>
          </a:solidFill>
        </p:spPr>
        <p:txBody>
          <a:bodyPr wrap="none" rtlCol="0">
            <a:spAutoFit/>
          </a:bodyPr>
          <a:lstStyle/>
          <a:p>
            <a:r>
              <a:rPr kumimoji="1" lang="en-US" altLang="ja-JP" sz="2000" dirty="0">
                <a:solidFill>
                  <a:srgbClr val="FF0000"/>
                </a:solidFill>
                <a:latin typeface="Arial" panose="020B0604020202020204" pitchFamily="34" charset="0"/>
                <a:cs typeface="Arial" panose="020B0604020202020204" pitchFamily="34" charset="0"/>
              </a:rPr>
              <a:t>Piston cylinder</a:t>
            </a:r>
          </a:p>
          <a:p>
            <a:r>
              <a:rPr kumimoji="1" lang="en-US" altLang="ja-JP" sz="2000" dirty="0">
                <a:solidFill>
                  <a:srgbClr val="FF0000"/>
                </a:solidFill>
                <a:latin typeface="Arial" panose="020B0604020202020204" pitchFamily="34" charset="0"/>
                <a:cs typeface="Arial" panose="020B0604020202020204" pitchFamily="34" charset="0"/>
              </a:rPr>
              <a:t>(~ up to 2.5 </a:t>
            </a:r>
            <a:r>
              <a:rPr kumimoji="1" lang="en-US" altLang="ja-JP" sz="2000" dirty="0" err="1">
                <a:solidFill>
                  <a:srgbClr val="FF0000"/>
                </a:solidFill>
                <a:latin typeface="Arial" panose="020B0604020202020204" pitchFamily="34" charset="0"/>
                <a:cs typeface="Arial" panose="020B0604020202020204" pitchFamily="34" charset="0"/>
              </a:rPr>
              <a:t>GPa</a:t>
            </a:r>
            <a:r>
              <a:rPr kumimoji="1" lang="en-US" altLang="ja-JP" sz="2000" dirty="0">
                <a:solidFill>
                  <a:srgbClr val="FF0000"/>
                </a:solidFill>
                <a:latin typeface="Arial" panose="020B0604020202020204" pitchFamily="34" charset="0"/>
                <a:cs typeface="Arial" panose="020B0604020202020204" pitchFamily="34" charset="0"/>
              </a:rPr>
              <a:t>)</a:t>
            </a:r>
            <a:endParaRPr kumimoji="1" lang="ja-JP" altLang="en-US" sz="2000" dirty="0">
              <a:solidFill>
                <a:srgbClr val="FF0000"/>
              </a:solidFill>
              <a:latin typeface="Arial" panose="020B0604020202020204" pitchFamily="34" charset="0"/>
              <a:cs typeface="Arial" panose="020B0604020202020204" pitchFamily="34" charset="0"/>
            </a:endParaRPr>
          </a:p>
        </p:txBody>
      </p:sp>
      <p:sp>
        <p:nvSpPr>
          <p:cNvPr id="7" name="四角形: 角を丸くする 6">
            <a:extLst>
              <a:ext uri="{FF2B5EF4-FFF2-40B4-BE49-F238E27FC236}">
                <a16:creationId xmlns:a16="http://schemas.microsoft.com/office/drawing/2014/main" id="{2B51E741-24FF-5DC2-4734-348AD055A4E6}"/>
              </a:ext>
            </a:extLst>
          </p:cNvPr>
          <p:cNvSpPr/>
          <p:nvPr/>
        </p:nvSpPr>
        <p:spPr>
          <a:xfrm>
            <a:off x="4214614" y="1169586"/>
            <a:ext cx="7117782" cy="2506894"/>
          </a:xfrm>
          <a:prstGeom prst="roundRect">
            <a:avLst>
              <a:gd name="adj" fmla="val 4372"/>
            </a:avLst>
          </a:prstGeom>
          <a:noFill/>
          <a:ln>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2F985A47-DEAD-2BBC-0F37-DD41357092D0}"/>
              </a:ext>
            </a:extLst>
          </p:cNvPr>
          <p:cNvSpPr txBox="1"/>
          <p:nvPr/>
        </p:nvSpPr>
        <p:spPr>
          <a:xfrm>
            <a:off x="6573747" y="628392"/>
            <a:ext cx="2339102" cy="707886"/>
          </a:xfrm>
          <a:prstGeom prst="rect">
            <a:avLst/>
          </a:prstGeom>
          <a:solidFill>
            <a:schemeClr val="bg1"/>
          </a:solidFill>
        </p:spPr>
        <p:txBody>
          <a:bodyPr wrap="none" rtlCol="0">
            <a:spAutoFit/>
          </a:bodyPr>
          <a:lstStyle/>
          <a:p>
            <a:r>
              <a:rPr kumimoji="1" lang="en-US" altLang="ja-JP" sz="2000" dirty="0">
                <a:solidFill>
                  <a:srgbClr val="00B0F0"/>
                </a:solidFill>
                <a:latin typeface="Arial" panose="020B0604020202020204" pitchFamily="34" charset="0"/>
                <a:cs typeface="Arial" panose="020B0604020202020204" pitchFamily="34" charset="0"/>
              </a:rPr>
              <a:t>Bridgman anvil cell</a:t>
            </a:r>
          </a:p>
          <a:p>
            <a:r>
              <a:rPr lang="en-US" altLang="ja-JP" sz="2000" dirty="0">
                <a:solidFill>
                  <a:srgbClr val="00B0F0"/>
                </a:solidFill>
                <a:latin typeface="Arial" panose="020B0604020202020204" pitchFamily="34" charset="0"/>
                <a:cs typeface="Arial" panose="020B0604020202020204" pitchFamily="34" charset="0"/>
              </a:rPr>
              <a:t>(&gt; 10 </a:t>
            </a:r>
            <a:r>
              <a:rPr lang="en-US" altLang="ja-JP" sz="2000" dirty="0" err="1">
                <a:solidFill>
                  <a:srgbClr val="00B0F0"/>
                </a:solidFill>
                <a:latin typeface="Arial" panose="020B0604020202020204" pitchFamily="34" charset="0"/>
                <a:cs typeface="Arial" panose="020B0604020202020204" pitchFamily="34" charset="0"/>
              </a:rPr>
              <a:t>GPa</a:t>
            </a:r>
            <a:r>
              <a:rPr lang="en-US" altLang="ja-JP" sz="2000" dirty="0">
                <a:solidFill>
                  <a:srgbClr val="00B0F0"/>
                </a:solidFill>
                <a:latin typeface="Arial" panose="020B0604020202020204" pitchFamily="34" charset="0"/>
                <a:cs typeface="Arial" panose="020B0604020202020204" pitchFamily="34" charset="0"/>
              </a:rPr>
              <a:t>)</a:t>
            </a:r>
            <a:endParaRPr kumimoji="1" lang="ja-JP" altLang="en-US" sz="2000" dirty="0">
              <a:solidFill>
                <a:srgbClr val="00B0F0"/>
              </a:solidFill>
              <a:latin typeface="Arial" panose="020B0604020202020204" pitchFamily="34" charset="0"/>
              <a:cs typeface="Arial" panose="020B0604020202020204" pitchFamily="34" charset="0"/>
            </a:endParaRPr>
          </a:p>
        </p:txBody>
      </p:sp>
      <p:sp>
        <p:nvSpPr>
          <p:cNvPr id="9" name="右中かっこ 8">
            <a:extLst>
              <a:ext uri="{FF2B5EF4-FFF2-40B4-BE49-F238E27FC236}">
                <a16:creationId xmlns:a16="http://schemas.microsoft.com/office/drawing/2014/main" id="{CC6D242B-ADA3-0ED8-36AB-16A4C1C8F96C}"/>
              </a:ext>
            </a:extLst>
          </p:cNvPr>
          <p:cNvSpPr/>
          <p:nvPr/>
        </p:nvSpPr>
        <p:spPr>
          <a:xfrm rot="5400000">
            <a:off x="4506635" y="385088"/>
            <a:ext cx="430887" cy="6727364"/>
          </a:xfrm>
          <a:prstGeom prst="righ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8B84488-FA05-957B-4064-7E3D220D8111}"/>
              </a:ext>
            </a:extLst>
          </p:cNvPr>
          <p:cNvSpPr txBox="1"/>
          <p:nvPr/>
        </p:nvSpPr>
        <p:spPr>
          <a:xfrm>
            <a:off x="4101555" y="3942277"/>
            <a:ext cx="1241045" cy="400110"/>
          </a:xfrm>
          <a:prstGeom prst="rect">
            <a:avLst/>
          </a:prstGeom>
          <a:noFill/>
        </p:spPr>
        <p:txBody>
          <a:bodyPr wrap="none" rtlCol="0">
            <a:spAutoFit/>
          </a:bodyPr>
          <a:lstStyle/>
          <a:p>
            <a:r>
              <a:rPr kumimoji="1" lang="en-US" altLang="ja-JP" sz="2000" dirty="0">
                <a:solidFill>
                  <a:srgbClr val="00B050"/>
                </a:solidFill>
                <a:latin typeface="Arial" panose="020B0604020202020204" pitchFamily="34" charset="0"/>
                <a:cs typeface="Arial" panose="020B0604020202020204" pitchFamily="34" charset="0"/>
              </a:rPr>
              <a:t>Dielectric</a:t>
            </a:r>
            <a:endParaRPr kumimoji="1" lang="ja-JP" altLang="en-US" sz="2000" dirty="0">
              <a:solidFill>
                <a:srgbClr val="00B050"/>
              </a:solidFill>
              <a:latin typeface="Arial" panose="020B0604020202020204" pitchFamily="34" charset="0"/>
              <a:cs typeface="Arial" panose="020B0604020202020204" pitchFamily="34" charset="0"/>
            </a:endParaRPr>
          </a:p>
        </p:txBody>
      </p:sp>
      <p:sp>
        <p:nvSpPr>
          <p:cNvPr id="11" name="右中かっこ 10">
            <a:extLst>
              <a:ext uri="{FF2B5EF4-FFF2-40B4-BE49-F238E27FC236}">
                <a16:creationId xmlns:a16="http://schemas.microsoft.com/office/drawing/2014/main" id="{3D04EF6C-0FCF-96E9-2774-6291FDC67BE8}"/>
              </a:ext>
            </a:extLst>
          </p:cNvPr>
          <p:cNvSpPr/>
          <p:nvPr/>
        </p:nvSpPr>
        <p:spPr>
          <a:xfrm rot="5400000">
            <a:off x="9697987" y="2390220"/>
            <a:ext cx="430889" cy="2717102"/>
          </a:xfrm>
          <a:prstGeom prst="righ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D219E88-FABB-3CF6-261F-8E2950F0E79D}"/>
              </a:ext>
            </a:extLst>
          </p:cNvPr>
          <p:cNvSpPr txBox="1"/>
          <p:nvPr/>
        </p:nvSpPr>
        <p:spPr>
          <a:xfrm>
            <a:off x="8401563" y="3942277"/>
            <a:ext cx="3100721" cy="400110"/>
          </a:xfrm>
          <a:prstGeom prst="rect">
            <a:avLst/>
          </a:prstGeom>
          <a:noFill/>
        </p:spPr>
        <p:txBody>
          <a:bodyPr wrap="none" rtlCol="0">
            <a:spAutoFit/>
          </a:bodyPr>
          <a:lstStyle/>
          <a:p>
            <a:r>
              <a:rPr kumimoji="1" lang="en-US" altLang="ja-JP" sz="2000" dirty="0">
                <a:solidFill>
                  <a:srgbClr val="92D050"/>
                </a:solidFill>
                <a:latin typeface="Arial" panose="020B0604020202020204" pitchFamily="34" charset="0"/>
                <a:cs typeface="Arial" panose="020B0604020202020204" pitchFamily="34" charset="0"/>
              </a:rPr>
              <a:t>HP-HE neutron diffraction</a:t>
            </a:r>
            <a:endParaRPr kumimoji="1" lang="ja-JP" altLang="en-US" sz="2000" dirty="0">
              <a:solidFill>
                <a:srgbClr val="92D050"/>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4A5090F0-819F-9E13-C549-B4491DB5E462}"/>
              </a:ext>
            </a:extLst>
          </p:cNvPr>
          <p:cNvSpPr txBox="1"/>
          <p:nvPr/>
        </p:nvSpPr>
        <p:spPr>
          <a:xfrm>
            <a:off x="9223797" y="4270069"/>
            <a:ext cx="2968203" cy="369332"/>
          </a:xfrm>
          <a:prstGeom prst="rect">
            <a:avLst/>
          </a:prstGeom>
          <a:solidFill>
            <a:schemeClr val="bg1"/>
          </a:solidFill>
        </p:spPr>
        <p:txBody>
          <a:bodyPr wrap="square">
            <a:spAutoFit/>
          </a:bodyPr>
          <a:lstStyle/>
          <a:p>
            <a:r>
              <a:rPr kumimoji="1" lang="en-US" altLang="ja-JP" sz="1800" dirty="0">
                <a:latin typeface="Arial" panose="020B0604020202020204" pitchFamily="34" charset="0"/>
                <a:cs typeface="Arial" panose="020B0604020202020204" pitchFamily="34" charset="0"/>
              </a:rPr>
              <a:t>(Up to 6.1 </a:t>
            </a:r>
            <a:r>
              <a:rPr kumimoji="1" lang="en-US" altLang="ja-JP" sz="1800" dirty="0" err="1">
                <a:latin typeface="Arial" panose="020B0604020202020204" pitchFamily="34" charset="0"/>
                <a:cs typeface="Arial" panose="020B0604020202020204" pitchFamily="34" charset="0"/>
              </a:rPr>
              <a:t>GPa</a:t>
            </a:r>
            <a:r>
              <a:rPr kumimoji="1" lang="en-US" altLang="ja-JP" sz="1800" dirty="0">
                <a:latin typeface="Arial" panose="020B0604020202020204" pitchFamily="34" charset="0"/>
                <a:cs typeface="Arial" panose="020B0604020202020204" pitchFamily="34" charset="0"/>
              </a:rPr>
              <a:t>, 10 kV/mm)</a:t>
            </a:r>
            <a:endParaRPr lang="ja-JP" altLang="en-US" dirty="0"/>
          </a:p>
        </p:txBody>
      </p:sp>
    </p:spTree>
    <p:extLst>
      <p:ext uri="{BB962C8B-B14F-4D97-AF65-F5344CB8AC3E}">
        <p14:creationId xmlns:p14="http://schemas.microsoft.com/office/powerpoint/2010/main" val="3363123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970910F-8705-2569-A8C3-3AF8C483C06E}"/>
              </a:ext>
            </a:extLst>
          </p:cNvPr>
          <p:cNvGrpSpPr/>
          <p:nvPr/>
        </p:nvGrpSpPr>
        <p:grpSpPr>
          <a:xfrm>
            <a:off x="0" y="-13043"/>
            <a:ext cx="12192000" cy="536263"/>
            <a:chOff x="0" y="-13043"/>
            <a:chExt cx="12192000" cy="536263"/>
          </a:xfrm>
        </p:grpSpPr>
        <p:sp>
          <p:nvSpPr>
            <p:cNvPr id="4" name="正方形/長方形 3">
              <a:extLst>
                <a:ext uri="{FF2B5EF4-FFF2-40B4-BE49-F238E27FC236}">
                  <a16:creationId xmlns:a16="http://schemas.microsoft.com/office/drawing/2014/main" id="{7781D7EA-5C56-6209-5BA2-A7BE8DCD92A6}"/>
                </a:ext>
              </a:extLst>
            </p:cNvPr>
            <p:cNvSpPr/>
            <p:nvPr/>
          </p:nvSpPr>
          <p:spPr>
            <a:xfrm>
              <a:off x="0" y="0"/>
              <a:ext cx="12192000" cy="5232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08D6E52-90D0-380B-0B88-944538369884}"/>
                </a:ext>
              </a:extLst>
            </p:cNvPr>
            <p:cNvSpPr txBox="1"/>
            <p:nvPr/>
          </p:nvSpPr>
          <p:spPr>
            <a:xfrm>
              <a:off x="129953" y="-13043"/>
              <a:ext cx="1316964"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Topics</a:t>
              </a:r>
            </a:p>
          </p:txBody>
        </p:sp>
      </p:grpSp>
      <p:pic>
        <p:nvPicPr>
          <p:cNvPr id="87" name="図 86">
            <a:extLst>
              <a:ext uri="{FF2B5EF4-FFF2-40B4-BE49-F238E27FC236}">
                <a16:creationId xmlns:a16="http://schemas.microsoft.com/office/drawing/2014/main" id="{775729D8-E64C-E356-E2DD-9993068E63DD}"/>
              </a:ext>
            </a:extLst>
          </p:cNvPr>
          <p:cNvPicPr>
            <a:picLocks noChangeAspect="1"/>
          </p:cNvPicPr>
          <p:nvPr/>
        </p:nvPicPr>
        <p:blipFill>
          <a:blip r:embed="rId3"/>
          <a:stretch>
            <a:fillRect/>
          </a:stretch>
        </p:blipFill>
        <p:spPr>
          <a:xfrm>
            <a:off x="2969229" y="2298561"/>
            <a:ext cx="5692042" cy="4384778"/>
          </a:xfrm>
          <a:prstGeom prst="rect">
            <a:avLst/>
          </a:prstGeom>
        </p:spPr>
      </p:pic>
      <p:pic>
        <p:nvPicPr>
          <p:cNvPr id="3" name="図 2">
            <a:extLst>
              <a:ext uri="{FF2B5EF4-FFF2-40B4-BE49-F238E27FC236}">
                <a16:creationId xmlns:a16="http://schemas.microsoft.com/office/drawing/2014/main" id="{D8F766A4-84DD-F6EC-3FB7-3CC1623AC60A}"/>
              </a:ext>
            </a:extLst>
          </p:cNvPr>
          <p:cNvPicPr>
            <a:picLocks noChangeAspect="1"/>
          </p:cNvPicPr>
          <p:nvPr/>
        </p:nvPicPr>
        <p:blipFill>
          <a:blip r:embed="rId4" cstate="print">
            <a:extLst>
              <a:ext uri="{28A0092B-C50C-407E-A947-70E740481C1C}">
                <a14:useLocalDpi xmlns:a14="http://schemas.microsoft.com/office/drawing/2010/main" val="0"/>
              </a:ext>
            </a:extLst>
          </a:blip>
          <a:srcRect r="73606"/>
          <a:stretch>
            <a:fillRect/>
          </a:stretch>
        </p:blipFill>
        <p:spPr bwMode="auto">
          <a:xfrm>
            <a:off x="483566" y="1262459"/>
            <a:ext cx="2773340" cy="2323222"/>
          </a:xfrm>
          <a:prstGeom prst="rect">
            <a:avLst/>
          </a:prstGeom>
          <a:noFill/>
          <a:ln>
            <a:noFill/>
          </a:ln>
        </p:spPr>
      </p:pic>
      <p:sp>
        <p:nvSpPr>
          <p:cNvPr id="6" name="四角形: 角を丸くする 5">
            <a:extLst>
              <a:ext uri="{FF2B5EF4-FFF2-40B4-BE49-F238E27FC236}">
                <a16:creationId xmlns:a16="http://schemas.microsoft.com/office/drawing/2014/main" id="{E8EFBE64-DB2A-9249-470E-A9FE413448CA}"/>
              </a:ext>
            </a:extLst>
          </p:cNvPr>
          <p:cNvSpPr/>
          <p:nvPr/>
        </p:nvSpPr>
        <p:spPr>
          <a:xfrm>
            <a:off x="4946443" y="3986373"/>
            <a:ext cx="2034284" cy="1921268"/>
          </a:xfrm>
          <a:prstGeom prst="round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C5D361E5-3C40-C88B-07D7-6F9ED913D11D}"/>
              </a:ext>
            </a:extLst>
          </p:cNvPr>
          <p:cNvCxnSpPr/>
          <p:nvPr/>
        </p:nvCxnSpPr>
        <p:spPr>
          <a:xfrm>
            <a:off x="3256906" y="3472665"/>
            <a:ext cx="1689537" cy="6780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四角形: 角を丸くする 9">
            <a:extLst>
              <a:ext uri="{FF2B5EF4-FFF2-40B4-BE49-F238E27FC236}">
                <a16:creationId xmlns:a16="http://schemas.microsoft.com/office/drawing/2014/main" id="{F4ACD52C-9B7A-BCA8-9BC0-C22C48E26ACB}"/>
              </a:ext>
            </a:extLst>
          </p:cNvPr>
          <p:cNvSpPr/>
          <p:nvPr/>
        </p:nvSpPr>
        <p:spPr>
          <a:xfrm>
            <a:off x="7196484" y="3359650"/>
            <a:ext cx="653049" cy="1191802"/>
          </a:xfrm>
          <a:prstGeom prst="round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3DF31680-13C4-3CEB-52D7-B225EDC29C14}"/>
              </a:ext>
            </a:extLst>
          </p:cNvPr>
          <p:cNvCxnSpPr>
            <a:cxnSpLocks/>
          </p:cNvCxnSpPr>
          <p:nvPr/>
        </p:nvCxnSpPr>
        <p:spPr>
          <a:xfrm flipH="1">
            <a:off x="7825495" y="2619311"/>
            <a:ext cx="835776" cy="6985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図 13">
            <a:extLst>
              <a:ext uri="{FF2B5EF4-FFF2-40B4-BE49-F238E27FC236}">
                <a16:creationId xmlns:a16="http://schemas.microsoft.com/office/drawing/2014/main" id="{CF7CB2A1-7FC4-0B7C-9797-7C631742C83B}"/>
              </a:ext>
            </a:extLst>
          </p:cNvPr>
          <p:cNvPicPr>
            <a:picLocks noChangeAspect="1"/>
          </p:cNvPicPr>
          <p:nvPr/>
        </p:nvPicPr>
        <p:blipFill>
          <a:blip r:embed="rId4" cstate="print">
            <a:extLst>
              <a:ext uri="{28A0092B-C50C-407E-A947-70E740481C1C}">
                <a14:useLocalDpi xmlns:a14="http://schemas.microsoft.com/office/drawing/2010/main" val="0"/>
              </a:ext>
            </a:extLst>
          </a:blip>
          <a:srcRect l="26851"/>
          <a:stretch>
            <a:fillRect/>
          </a:stretch>
        </p:blipFill>
        <p:spPr bwMode="auto">
          <a:xfrm>
            <a:off x="6096000" y="723048"/>
            <a:ext cx="5612434" cy="1696435"/>
          </a:xfrm>
          <a:prstGeom prst="rect">
            <a:avLst/>
          </a:prstGeom>
          <a:noFill/>
          <a:ln>
            <a:noFill/>
          </a:ln>
        </p:spPr>
      </p:pic>
      <p:sp>
        <p:nvSpPr>
          <p:cNvPr id="17" name="テキスト ボックス 16">
            <a:extLst>
              <a:ext uri="{FF2B5EF4-FFF2-40B4-BE49-F238E27FC236}">
                <a16:creationId xmlns:a16="http://schemas.microsoft.com/office/drawing/2014/main" id="{4359BEB0-F6F8-6F97-326F-27DE3E7D8F61}"/>
              </a:ext>
            </a:extLst>
          </p:cNvPr>
          <p:cNvSpPr txBox="1"/>
          <p:nvPr/>
        </p:nvSpPr>
        <p:spPr>
          <a:xfrm>
            <a:off x="8065290" y="3039165"/>
            <a:ext cx="3882794" cy="400110"/>
          </a:xfrm>
          <a:prstGeom prst="rect">
            <a:avLst/>
          </a:prstGeom>
          <a:noFill/>
        </p:spPr>
        <p:txBody>
          <a:bodyPr wrap="none" rtlCol="0">
            <a:spAutoFit/>
          </a:bodyPr>
          <a:lstStyle/>
          <a:p>
            <a:r>
              <a:rPr kumimoji="1" lang="en-US" altLang="ja-JP" sz="2000" b="1" dirty="0">
                <a:solidFill>
                  <a:srgbClr val="00B0F0"/>
                </a:solidFill>
                <a:latin typeface="Arial" panose="020B0604020202020204" pitchFamily="34" charset="0"/>
                <a:cs typeface="Arial" panose="020B0604020202020204" pitchFamily="34" charset="0"/>
              </a:rPr>
              <a:t>Ice VII under high ele</a:t>
            </a:r>
            <a:r>
              <a:rPr lang="en-US" altLang="ja-JP" sz="2000" b="1" dirty="0">
                <a:solidFill>
                  <a:srgbClr val="00B0F0"/>
                </a:solidFill>
                <a:latin typeface="Arial" panose="020B0604020202020204" pitchFamily="34" charset="0"/>
                <a:cs typeface="Arial" panose="020B0604020202020204" pitchFamily="34" charset="0"/>
              </a:rPr>
              <a:t>ctric field</a:t>
            </a:r>
            <a:endParaRPr kumimoji="1" lang="ja-JP" altLang="en-US" sz="2000" b="1" dirty="0">
              <a:solidFill>
                <a:srgbClr val="00B0F0"/>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D45CDEC-A655-1B4D-8420-0D0239827891}"/>
              </a:ext>
            </a:extLst>
          </p:cNvPr>
          <p:cNvSpPr txBox="1"/>
          <p:nvPr/>
        </p:nvSpPr>
        <p:spPr>
          <a:xfrm>
            <a:off x="4126711" y="3118722"/>
            <a:ext cx="1723549" cy="707886"/>
          </a:xfrm>
          <a:prstGeom prst="rect">
            <a:avLst/>
          </a:prstGeom>
          <a:solidFill>
            <a:schemeClr val="bg1"/>
          </a:solidFill>
        </p:spPr>
        <p:txBody>
          <a:bodyPr wrap="none" rtlCol="0">
            <a:spAutoFit/>
          </a:bodyPr>
          <a:lstStyle/>
          <a:p>
            <a:r>
              <a:rPr lang="en-US" altLang="ja-JP" sz="2000" b="1" dirty="0">
                <a:solidFill>
                  <a:srgbClr val="00B0F0"/>
                </a:solidFill>
                <a:latin typeface="Arial" panose="020B0604020202020204" pitchFamily="34" charset="0"/>
                <a:cs typeface="Arial" panose="020B0604020202020204" pitchFamily="34" charset="0"/>
              </a:rPr>
              <a:t>Discovery of</a:t>
            </a:r>
            <a:br>
              <a:rPr lang="en-US" altLang="ja-JP" sz="2000" b="1" dirty="0">
                <a:solidFill>
                  <a:srgbClr val="00B0F0"/>
                </a:solidFill>
                <a:latin typeface="Arial" panose="020B0604020202020204" pitchFamily="34" charset="0"/>
                <a:cs typeface="Arial" panose="020B0604020202020204" pitchFamily="34" charset="0"/>
              </a:rPr>
            </a:br>
            <a:r>
              <a:rPr lang="en-US" altLang="ja-JP" sz="2000" b="1" dirty="0">
                <a:solidFill>
                  <a:srgbClr val="00B0F0"/>
                </a:solidFill>
                <a:latin typeface="Arial" panose="020B0604020202020204" pitchFamily="34" charset="0"/>
                <a:cs typeface="Arial" panose="020B0604020202020204" pitchFamily="34" charset="0"/>
              </a:rPr>
              <a:t>Ice XIX</a:t>
            </a:r>
            <a:endParaRPr kumimoji="1" lang="ja-JP" altLang="en-US" sz="2000" b="1" dirty="0">
              <a:solidFill>
                <a:srgbClr val="00B0F0"/>
              </a:solidFill>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AE0C96EC-6E38-F3F6-EF0A-A38F5B06691A}"/>
              </a:ext>
            </a:extLst>
          </p:cNvPr>
          <p:cNvSpPr txBox="1"/>
          <p:nvPr/>
        </p:nvSpPr>
        <p:spPr>
          <a:xfrm>
            <a:off x="8065290" y="3415374"/>
            <a:ext cx="3647152" cy="707886"/>
          </a:xfrm>
          <a:prstGeom prst="rect">
            <a:avLst/>
          </a:prstGeom>
          <a:noFill/>
        </p:spPr>
        <p:txBody>
          <a:bodyPr wrap="none" rtlCol="0">
            <a:spAutoFit/>
          </a:bodyPr>
          <a:lstStyle/>
          <a:p>
            <a:r>
              <a:rPr kumimoji="1" lang="en-US" altLang="ja-JP" sz="2000" b="1" dirty="0">
                <a:solidFill>
                  <a:srgbClr val="00B0F0"/>
                </a:solidFill>
                <a:latin typeface="Arial" panose="020B0604020202020204" pitchFamily="34" charset="0"/>
                <a:cs typeface="Arial" panose="020B0604020202020204" pitchFamily="34" charset="0"/>
              </a:rPr>
              <a:t>Proton-dynamics crossover </a:t>
            </a:r>
            <a:br>
              <a:rPr kumimoji="1" lang="en-US" altLang="ja-JP" sz="2000" b="1" dirty="0">
                <a:solidFill>
                  <a:srgbClr val="00B0F0"/>
                </a:solidFill>
                <a:latin typeface="Arial" panose="020B0604020202020204" pitchFamily="34" charset="0"/>
                <a:cs typeface="Arial" panose="020B0604020202020204" pitchFamily="34" charset="0"/>
              </a:rPr>
            </a:br>
            <a:r>
              <a:rPr kumimoji="1" lang="en-US" altLang="ja-JP" sz="2000" b="1" dirty="0">
                <a:solidFill>
                  <a:srgbClr val="00B0F0"/>
                </a:solidFill>
                <a:latin typeface="Arial" panose="020B0604020202020204" pitchFamily="34" charset="0"/>
                <a:cs typeface="Arial" panose="020B0604020202020204" pitchFamily="34" charset="0"/>
              </a:rPr>
              <a:t>in ice VII</a:t>
            </a:r>
          </a:p>
        </p:txBody>
      </p:sp>
    </p:spTree>
    <p:extLst>
      <p:ext uri="{BB962C8B-B14F-4D97-AF65-F5344CB8AC3E}">
        <p14:creationId xmlns:p14="http://schemas.microsoft.com/office/powerpoint/2010/main" val="452603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9F953680-1332-BDF0-CFEB-7A451C6FF44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2110E19-A0CE-0516-F333-474DE7C873A5}"/>
              </a:ext>
            </a:extLst>
          </p:cNvPr>
          <p:cNvSpPr txBox="1"/>
          <p:nvPr/>
        </p:nvSpPr>
        <p:spPr>
          <a:xfrm>
            <a:off x="2987617" y="3136612"/>
            <a:ext cx="6216766" cy="584775"/>
          </a:xfrm>
          <a:prstGeom prst="rect">
            <a:avLst/>
          </a:prstGeom>
          <a:noFill/>
        </p:spPr>
        <p:txBody>
          <a:bodyPr wrap="none" rtlCol="0">
            <a:spAutoFit/>
          </a:bodyPr>
          <a:lstStyle/>
          <a:p>
            <a:r>
              <a:rPr kumimoji="1" lang="en-US" altLang="ja-JP" sz="3200" b="1" i="1" dirty="0">
                <a:solidFill>
                  <a:schemeClr val="bg1"/>
                </a:solidFill>
                <a:latin typeface="Arial" panose="020B0604020202020204" pitchFamily="34" charset="0"/>
                <a:cs typeface="Arial" panose="020B0604020202020204" pitchFamily="34" charset="0"/>
              </a:rPr>
              <a:t>Ice VII under high ele</a:t>
            </a:r>
            <a:r>
              <a:rPr lang="en-US" altLang="ja-JP" sz="3200" b="1" i="1" dirty="0">
                <a:solidFill>
                  <a:schemeClr val="bg1"/>
                </a:solidFill>
                <a:latin typeface="Arial" panose="020B0604020202020204" pitchFamily="34" charset="0"/>
                <a:cs typeface="Arial" panose="020B0604020202020204" pitchFamily="34" charset="0"/>
              </a:rPr>
              <a:t>ctric field</a:t>
            </a:r>
            <a:endParaRPr kumimoji="1" lang="ja-JP" altLang="en-US" sz="32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684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7860538" y="1234989"/>
            <a:ext cx="1563066" cy="1629863"/>
          </a:xfrm>
          <a:prstGeom prst="rect">
            <a:avLst/>
          </a:prstGeom>
        </p:spPr>
      </p:pic>
      <p:pic>
        <p:nvPicPr>
          <p:cNvPr id="22" name="図 21"/>
          <p:cNvPicPr>
            <a:picLocks noChangeAspect="1"/>
          </p:cNvPicPr>
          <p:nvPr/>
        </p:nvPicPr>
        <p:blipFill>
          <a:blip r:embed="rId4">
            <a:clrChange>
              <a:clrFrom>
                <a:srgbClr val="FFFFFF"/>
              </a:clrFrom>
              <a:clrTo>
                <a:srgbClr val="FFFFFF">
                  <a:alpha val="0"/>
                </a:srgbClr>
              </a:clrTo>
            </a:clrChange>
          </a:blip>
          <a:stretch>
            <a:fillRect/>
          </a:stretch>
        </p:blipFill>
        <p:spPr>
          <a:xfrm>
            <a:off x="7736421" y="3151859"/>
            <a:ext cx="1756217" cy="1942815"/>
          </a:xfrm>
          <a:prstGeom prst="rect">
            <a:avLst/>
          </a:prstGeom>
        </p:spPr>
      </p:pic>
      <p:sp>
        <p:nvSpPr>
          <p:cNvPr id="23" name="テキスト ボックス 22"/>
          <p:cNvSpPr txBox="1"/>
          <p:nvPr/>
        </p:nvSpPr>
        <p:spPr>
          <a:xfrm>
            <a:off x="5208402" y="1695977"/>
            <a:ext cx="2764321" cy="707886"/>
          </a:xfrm>
          <a:prstGeom prst="rect">
            <a:avLst/>
          </a:prstGeom>
          <a:noFill/>
        </p:spPr>
        <p:txBody>
          <a:bodyPr wrap="square" rtlCol="0">
            <a:spAutoFit/>
          </a:bodyPr>
          <a:lstStyle/>
          <a:p>
            <a:pPr algn="ctr"/>
            <a:r>
              <a:rPr lang="en-US" altLang="ja-JP" sz="2000" dirty="0">
                <a:solidFill>
                  <a:srgbClr val="FF0000"/>
                </a:solidFill>
                <a:latin typeface="Arial" panose="020B0604020202020204" pitchFamily="34" charset="0"/>
                <a:ea typeface="メイリオ" panose="020B0604030504040204" pitchFamily="50" charset="-128"/>
                <a:cs typeface="Arial" panose="020B0604020202020204" pitchFamily="34" charset="0"/>
              </a:rPr>
              <a:t>Ice VII</a:t>
            </a:r>
            <a:br>
              <a:rPr lang="en-US" altLang="ja-JP" sz="2000" dirty="0">
                <a:solidFill>
                  <a:srgbClr val="FF0000"/>
                </a:solidFill>
                <a:latin typeface="Arial" panose="020B0604020202020204" pitchFamily="34" charset="0"/>
                <a:ea typeface="メイリオ" panose="020B0604030504040204" pitchFamily="50" charset="-128"/>
                <a:cs typeface="Arial" panose="020B0604020202020204" pitchFamily="34" charset="0"/>
              </a:rPr>
            </a:br>
            <a:r>
              <a:rPr lang="ja-JP" altLang="en-US" sz="2000" dirty="0">
                <a:solidFill>
                  <a:srgbClr val="FF0000"/>
                </a:solidFill>
                <a:latin typeface="Arial" panose="020B0604020202020204" pitchFamily="34" charset="0"/>
                <a:ea typeface="メイリオ" panose="020B0604030504040204" pitchFamily="50" charset="-128"/>
                <a:cs typeface="Arial" panose="020B0604020202020204" pitchFamily="34" charset="0"/>
              </a:rPr>
              <a:t>（</a:t>
            </a:r>
            <a:r>
              <a:rPr lang="en-US" altLang="ja-JP" sz="2000" dirty="0">
                <a:solidFill>
                  <a:srgbClr val="FF0000"/>
                </a:solidFill>
                <a:latin typeface="Arial" panose="020B0604020202020204" pitchFamily="34" charset="0"/>
                <a:ea typeface="メイリオ" panose="020B0604030504040204" pitchFamily="50" charset="-128"/>
                <a:cs typeface="Arial" panose="020B0604020202020204" pitchFamily="34" charset="0"/>
              </a:rPr>
              <a:t>Disordered phase</a:t>
            </a:r>
            <a:r>
              <a:rPr lang="ja-JP" altLang="en-US" sz="2000" dirty="0">
                <a:solidFill>
                  <a:srgbClr val="FF0000"/>
                </a:solidFill>
                <a:latin typeface="Arial" panose="020B0604020202020204" pitchFamily="34" charset="0"/>
                <a:ea typeface="メイリオ" panose="020B0604030504040204" pitchFamily="50" charset="-128"/>
                <a:cs typeface="Arial" panose="020B0604020202020204" pitchFamily="34" charset="0"/>
              </a:rPr>
              <a:t>）</a:t>
            </a:r>
          </a:p>
        </p:txBody>
      </p:sp>
      <p:sp>
        <p:nvSpPr>
          <p:cNvPr id="24" name="テキスト ボックス 23"/>
          <p:cNvSpPr txBox="1"/>
          <p:nvPr/>
        </p:nvSpPr>
        <p:spPr>
          <a:xfrm>
            <a:off x="5368739" y="3769323"/>
            <a:ext cx="2443645" cy="707886"/>
          </a:xfrm>
          <a:prstGeom prst="rect">
            <a:avLst/>
          </a:prstGeom>
          <a:noFill/>
        </p:spPr>
        <p:txBody>
          <a:bodyPr wrap="square" rtlCol="0">
            <a:spAutoFit/>
          </a:bodyPr>
          <a:lstStyle/>
          <a:p>
            <a:pPr algn="ctr"/>
            <a:r>
              <a:rPr lang="en-US" altLang="ja-JP" sz="2000" dirty="0">
                <a:solidFill>
                  <a:srgbClr val="00B0F0"/>
                </a:solidFill>
                <a:latin typeface="Arial" panose="020B0604020202020204" pitchFamily="34" charset="0"/>
                <a:ea typeface="メイリオ" panose="020B0604030504040204" pitchFamily="50" charset="-128"/>
                <a:cs typeface="Arial" panose="020B0604020202020204" pitchFamily="34" charset="0"/>
              </a:rPr>
              <a:t>Ice VIII</a:t>
            </a:r>
            <a:br>
              <a:rPr lang="en-US" altLang="ja-JP" sz="2000" dirty="0">
                <a:solidFill>
                  <a:srgbClr val="00B0F0"/>
                </a:solidFill>
                <a:latin typeface="Arial" panose="020B0604020202020204" pitchFamily="34" charset="0"/>
                <a:ea typeface="メイリオ" panose="020B0604030504040204" pitchFamily="50" charset="-128"/>
                <a:cs typeface="Arial" panose="020B0604020202020204" pitchFamily="34" charset="0"/>
              </a:rPr>
            </a:br>
            <a:r>
              <a:rPr lang="ja-JP" altLang="en-US" sz="2000" dirty="0">
                <a:solidFill>
                  <a:srgbClr val="00B0F0"/>
                </a:solidFill>
                <a:latin typeface="Arial" panose="020B0604020202020204" pitchFamily="34" charset="0"/>
                <a:ea typeface="メイリオ" panose="020B0604030504040204" pitchFamily="50" charset="-128"/>
                <a:cs typeface="Arial" panose="020B0604020202020204" pitchFamily="34" charset="0"/>
              </a:rPr>
              <a:t>（</a:t>
            </a:r>
            <a:r>
              <a:rPr lang="en-US" altLang="ja-JP" sz="2000" dirty="0">
                <a:solidFill>
                  <a:srgbClr val="00B0F0"/>
                </a:solidFill>
                <a:latin typeface="Arial" panose="020B0604020202020204" pitchFamily="34" charset="0"/>
                <a:ea typeface="メイリオ" panose="020B0604030504040204" pitchFamily="50" charset="-128"/>
                <a:cs typeface="Arial" panose="020B0604020202020204" pitchFamily="34" charset="0"/>
              </a:rPr>
              <a:t>Ordered phase</a:t>
            </a:r>
            <a:r>
              <a:rPr lang="ja-JP" altLang="en-US" sz="2000" dirty="0">
                <a:solidFill>
                  <a:srgbClr val="00B0F0"/>
                </a:solidFill>
                <a:latin typeface="Arial" panose="020B0604020202020204" pitchFamily="34" charset="0"/>
                <a:ea typeface="メイリオ" panose="020B0604030504040204" pitchFamily="50" charset="-128"/>
                <a:cs typeface="Arial" panose="020B0604020202020204" pitchFamily="34" charset="0"/>
              </a:rPr>
              <a:t>）</a:t>
            </a:r>
          </a:p>
        </p:txBody>
      </p:sp>
      <p:sp>
        <p:nvSpPr>
          <p:cNvPr id="26" name="テキスト ボックス 25"/>
          <p:cNvSpPr txBox="1"/>
          <p:nvPr/>
        </p:nvSpPr>
        <p:spPr>
          <a:xfrm>
            <a:off x="1654138" y="1346212"/>
            <a:ext cx="2592376" cy="400110"/>
          </a:xfrm>
          <a:prstGeom prst="rect">
            <a:avLst/>
          </a:prstGeom>
          <a:noFill/>
        </p:spPr>
        <p:txBody>
          <a:bodyPr wrap="none" rtlCol="0">
            <a:spAutoFit/>
          </a:bodyPr>
          <a:lstStyle/>
          <a:p>
            <a:r>
              <a:rPr lang="en-US" altLang="ja-JP" sz="2000" u="sng" dirty="0">
                <a:latin typeface="Arial" panose="020B0604020202020204" pitchFamily="34" charset="0"/>
                <a:ea typeface="メイリオ" panose="020B0604030504040204" pitchFamily="50" charset="-128"/>
                <a:cs typeface="Arial" panose="020B0604020202020204" pitchFamily="34" charset="0"/>
              </a:rPr>
              <a:t>Phase diagram of ice</a:t>
            </a:r>
            <a:endParaRPr lang="ja-JP" altLang="en-US" sz="2000" u="sng" dirty="0">
              <a:latin typeface="Arial" panose="020B0604020202020204" pitchFamily="34" charset="0"/>
              <a:ea typeface="メイリオ" panose="020B0604030504040204" pitchFamily="50" charset="-128"/>
              <a:cs typeface="Arial" panose="020B0604020202020204" pitchFamily="34" charset="0"/>
            </a:endParaRPr>
          </a:p>
        </p:txBody>
      </p:sp>
      <p:sp>
        <p:nvSpPr>
          <p:cNvPr id="35" name="テキスト ボックス 34"/>
          <p:cNvSpPr txBox="1"/>
          <p:nvPr/>
        </p:nvSpPr>
        <p:spPr>
          <a:xfrm>
            <a:off x="2447104" y="5473757"/>
            <a:ext cx="7031092" cy="769441"/>
          </a:xfrm>
          <a:prstGeom prst="rect">
            <a:avLst/>
          </a:prstGeom>
          <a:noFill/>
        </p:spPr>
        <p:txBody>
          <a:bodyPr wrap="none" rtlCol="0">
            <a:spAutoFit/>
          </a:bodyPr>
          <a:lstStyle/>
          <a:p>
            <a:r>
              <a:rPr lang="en-US" altLang="ja-JP" sz="2200" dirty="0">
                <a:latin typeface="Arial" panose="020B0604020202020204" pitchFamily="34" charset="0"/>
                <a:ea typeface="メイリオ" panose="020B0604030504040204" pitchFamily="50" charset="-128"/>
                <a:cs typeface="Arial" panose="020B0604020202020204" pitchFamily="34" charset="0"/>
              </a:rPr>
              <a:t>Ice VII appears in a wide pressure range (2 – 60 GPa),</a:t>
            </a:r>
            <a:br>
              <a:rPr lang="en-US" altLang="ja-JP" sz="2200" dirty="0">
                <a:latin typeface="Arial" panose="020B0604020202020204" pitchFamily="34" charset="0"/>
                <a:ea typeface="メイリオ" panose="020B0604030504040204" pitchFamily="50" charset="-128"/>
                <a:cs typeface="Arial" panose="020B0604020202020204" pitchFamily="34" charset="0"/>
              </a:rPr>
            </a:br>
            <a:r>
              <a:rPr lang="en-US" altLang="ja-JP" sz="2200" dirty="0">
                <a:latin typeface="Arial" panose="020B0604020202020204" pitchFamily="34" charset="0"/>
                <a:ea typeface="メイリオ" panose="020B0604030504040204" pitchFamily="50" charset="-128"/>
                <a:cs typeface="Arial" panose="020B0604020202020204" pitchFamily="34" charset="0"/>
              </a:rPr>
              <a:t>and its disordered state has been long investigated.</a:t>
            </a:r>
          </a:p>
        </p:txBody>
      </p:sp>
      <p:pic>
        <p:nvPicPr>
          <p:cNvPr id="20" name="図 1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001" y="1585315"/>
            <a:ext cx="4201655" cy="3548412"/>
          </a:xfrm>
          <a:prstGeom prst="rect">
            <a:avLst/>
          </a:prstGeom>
        </p:spPr>
      </p:pic>
      <p:sp>
        <p:nvSpPr>
          <p:cNvPr id="25" name="テキスト ボックス 24"/>
          <p:cNvSpPr txBox="1"/>
          <p:nvPr/>
        </p:nvSpPr>
        <p:spPr>
          <a:xfrm>
            <a:off x="1745961" y="2032089"/>
            <a:ext cx="1034257" cy="430887"/>
          </a:xfrm>
          <a:prstGeom prst="rect">
            <a:avLst/>
          </a:prstGeom>
          <a:noFill/>
        </p:spPr>
        <p:txBody>
          <a:bodyPr wrap="none" rtlCol="0">
            <a:spAutoFit/>
          </a:bodyPr>
          <a:lstStyle/>
          <a:p>
            <a:r>
              <a:rPr lang="en-US" altLang="ja-JP" sz="2200" b="1" dirty="0">
                <a:solidFill>
                  <a:schemeClr val="bg1">
                    <a:lumMod val="65000"/>
                  </a:schemeClr>
                </a:solidFill>
                <a:latin typeface="Arial" panose="020B0604020202020204" pitchFamily="34" charset="0"/>
                <a:cs typeface="Arial" panose="020B0604020202020204" pitchFamily="34" charset="0"/>
              </a:rPr>
              <a:t>Liquid</a:t>
            </a:r>
            <a:endParaRPr lang="ja-JP" altLang="en-US" sz="2200" b="1" dirty="0">
              <a:solidFill>
                <a:schemeClr val="bg1">
                  <a:lumMod val="65000"/>
                </a:schemeClr>
              </a:solidFill>
              <a:latin typeface="Arial" panose="020B0604020202020204" pitchFamily="34" charset="0"/>
              <a:cs typeface="Arial" panose="020B0604020202020204" pitchFamily="34" charset="0"/>
            </a:endParaRPr>
          </a:p>
        </p:txBody>
      </p:sp>
      <p:sp>
        <p:nvSpPr>
          <p:cNvPr id="32" name="テキスト ボックス 31"/>
          <p:cNvSpPr txBox="1"/>
          <p:nvPr/>
        </p:nvSpPr>
        <p:spPr>
          <a:xfrm>
            <a:off x="2205033" y="2994878"/>
            <a:ext cx="450764" cy="430887"/>
          </a:xfrm>
          <a:prstGeom prst="rect">
            <a:avLst/>
          </a:prstGeom>
          <a:noFill/>
        </p:spPr>
        <p:txBody>
          <a:bodyPr wrap="none" rtlCol="0">
            <a:spAutoFit/>
          </a:bodyPr>
          <a:lstStyle/>
          <a:p>
            <a:r>
              <a:rPr lang="en-US" altLang="ja-JP" sz="2200" b="1" dirty="0">
                <a:solidFill>
                  <a:srgbClr val="FF0000"/>
                </a:solidFill>
                <a:latin typeface="Arial" panose="020B0604020202020204" pitchFamily="34" charset="0"/>
                <a:cs typeface="Arial" panose="020B0604020202020204" pitchFamily="34" charset="0"/>
              </a:rPr>
              <a:t>VI</a:t>
            </a:r>
            <a:endParaRPr lang="ja-JP" altLang="en-US" sz="2200" b="1" dirty="0">
              <a:solidFill>
                <a:srgbClr val="FF0000"/>
              </a:solidFill>
              <a:latin typeface="Arial" panose="020B0604020202020204" pitchFamily="34" charset="0"/>
              <a:cs typeface="Arial" panose="020B0604020202020204" pitchFamily="34" charset="0"/>
            </a:endParaRPr>
          </a:p>
        </p:txBody>
      </p:sp>
      <p:sp>
        <p:nvSpPr>
          <p:cNvPr id="33" name="テキスト ボックス 32"/>
          <p:cNvSpPr txBox="1"/>
          <p:nvPr/>
        </p:nvSpPr>
        <p:spPr>
          <a:xfrm>
            <a:off x="3462719" y="2471073"/>
            <a:ext cx="559769" cy="461665"/>
          </a:xfrm>
          <a:prstGeom prst="rect">
            <a:avLst/>
          </a:prstGeom>
          <a:noFill/>
        </p:spPr>
        <p:txBody>
          <a:bodyPr wrap="none" rtlCol="0">
            <a:spAutoFit/>
          </a:bodyPr>
          <a:lstStyle/>
          <a:p>
            <a:r>
              <a:rPr lang="en-US" altLang="ja-JP" sz="2400" b="1" dirty="0">
                <a:solidFill>
                  <a:srgbClr val="FF0000"/>
                </a:solidFill>
                <a:latin typeface="Arial" panose="020B0604020202020204" pitchFamily="34" charset="0"/>
                <a:cs typeface="Arial" panose="020B0604020202020204" pitchFamily="34" charset="0"/>
              </a:rPr>
              <a:t>VII</a:t>
            </a:r>
            <a:endParaRPr lang="ja-JP" altLang="en-US" sz="2400" b="1" dirty="0">
              <a:solidFill>
                <a:srgbClr val="FF0000"/>
              </a:solidFill>
              <a:latin typeface="Arial" panose="020B0604020202020204" pitchFamily="34" charset="0"/>
              <a:cs typeface="Arial" panose="020B0604020202020204" pitchFamily="34" charset="0"/>
            </a:endParaRPr>
          </a:p>
        </p:txBody>
      </p:sp>
      <p:sp>
        <p:nvSpPr>
          <p:cNvPr id="36" name="テキスト ボックス 35"/>
          <p:cNvSpPr txBox="1"/>
          <p:nvPr/>
        </p:nvSpPr>
        <p:spPr>
          <a:xfrm>
            <a:off x="3420238" y="3832453"/>
            <a:ext cx="644728" cy="461665"/>
          </a:xfrm>
          <a:prstGeom prst="rect">
            <a:avLst/>
          </a:prstGeom>
          <a:noFill/>
        </p:spPr>
        <p:txBody>
          <a:bodyPr wrap="none" rtlCol="0">
            <a:spAutoFit/>
          </a:bodyPr>
          <a:lstStyle/>
          <a:p>
            <a:r>
              <a:rPr lang="en-US" altLang="ja-JP" sz="2400" b="1" dirty="0">
                <a:solidFill>
                  <a:srgbClr val="00B0F0"/>
                </a:solidFill>
                <a:latin typeface="Arial" panose="020B0604020202020204" pitchFamily="34" charset="0"/>
                <a:cs typeface="Arial" panose="020B0604020202020204" pitchFamily="34" charset="0"/>
              </a:rPr>
              <a:t>VIII</a:t>
            </a:r>
            <a:endParaRPr lang="ja-JP" altLang="en-US" sz="2400" b="1" dirty="0">
              <a:solidFill>
                <a:srgbClr val="00B0F0"/>
              </a:solidFill>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37922DC8-9906-D744-8DAA-EEE86668C45D}"/>
              </a:ext>
            </a:extLst>
          </p:cNvPr>
          <p:cNvGrpSpPr/>
          <p:nvPr/>
        </p:nvGrpSpPr>
        <p:grpSpPr>
          <a:xfrm>
            <a:off x="0" y="-13043"/>
            <a:ext cx="12192000" cy="536263"/>
            <a:chOff x="0" y="-13043"/>
            <a:chExt cx="12192000" cy="536263"/>
          </a:xfrm>
        </p:grpSpPr>
        <p:sp>
          <p:nvSpPr>
            <p:cNvPr id="3" name="正方形/長方形 2">
              <a:extLst>
                <a:ext uri="{FF2B5EF4-FFF2-40B4-BE49-F238E27FC236}">
                  <a16:creationId xmlns:a16="http://schemas.microsoft.com/office/drawing/2014/main" id="{9FB61474-E9DB-AE64-DF0C-09CEB6176324}"/>
                </a:ext>
              </a:extLst>
            </p:cNvPr>
            <p:cNvSpPr/>
            <p:nvPr/>
          </p:nvSpPr>
          <p:spPr>
            <a:xfrm>
              <a:off x="0" y="0"/>
              <a:ext cx="12192000" cy="5232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FE195830-0AF1-36DC-B2BD-FC2E655A4FFA}"/>
                </a:ext>
              </a:extLst>
            </p:cNvPr>
            <p:cNvSpPr txBox="1"/>
            <p:nvPr/>
          </p:nvSpPr>
          <p:spPr>
            <a:xfrm>
              <a:off x="129953" y="-13043"/>
              <a:ext cx="5033750"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Short introduction for ice VII</a:t>
              </a:r>
            </a:p>
          </p:txBody>
        </p:sp>
      </p:grpSp>
      <p:sp>
        <p:nvSpPr>
          <p:cNvPr id="5" name="テキスト ボックス 4">
            <a:extLst>
              <a:ext uri="{FF2B5EF4-FFF2-40B4-BE49-F238E27FC236}">
                <a16:creationId xmlns:a16="http://schemas.microsoft.com/office/drawing/2014/main" id="{339B1D7C-B353-BAA5-8786-F68F7D892068}"/>
              </a:ext>
            </a:extLst>
          </p:cNvPr>
          <p:cNvSpPr txBox="1"/>
          <p:nvPr/>
        </p:nvSpPr>
        <p:spPr>
          <a:xfrm>
            <a:off x="9423604" y="4448343"/>
            <a:ext cx="2436886" cy="707886"/>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Anti-ferroelectrically</a:t>
            </a:r>
            <a:endParaRPr lang="en-US" altLang="ja-JP" sz="2000" dirty="0">
              <a:latin typeface="Arial" panose="020B0604020202020204" pitchFamily="34" charset="0"/>
              <a:cs typeface="Arial" panose="020B0604020202020204" pitchFamily="34" charset="0"/>
            </a:endParaRPr>
          </a:p>
          <a:p>
            <a:r>
              <a:rPr lang="en-US" altLang="ja-JP" sz="2000" dirty="0">
                <a:latin typeface="Arial" panose="020B0604020202020204" pitchFamily="34" charset="0"/>
                <a:cs typeface="Arial" panose="020B0604020202020204" pitchFamily="34" charset="0"/>
              </a:rPr>
              <a:t>ordered structure</a:t>
            </a:r>
            <a:endParaRPr kumimoji="1" lang="ja-JP" altLang="en-US" sz="20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255E5955-B60F-75FA-D19F-8FA1BCF35829}"/>
              </a:ext>
            </a:extLst>
          </p:cNvPr>
          <p:cNvSpPr txBox="1"/>
          <p:nvPr/>
        </p:nvSpPr>
        <p:spPr>
          <a:xfrm>
            <a:off x="6254352" y="2382836"/>
            <a:ext cx="784189"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cubic</a:t>
            </a:r>
            <a:endParaRPr kumimoji="1" lang="ja-JP" altLang="en-US" sz="20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A52F9951-4483-5374-7C33-E990BD8DAD2B}"/>
              </a:ext>
            </a:extLst>
          </p:cNvPr>
          <p:cNvSpPr txBox="1"/>
          <p:nvPr/>
        </p:nvSpPr>
        <p:spPr>
          <a:xfrm>
            <a:off x="5984245" y="4405358"/>
            <a:ext cx="1324402"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tetragonal</a:t>
            </a:r>
            <a:endParaRPr kumimoji="1" lang="ja-JP"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039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1D92C12-4AD1-48F6-722C-C8FB8858958F}"/>
              </a:ext>
            </a:extLst>
          </p:cNvPr>
          <p:cNvGrpSpPr/>
          <p:nvPr/>
        </p:nvGrpSpPr>
        <p:grpSpPr>
          <a:xfrm>
            <a:off x="0" y="-13043"/>
            <a:ext cx="12192000" cy="536263"/>
            <a:chOff x="0" y="-13043"/>
            <a:chExt cx="12192000" cy="536263"/>
          </a:xfrm>
        </p:grpSpPr>
        <p:sp>
          <p:nvSpPr>
            <p:cNvPr id="3" name="正方形/長方形 2">
              <a:extLst>
                <a:ext uri="{FF2B5EF4-FFF2-40B4-BE49-F238E27FC236}">
                  <a16:creationId xmlns:a16="http://schemas.microsoft.com/office/drawing/2014/main" id="{20BDB902-D443-359A-F273-83E844A8E7BE}"/>
                </a:ext>
              </a:extLst>
            </p:cNvPr>
            <p:cNvSpPr/>
            <p:nvPr/>
          </p:nvSpPr>
          <p:spPr>
            <a:xfrm>
              <a:off x="0" y="0"/>
              <a:ext cx="12192000" cy="5232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7372837-7CB9-B5AD-5072-38F0B366402B}"/>
                </a:ext>
              </a:extLst>
            </p:cNvPr>
            <p:cNvSpPr txBox="1"/>
            <p:nvPr/>
          </p:nvSpPr>
          <p:spPr>
            <a:xfrm>
              <a:off x="129953" y="-13043"/>
              <a:ext cx="10607391"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Short introduction for ferroelectrically-ordered form of ice VII</a:t>
              </a:r>
            </a:p>
          </p:txBody>
        </p:sp>
      </p:grpSp>
      <p:grpSp>
        <p:nvGrpSpPr>
          <p:cNvPr id="12" name="グループ化 11"/>
          <p:cNvGrpSpPr/>
          <p:nvPr/>
        </p:nvGrpSpPr>
        <p:grpSpPr>
          <a:xfrm>
            <a:off x="2929075" y="1068671"/>
            <a:ext cx="5939861" cy="2923003"/>
            <a:chOff x="453344" y="749527"/>
            <a:chExt cx="5939861" cy="2923003"/>
          </a:xfrm>
        </p:grpSpPr>
        <p:pic>
          <p:nvPicPr>
            <p:cNvPr id="7" name="図 6"/>
            <p:cNvPicPr>
              <a:picLocks noChangeAspect="1"/>
            </p:cNvPicPr>
            <p:nvPr/>
          </p:nvPicPr>
          <p:blipFill>
            <a:blip r:embed="rId3"/>
            <a:stretch>
              <a:fillRect/>
            </a:stretch>
          </p:blipFill>
          <p:spPr>
            <a:xfrm>
              <a:off x="453344" y="749527"/>
              <a:ext cx="5337856" cy="2890888"/>
            </a:xfrm>
            <a:prstGeom prst="rect">
              <a:avLst/>
            </a:prstGeom>
          </p:spPr>
        </p:pic>
        <p:sp>
          <p:nvSpPr>
            <p:cNvPr id="8" name="テキスト ボックス 7"/>
            <p:cNvSpPr txBox="1"/>
            <p:nvPr/>
          </p:nvSpPr>
          <p:spPr>
            <a:xfrm>
              <a:off x="3222144" y="1335314"/>
              <a:ext cx="3171061" cy="400110"/>
            </a:xfrm>
            <a:prstGeom prst="rect">
              <a:avLst/>
            </a:prstGeom>
            <a:solidFill>
              <a:schemeClr val="bg1"/>
            </a:solidFill>
          </p:spPr>
          <p:txBody>
            <a:bodyPr wrap="none" rtlCol="0">
              <a:spAutoFit/>
            </a:bodyPr>
            <a:lstStyle/>
            <a:p>
              <a:r>
                <a:rPr lang="en-US" altLang="ja-JP" sz="2000" dirty="0" err="1">
                  <a:latin typeface="Arial" panose="020B0604020202020204" pitchFamily="34" charset="0"/>
                  <a:cs typeface="Arial" panose="020B0604020202020204" pitchFamily="34" charset="0"/>
                </a:rPr>
                <a:t>Somayazulu</a:t>
              </a:r>
              <a:r>
                <a:rPr lang="en-US" altLang="ja-JP" sz="2000" dirty="0">
                  <a:latin typeface="Arial" panose="020B0604020202020204" pitchFamily="34" charset="0"/>
                  <a:cs typeface="Arial" panose="020B0604020202020204" pitchFamily="34" charset="0"/>
                </a:rPr>
                <a:t> et al., (2008)</a:t>
              </a:r>
              <a:endParaRPr lang="ja-JP" altLang="en-US" sz="2000" dirty="0">
                <a:latin typeface="Arial" panose="020B0604020202020204" pitchFamily="34" charset="0"/>
                <a:cs typeface="Arial" panose="020B0604020202020204" pitchFamily="34" charset="0"/>
              </a:endParaRPr>
            </a:p>
          </p:txBody>
        </p:sp>
        <p:sp>
          <p:nvSpPr>
            <p:cNvPr id="9" name="テキスト ボックス 8"/>
            <p:cNvSpPr txBox="1"/>
            <p:nvPr/>
          </p:nvSpPr>
          <p:spPr>
            <a:xfrm>
              <a:off x="2860673" y="963752"/>
              <a:ext cx="1159292" cy="369332"/>
            </a:xfrm>
            <a:prstGeom prst="rect">
              <a:avLst/>
            </a:prstGeom>
            <a:solidFill>
              <a:schemeClr val="bg1"/>
            </a:solidFill>
          </p:spPr>
          <p:txBody>
            <a:bodyPr wrap="none" rtlCol="0">
              <a:spAutoFit/>
            </a:bodyPr>
            <a:lstStyle/>
            <a:p>
              <a:r>
                <a:rPr lang="en-US" altLang="ja-JP" dirty="0">
                  <a:latin typeface="Arial" panose="020B0604020202020204" pitchFamily="34" charset="0"/>
                  <a:cs typeface="Arial" panose="020B0604020202020204" pitchFamily="34" charset="0"/>
                </a:rPr>
                <a:t>14.8 GPa</a:t>
              </a:r>
              <a:endParaRPr lang="ja-JP" altLang="en-US" dirty="0">
                <a:latin typeface="Arial" panose="020B0604020202020204" pitchFamily="34" charset="0"/>
                <a:cs typeface="Arial" panose="020B0604020202020204" pitchFamily="34" charset="0"/>
              </a:endParaRPr>
            </a:p>
          </p:txBody>
        </p:sp>
        <p:sp>
          <p:nvSpPr>
            <p:cNvPr id="10" name="テキスト ボックス 9"/>
            <p:cNvSpPr txBox="1"/>
            <p:nvPr/>
          </p:nvSpPr>
          <p:spPr>
            <a:xfrm rot="16200000">
              <a:off x="-185292" y="1773227"/>
              <a:ext cx="1646605" cy="369332"/>
            </a:xfrm>
            <a:prstGeom prst="rect">
              <a:avLst/>
            </a:prstGeom>
            <a:solidFill>
              <a:schemeClr val="bg1"/>
            </a:solidFill>
          </p:spPr>
          <p:txBody>
            <a:bodyPr wrap="none" rtlCol="0">
              <a:spAutoFit/>
            </a:bodyPr>
            <a:lstStyle/>
            <a:p>
              <a:r>
                <a:rPr lang="en-US" altLang="ja-JP" dirty="0">
                  <a:latin typeface="Arial" panose="020B0604020202020204" pitchFamily="34" charset="0"/>
                  <a:cs typeface="Arial" panose="020B0604020202020204" pitchFamily="34" charset="0"/>
                </a:rPr>
                <a:t>Intensity (</a:t>
              </a:r>
              <a:r>
                <a:rPr lang="en-US" altLang="ja-JP" dirty="0" err="1">
                  <a:latin typeface="Arial" panose="020B0604020202020204" pitchFamily="34" charset="0"/>
                  <a:cs typeface="Arial" panose="020B0604020202020204" pitchFamily="34" charset="0"/>
                </a:rPr>
                <a:t>a.u</a:t>
              </a:r>
              <a:r>
                <a:rPr lang="en-US" altLang="ja-JP" dirty="0">
                  <a:latin typeface="Arial" panose="020B0604020202020204" pitchFamily="34" charset="0"/>
                  <a:cs typeface="Arial" panose="020B0604020202020204" pitchFamily="34" charset="0"/>
                </a:rPr>
                <a:t>.)</a:t>
              </a:r>
              <a:endParaRPr lang="ja-JP" altLang="en-US" dirty="0">
                <a:latin typeface="Arial" panose="020B0604020202020204" pitchFamily="34" charset="0"/>
                <a:cs typeface="Arial" panose="020B0604020202020204" pitchFamily="34" charset="0"/>
              </a:endParaRPr>
            </a:p>
          </p:txBody>
        </p:sp>
        <p:sp>
          <p:nvSpPr>
            <p:cNvPr id="11" name="テキスト ボックス 10"/>
            <p:cNvSpPr txBox="1"/>
            <p:nvPr/>
          </p:nvSpPr>
          <p:spPr>
            <a:xfrm>
              <a:off x="2135917" y="3303198"/>
              <a:ext cx="2172454" cy="369332"/>
            </a:xfrm>
            <a:prstGeom prst="rect">
              <a:avLst/>
            </a:prstGeom>
            <a:solidFill>
              <a:schemeClr val="bg1"/>
            </a:solidFill>
          </p:spPr>
          <p:txBody>
            <a:bodyPr wrap="none" rtlCol="0">
              <a:spAutoFit/>
            </a:bodyPr>
            <a:lstStyle/>
            <a:p>
              <a:r>
                <a:rPr lang="en-US" altLang="ja-JP" dirty="0" err="1">
                  <a:latin typeface="Arial" panose="020B0604020202020204" pitchFamily="34" charset="0"/>
                  <a:cs typeface="Arial" panose="020B0604020202020204" pitchFamily="34" charset="0"/>
                </a:rPr>
                <a:t>Twotheta</a:t>
              </a:r>
              <a:r>
                <a:rPr lang="en-US" altLang="ja-JP" dirty="0">
                  <a:latin typeface="Arial" panose="020B0604020202020204" pitchFamily="34" charset="0"/>
                  <a:cs typeface="Arial" panose="020B0604020202020204" pitchFamily="34" charset="0"/>
                </a:rPr>
                <a:t> (degrees)</a:t>
              </a:r>
              <a:endParaRPr lang="ja-JP" altLang="en-US" dirty="0">
                <a:latin typeface="Arial" panose="020B0604020202020204" pitchFamily="34" charset="0"/>
                <a:cs typeface="Arial" panose="020B0604020202020204" pitchFamily="34" charset="0"/>
              </a:endParaRPr>
            </a:p>
          </p:txBody>
        </p:sp>
      </p:grpSp>
      <p:sp>
        <p:nvSpPr>
          <p:cNvPr id="16" name="テキスト ボックス 15"/>
          <p:cNvSpPr txBox="1"/>
          <p:nvPr/>
        </p:nvSpPr>
        <p:spPr>
          <a:xfrm>
            <a:off x="2970405" y="4172333"/>
            <a:ext cx="7936981"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They reported a peak splitting of ice VII (for example: 110 reflection).</a:t>
            </a:r>
            <a:endParaRPr lang="ja-JP" altLang="en-US" sz="2000" dirty="0">
              <a:latin typeface="Arial" panose="020B0604020202020204" pitchFamily="34" charset="0"/>
              <a:cs typeface="Arial" panose="020B0604020202020204" pitchFamily="34" charset="0"/>
            </a:endParaRPr>
          </a:p>
        </p:txBody>
      </p:sp>
      <p:sp>
        <p:nvSpPr>
          <p:cNvPr id="17" name="正方形/長方形 16"/>
          <p:cNvSpPr/>
          <p:nvPr/>
        </p:nvSpPr>
        <p:spPr>
          <a:xfrm>
            <a:off x="3961811" y="1282895"/>
            <a:ext cx="552267" cy="369332"/>
          </a:xfrm>
          <a:prstGeom prst="rect">
            <a:avLst/>
          </a:prstGeom>
        </p:spPr>
        <p:txBody>
          <a:bodyPr wrap="none">
            <a:spAutoFit/>
          </a:bodyPr>
          <a:lstStyle/>
          <a:p>
            <a:r>
              <a:rPr lang="en-US" altLang="ja-JP" dirty="0">
                <a:latin typeface="Arial" panose="020B0604020202020204" pitchFamily="34" charset="0"/>
                <a:cs typeface="Arial" panose="020B0604020202020204" pitchFamily="34" charset="0"/>
              </a:rPr>
              <a:t>110</a:t>
            </a:r>
            <a:endParaRPr lang="ja-JP" altLang="en-US" dirty="0"/>
          </a:p>
        </p:txBody>
      </p:sp>
      <p:sp>
        <p:nvSpPr>
          <p:cNvPr id="18" name="下矢印 17"/>
          <p:cNvSpPr/>
          <p:nvPr/>
        </p:nvSpPr>
        <p:spPr>
          <a:xfrm>
            <a:off x="5575025" y="4693065"/>
            <a:ext cx="432609" cy="52018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18"/>
          <p:cNvSpPr txBox="1"/>
          <p:nvPr/>
        </p:nvSpPr>
        <p:spPr>
          <a:xfrm>
            <a:off x="6121068" y="4753102"/>
            <a:ext cx="2747868"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Symmetry lowering (?)</a:t>
            </a:r>
            <a:endParaRPr lang="ja-JP" altLang="en-US" sz="2000" dirty="0">
              <a:latin typeface="Arial" panose="020B0604020202020204" pitchFamily="34" charset="0"/>
              <a:cs typeface="Arial" panose="020B0604020202020204" pitchFamily="34" charset="0"/>
            </a:endParaRPr>
          </a:p>
        </p:txBody>
      </p:sp>
      <p:sp>
        <p:nvSpPr>
          <p:cNvPr id="6" name="正方形/長方形 5">
            <a:extLst>
              <a:ext uri="{FF2B5EF4-FFF2-40B4-BE49-F238E27FC236}">
                <a16:creationId xmlns:a16="http://schemas.microsoft.com/office/drawing/2014/main" id="{8FDD31F7-CBAE-14D9-6BEF-5BC622641E3F}"/>
              </a:ext>
            </a:extLst>
          </p:cNvPr>
          <p:cNvSpPr/>
          <p:nvPr/>
        </p:nvSpPr>
        <p:spPr>
          <a:xfrm>
            <a:off x="2970405" y="5838297"/>
            <a:ext cx="9049193" cy="738664"/>
          </a:xfrm>
          <a:prstGeom prst="rect">
            <a:avLst/>
          </a:prstGeom>
        </p:spPr>
        <p:txBody>
          <a:bodyPr wrap="square">
            <a:spAutoFit/>
          </a:bodyPr>
          <a:lstStyle/>
          <a:p>
            <a:r>
              <a:rPr kumimoji="1" lang="en-US" altLang="ja-JP" sz="2100" dirty="0">
                <a:latin typeface="Arial" panose="020B0604020202020204" pitchFamily="34" charset="0"/>
                <a:cs typeface="Arial" panose="020B0604020202020204" pitchFamily="34" charset="0"/>
              </a:rPr>
              <a:t>A probability of coexistence of unknown </a:t>
            </a:r>
            <a:r>
              <a:rPr kumimoji="1" lang="en-US" altLang="ja-JP" sz="2100" u="sng" dirty="0">
                <a:solidFill>
                  <a:schemeClr val="accent6"/>
                </a:solidFill>
                <a:latin typeface="Arial" panose="020B0604020202020204" pitchFamily="34" charset="0"/>
                <a:cs typeface="Arial" panose="020B0604020202020204" pitchFamily="34" charset="0"/>
              </a:rPr>
              <a:t>ferroelectrically (FE) ordered form</a:t>
            </a:r>
            <a:r>
              <a:rPr kumimoji="1" lang="en-US" altLang="ja-JP" sz="2100" dirty="0">
                <a:latin typeface="Arial" panose="020B0604020202020204" pitchFamily="34" charset="0"/>
                <a:cs typeface="Arial" panose="020B0604020202020204" pitchFamily="34" charset="0"/>
              </a:rPr>
              <a:t> of ice VII</a:t>
            </a:r>
            <a:r>
              <a:rPr lang="en-US" altLang="ja-JP" sz="2100" dirty="0">
                <a:latin typeface="Arial" panose="020B0604020202020204" pitchFamily="34" charset="0"/>
                <a:cs typeface="Arial" panose="020B0604020202020204" pitchFamily="34" charset="0"/>
              </a:rPr>
              <a:t> has been suggested.</a:t>
            </a:r>
            <a:endParaRPr kumimoji="1" lang="en-US" altLang="ja-JP" sz="2100" dirty="0">
              <a:latin typeface="Arial" panose="020B0604020202020204" pitchFamily="34" charset="0"/>
              <a:cs typeface="Arial" panose="020B0604020202020204" pitchFamily="34" charset="0"/>
            </a:endParaRPr>
          </a:p>
        </p:txBody>
      </p:sp>
      <p:pic>
        <p:nvPicPr>
          <p:cNvPr id="15" name="図 14">
            <a:extLst>
              <a:ext uri="{FF2B5EF4-FFF2-40B4-BE49-F238E27FC236}">
                <a16:creationId xmlns:a16="http://schemas.microsoft.com/office/drawing/2014/main" id="{533ECBC2-A939-6A1B-540C-4CC2777F60A1}"/>
              </a:ext>
            </a:extLst>
          </p:cNvPr>
          <p:cNvPicPr>
            <a:picLocks noChangeAspect="1"/>
          </p:cNvPicPr>
          <p:nvPr/>
        </p:nvPicPr>
        <p:blipFill>
          <a:blip r:embed="rId4"/>
          <a:stretch>
            <a:fillRect/>
          </a:stretch>
        </p:blipFill>
        <p:spPr>
          <a:xfrm>
            <a:off x="981307" y="2778985"/>
            <a:ext cx="1228725" cy="1143000"/>
          </a:xfrm>
          <a:prstGeom prst="rect">
            <a:avLst/>
          </a:prstGeom>
        </p:spPr>
      </p:pic>
      <p:sp>
        <p:nvSpPr>
          <p:cNvPr id="23" name="テキスト ボックス 22">
            <a:extLst>
              <a:ext uri="{FF2B5EF4-FFF2-40B4-BE49-F238E27FC236}">
                <a16:creationId xmlns:a16="http://schemas.microsoft.com/office/drawing/2014/main" id="{FB8A4875-7B89-DC49-CE64-CE4EF3BE9FCD}"/>
              </a:ext>
            </a:extLst>
          </p:cNvPr>
          <p:cNvSpPr txBox="1"/>
          <p:nvPr/>
        </p:nvSpPr>
        <p:spPr>
          <a:xfrm>
            <a:off x="478633" y="1719193"/>
            <a:ext cx="2234072" cy="1015663"/>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Two proposed </a:t>
            </a:r>
            <a:br>
              <a:rPr kumimoji="1" lang="en-US" altLang="ja-JP" sz="2000" dirty="0">
                <a:latin typeface="Arial" panose="020B0604020202020204" pitchFamily="34" charset="0"/>
                <a:cs typeface="Arial" panose="020B0604020202020204" pitchFamily="34" charset="0"/>
              </a:rPr>
            </a:br>
            <a:r>
              <a:rPr kumimoji="1" lang="en-US" altLang="ja-JP" sz="2000" dirty="0">
                <a:latin typeface="Arial" panose="020B0604020202020204" pitchFamily="34" charset="0"/>
                <a:cs typeface="Arial" panose="020B0604020202020204" pitchFamily="34" charset="0"/>
              </a:rPr>
              <a:t>ferroelectrically</a:t>
            </a:r>
            <a:r>
              <a:rPr lang="en-US" altLang="ja-JP" sz="2000" dirty="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ordered</a:t>
            </a:r>
            <a:r>
              <a:rPr lang="en-US" altLang="ja-JP" sz="2000" dirty="0">
                <a:latin typeface="Arial" panose="020B0604020202020204" pitchFamily="34" charset="0"/>
                <a:cs typeface="Arial" panose="020B0604020202020204" pitchFamily="34" charset="0"/>
              </a:rPr>
              <a:t> </a:t>
            </a:r>
            <a:r>
              <a:rPr kumimoji="1" lang="en-US" altLang="ja-JP" sz="2000" dirty="0">
                <a:latin typeface="Arial" panose="020B0604020202020204" pitchFamily="34" charset="0"/>
                <a:cs typeface="Arial" panose="020B0604020202020204" pitchFamily="34" charset="0"/>
              </a:rPr>
              <a:t>forms</a:t>
            </a:r>
            <a:endParaRPr kumimoji="1" lang="ja-JP" altLang="en-US" sz="2000" dirty="0">
              <a:latin typeface="Arial" panose="020B0604020202020204" pitchFamily="34" charset="0"/>
              <a:cs typeface="Arial" panose="020B0604020202020204" pitchFamily="34" charset="0"/>
            </a:endParaRPr>
          </a:p>
        </p:txBody>
      </p:sp>
      <p:sp>
        <p:nvSpPr>
          <p:cNvPr id="24" name="正方形/長方形 23">
            <a:extLst>
              <a:ext uri="{FF2B5EF4-FFF2-40B4-BE49-F238E27FC236}">
                <a16:creationId xmlns:a16="http://schemas.microsoft.com/office/drawing/2014/main" id="{FA29CC56-4084-CA5B-A249-87990FE55062}"/>
              </a:ext>
            </a:extLst>
          </p:cNvPr>
          <p:cNvSpPr/>
          <p:nvPr/>
        </p:nvSpPr>
        <p:spPr>
          <a:xfrm>
            <a:off x="220934" y="3818052"/>
            <a:ext cx="2749471" cy="338554"/>
          </a:xfrm>
          <a:prstGeom prst="rect">
            <a:avLst/>
          </a:prstGeom>
        </p:spPr>
        <p:txBody>
          <a:bodyPr wrap="none">
            <a:spAutoFit/>
          </a:bodyPr>
          <a:lstStyle/>
          <a:p>
            <a:r>
              <a:rPr kumimoji="1" lang="en-US" altLang="ja-JP" sz="1600" dirty="0">
                <a:latin typeface="Arial" panose="020B0604020202020204" pitchFamily="34" charset="0"/>
                <a:cs typeface="Arial" panose="020B0604020202020204" pitchFamily="34" charset="0"/>
              </a:rPr>
              <a:t>Caracas and Hemley (2015)</a:t>
            </a:r>
            <a:endParaRPr kumimoji="1" lang="ja-JP" altLang="en-US" sz="1600" dirty="0">
              <a:latin typeface="Arial" panose="020B0604020202020204" pitchFamily="34" charset="0"/>
              <a:cs typeface="Arial" panose="020B0604020202020204" pitchFamily="34" charset="0"/>
            </a:endParaRPr>
          </a:p>
        </p:txBody>
      </p:sp>
      <p:pic>
        <p:nvPicPr>
          <p:cNvPr id="27" name="図 26">
            <a:extLst>
              <a:ext uri="{FF2B5EF4-FFF2-40B4-BE49-F238E27FC236}">
                <a16:creationId xmlns:a16="http://schemas.microsoft.com/office/drawing/2014/main" id="{4216FA7B-70D1-B8EB-A8AD-E79AB41857F5}"/>
              </a:ext>
            </a:extLst>
          </p:cNvPr>
          <p:cNvPicPr>
            <a:picLocks noChangeAspect="1"/>
          </p:cNvPicPr>
          <p:nvPr/>
        </p:nvPicPr>
        <p:blipFill>
          <a:blip r:embed="rId5"/>
          <a:stretch>
            <a:fillRect/>
          </a:stretch>
        </p:blipFill>
        <p:spPr>
          <a:xfrm>
            <a:off x="714484" y="4155220"/>
            <a:ext cx="1762371" cy="1819529"/>
          </a:xfrm>
          <a:prstGeom prst="rect">
            <a:avLst/>
          </a:prstGeom>
        </p:spPr>
      </p:pic>
      <p:sp>
        <p:nvSpPr>
          <p:cNvPr id="28" name="正方形/長方形 27">
            <a:extLst>
              <a:ext uri="{FF2B5EF4-FFF2-40B4-BE49-F238E27FC236}">
                <a16:creationId xmlns:a16="http://schemas.microsoft.com/office/drawing/2014/main" id="{D70CF687-A717-B51A-D0D2-E657F97ECDD4}"/>
              </a:ext>
            </a:extLst>
          </p:cNvPr>
          <p:cNvSpPr/>
          <p:nvPr/>
        </p:nvSpPr>
        <p:spPr>
          <a:xfrm>
            <a:off x="454171" y="5907010"/>
            <a:ext cx="2282997" cy="338554"/>
          </a:xfrm>
          <a:prstGeom prst="rect">
            <a:avLst/>
          </a:prstGeom>
        </p:spPr>
        <p:txBody>
          <a:bodyPr wrap="none">
            <a:spAutoFit/>
          </a:bodyPr>
          <a:lstStyle/>
          <a:p>
            <a:r>
              <a:rPr kumimoji="1" lang="en-US" altLang="ja-JP" sz="1600" dirty="0">
                <a:latin typeface="Arial" panose="020B0604020202020204" pitchFamily="34" charset="0"/>
                <a:cs typeface="Arial" panose="020B0604020202020204" pitchFamily="34" charset="0"/>
              </a:rPr>
              <a:t>Fukui and Iitaka (2025)</a:t>
            </a:r>
            <a:endParaRPr kumimoji="1" lang="ja-JP" altLang="en-US" sz="1600" dirty="0">
              <a:latin typeface="Arial" panose="020B0604020202020204" pitchFamily="34" charset="0"/>
              <a:cs typeface="Arial" panose="020B0604020202020204" pitchFamily="34" charset="0"/>
            </a:endParaRPr>
          </a:p>
        </p:txBody>
      </p:sp>
      <p:sp>
        <p:nvSpPr>
          <p:cNvPr id="20" name="テキスト ボックス 19"/>
          <p:cNvSpPr txBox="1"/>
          <p:nvPr/>
        </p:nvSpPr>
        <p:spPr>
          <a:xfrm>
            <a:off x="2970405" y="5329731"/>
            <a:ext cx="8743099"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There is a possibility that ice VII cubic lattice is distorted to tetragonal lattice.</a:t>
            </a:r>
            <a:endParaRPr lang="ja-JP" altLang="en-US" sz="20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A23B1DE5-64FE-90B7-5BB4-D01B57ED9861}"/>
              </a:ext>
            </a:extLst>
          </p:cNvPr>
          <p:cNvSpPr txBox="1"/>
          <p:nvPr/>
        </p:nvSpPr>
        <p:spPr>
          <a:xfrm>
            <a:off x="8375543" y="6207629"/>
            <a:ext cx="2537874" cy="400110"/>
          </a:xfrm>
          <a:prstGeom prst="rect">
            <a:avLst/>
          </a:prstGeom>
          <a:noFill/>
        </p:spPr>
        <p:txBody>
          <a:bodyPr wrap="none" rtlCol="0">
            <a:spAutoFit/>
          </a:bodyPr>
          <a:lstStyle/>
          <a:p>
            <a:r>
              <a:rPr kumimoji="1" lang="en-US" altLang="ja-JP" sz="2000" dirty="0">
                <a:solidFill>
                  <a:schemeClr val="accent6"/>
                </a:solidFill>
                <a:latin typeface="Arial" panose="020B0604020202020204" pitchFamily="34" charset="0"/>
                <a:cs typeface="Arial" panose="020B0604020202020204" pitchFamily="34" charset="0"/>
              </a:rPr>
              <a:t>HE field can induce?</a:t>
            </a:r>
            <a:endParaRPr kumimoji="1" lang="ja-JP" altLang="en-US"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388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51E6B60C-1256-81BE-5EAD-659A488531A3}"/>
              </a:ext>
            </a:extLst>
          </p:cNvPr>
          <p:cNvGrpSpPr/>
          <p:nvPr/>
        </p:nvGrpSpPr>
        <p:grpSpPr>
          <a:xfrm>
            <a:off x="0" y="-13043"/>
            <a:ext cx="12192000" cy="536263"/>
            <a:chOff x="0" y="-13043"/>
            <a:chExt cx="12192000" cy="536263"/>
          </a:xfrm>
        </p:grpSpPr>
        <p:sp>
          <p:nvSpPr>
            <p:cNvPr id="10" name="正方形/長方形 9">
              <a:extLst>
                <a:ext uri="{FF2B5EF4-FFF2-40B4-BE49-F238E27FC236}">
                  <a16:creationId xmlns:a16="http://schemas.microsoft.com/office/drawing/2014/main" id="{2BF0C89C-C3BC-7648-8099-9347F20CF431}"/>
                </a:ext>
              </a:extLst>
            </p:cNvPr>
            <p:cNvSpPr/>
            <p:nvPr/>
          </p:nvSpPr>
          <p:spPr>
            <a:xfrm>
              <a:off x="0" y="0"/>
              <a:ext cx="12192000" cy="5232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D4C1299-74E6-E66E-54EA-D80BC026E90F}"/>
                </a:ext>
              </a:extLst>
            </p:cNvPr>
            <p:cNvSpPr txBox="1"/>
            <p:nvPr/>
          </p:nvSpPr>
          <p:spPr>
            <a:xfrm>
              <a:off x="129953" y="-13043"/>
              <a:ext cx="9791463"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High pressure and high electric field neutron diffraction</a:t>
              </a:r>
            </a:p>
          </p:txBody>
        </p:sp>
      </p:grpSp>
      <p:pic>
        <p:nvPicPr>
          <p:cNvPr id="2" name="図 1"/>
          <p:cNvPicPr>
            <a:picLocks noChangeAspect="1"/>
          </p:cNvPicPr>
          <p:nvPr/>
        </p:nvPicPr>
        <p:blipFill>
          <a:blip r:embed="rId3"/>
          <a:stretch>
            <a:fillRect/>
          </a:stretch>
        </p:blipFill>
        <p:spPr>
          <a:xfrm>
            <a:off x="6133324" y="2787878"/>
            <a:ext cx="2828670" cy="2585169"/>
          </a:xfrm>
          <a:prstGeom prst="rect">
            <a:avLst/>
          </a:prstGeom>
        </p:spPr>
      </p:pic>
      <p:pic>
        <p:nvPicPr>
          <p:cNvPr id="4" name="図 3">
            <a:extLst>
              <a:ext uri="{FF2B5EF4-FFF2-40B4-BE49-F238E27FC236}">
                <a16:creationId xmlns:a16="http://schemas.microsoft.com/office/drawing/2014/main" id="{5643BB13-D7F1-4E6B-BFCD-714129FD1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666" y="906775"/>
            <a:ext cx="3710022" cy="5632850"/>
          </a:xfrm>
          <a:prstGeom prst="rect">
            <a:avLst/>
          </a:prstGeom>
        </p:spPr>
      </p:pic>
      <p:cxnSp>
        <p:nvCxnSpPr>
          <p:cNvPr id="8" name="直線矢印コネクタ 7">
            <a:extLst>
              <a:ext uri="{FF2B5EF4-FFF2-40B4-BE49-F238E27FC236}">
                <a16:creationId xmlns:a16="http://schemas.microsoft.com/office/drawing/2014/main" id="{05151642-2F21-4CBD-AEE4-AE073EDDE912}"/>
              </a:ext>
            </a:extLst>
          </p:cNvPr>
          <p:cNvCxnSpPr/>
          <p:nvPr/>
        </p:nvCxnSpPr>
        <p:spPr>
          <a:xfrm>
            <a:off x="1868778" y="2557699"/>
            <a:ext cx="162045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0D29162-A9F0-4E06-933F-6366725D7881}"/>
              </a:ext>
            </a:extLst>
          </p:cNvPr>
          <p:cNvSpPr txBox="1"/>
          <p:nvPr/>
        </p:nvSpPr>
        <p:spPr>
          <a:xfrm>
            <a:off x="1259367" y="2137959"/>
            <a:ext cx="1168910" cy="400110"/>
          </a:xfrm>
          <a:prstGeom prst="rect">
            <a:avLst/>
          </a:prstGeom>
          <a:noFill/>
        </p:spPr>
        <p:txBody>
          <a:bodyPr wrap="none" rtlCol="0">
            <a:spAutoFit/>
          </a:bodyPr>
          <a:lstStyle/>
          <a:p>
            <a:r>
              <a:rPr lang="en-GB" altLang="ja-JP" sz="2000" b="1" dirty="0">
                <a:latin typeface="Arial" panose="020B0604020202020204" pitchFamily="34" charset="0"/>
                <a:cs typeface="Arial" panose="020B0604020202020204" pitchFamily="34" charset="0"/>
              </a:rPr>
              <a:t>Neutron</a:t>
            </a:r>
            <a:endParaRPr lang="ja-JP" altLang="en-US" sz="2000" b="1" dirty="0">
              <a:latin typeface="Arial" panose="020B0604020202020204" pitchFamily="34" charset="0"/>
              <a:cs typeface="Arial" panose="020B0604020202020204" pitchFamily="34" charset="0"/>
            </a:endParaRPr>
          </a:p>
        </p:txBody>
      </p:sp>
      <p:cxnSp>
        <p:nvCxnSpPr>
          <p:cNvPr id="11" name="直線コネクタ 10">
            <a:extLst>
              <a:ext uri="{FF2B5EF4-FFF2-40B4-BE49-F238E27FC236}">
                <a16:creationId xmlns:a16="http://schemas.microsoft.com/office/drawing/2014/main" id="{7561F631-9192-4DE6-A00E-65C27303FD1A}"/>
              </a:ext>
            </a:extLst>
          </p:cNvPr>
          <p:cNvCxnSpPr/>
          <p:nvPr/>
        </p:nvCxnSpPr>
        <p:spPr>
          <a:xfrm flipH="1">
            <a:off x="2409969" y="2678021"/>
            <a:ext cx="1127525" cy="472997"/>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B9D55C11-0FD0-4B59-B1E5-5963EBC1ABE5}"/>
              </a:ext>
            </a:extLst>
          </p:cNvPr>
          <p:cNvSpPr txBox="1"/>
          <p:nvPr/>
        </p:nvSpPr>
        <p:spPr>
          <a:xfrm>
            <a:off x="152812" y="3071693"/>
            <a:ext cx="2460930" cy="707886"/>
          </a:xfrm>
          <a:prstGeom prst="rect">
            <a:avLst/>
          </a:prstGeom>
          <a:noFill/>
        </p:spPr>
        <p:txBody>
          <a:bodyPr wrap="none" rtlCol="0">
            <a:spAutoFit/>
          </a:bodyPr>
          <a:lstStyle/>
          <a:p>
            <a:pPr algn="r"/>
            <a:r>
              <a:rPr lang="en-GB" altLang="ja-JP" sz="2000" b="1" dirty="0">
                <a:latin typeface="Arial" panose="020B0604020202020204" pitchFamily="34" charset="0"/>
                <a:cs typeface="Arial" panose="020B0604020202020204" pitchFamily="34" charset="0"/>
              </a:rPr>
              <a:t>Incident collimator</a:t>
            </a:r>
          </a:p>
          <a:p>
            <a:pPr algn="r"/>
            <a:r>
              <a:rPr lang="en-GB" altLang="ja-JP" sz="2000" b="1" dirty="0">
                <a:latin typeface="Arial" panose="020B0604020202020204" pitchFamily="34" charset="0"/>
                <a:cs typeface="Arial" panose="020B0604020202020204" pitchFamily="34" charset="0"/>
              </a:rPr>
              <a:t>(</a:t>
            </a:r>
            <a:r>
              <a:rPr lang="en-GB" altLang="ja-JP" sz="2000" b="1" dirty="0" err="1">
                <a:latin typeface="Arial" panose="020B0604020202020204" pitchFamily="34" charset="0"/>
                <a:cs typeface="Arial" panose="020B0604020202020204" pitchFamily="34" charset="0"/>
              </a:rPr>
              <a:t>hBN</a:t>
            </a:r>
            <a:r>
              <a:rPr lang="en-GB" altLang="ja-JP" sz="2000" b="1" dirty="0">
                <a:latin typeface="Arial" panose="020B0604020202020204" pitchFamily="34" charset="0"/>
                <a:cs typeface="Arial" panose="020B0604020202020204" pitchFamily="34" charset="0"/>
              </a:rPr>
              <a:t>)</a:t>
            </a:r>
            <a:endParaRPr lang="ja-JP" altLang="en-US" sz="2000" b="1" dirty="0">
              <a:latin typeface="Arial" panose="020B0604020202020204" pitchFamily="34" charset="0"/>
              <a:cs typeface="Arial" panose="020B0604020202020204" pitchFamily="34" charset="0"/>
            </a:endParaRPr>
          </a:p>
        </p:txBody>
      </p:sp>
      <p:sp>
        <p:nvSpPr>
          <p:cNvPr id="3" name="右矢印 2"/>
          <p:cNvSpPr/>
          <p:nvPr/>
        </p:nvSpPr>
        <p:spPr>
          <a:xfrm>
            <a:off x="6439931" y="3963339"/>
            <a:ext cx="346632" cy="23142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p:cNvSpPr txBox="1"/>
          <p:nvPr/>
        </p:nvSpPr>
        <p:spPr>
          <a:xfrm>
            <a:off x="6389556" y="3611548"/>
            <a:ext cx="372218" cy="461665"/>
          </a:xfrm>
          <a:prstGeom prst="rect">
            <a:avLst/>
          </a:prstGeom>
          <a:noFill/>
        </p:spPr>
        <p:txBody>
          <a:bodyPr wrap="none" rtlCol="0">
            <a:spAutoFit/>
          </a:bodyPr>
          <a:lstStyle/>
          <a:p>
            <a:r>
              <a:rPr lang="en-US" altLang="ja-JP" sz="2400" b="1" i="1" dirty="0">
                <a:latin typeface="Arial" panose="020B0604020202020204" pitchFamily="34" charset="0"/>
                <a:cs typeface="Arial" panose="020B0604020202020204" pitchFamily="34" charset="0"/>
              </a:rPr>
              <a:t>n</a:t>
            </a:r>
            <a:endParaRPr lang="ja-JP" altLang="en-US" sz="2400" b="1" i="1" dirty="0">
              <a:latin typeface="Arial" panose="020B0604020202020204" pitchFamily="34" charset="0"/>
              <a:cs typeface="Arial" panose="020B0604020202020204" pitchFamily="34" charset="0"/>
            </a:endParaRPr>
          </a:p>
        </p:txBody>
      </p:sp>
      <p:sp>
        <p:nvSpPr>
          <p:cNvPr id="73" name="テキスト ボックス 72"/>
          <p:cNvSpPr txBox="1"/>
          <p:nvPr/>
        </p:nvSpPr>
        <p:spPr>
          <a:xfrm>
            <a:off x="6910744" y="3089737"/>
            <a:ext cx="1611339" cy="400110"/>
          </a:xfrm>
          <a:prstGeom prst="rect">
            <a:avLst/>
          </a:prstGeom>
          <a:solidFill>
            <a:schemeClr val="bg1"/>
          </a:solidFill>
        </p:spPr>
        <p:txBody>
          <a:bodyPr wrap="none" rtlCol="0">
            <a:spAutoFit/>
          </a:bodyPr>
          <a:lstStyle/>
          <a:p>
            <a:r>
              <a:rPr lang="en-US" altLang="ja-JP" sz="2000" dirty="0">
                <a:latin typeface="Arial" panose="020B0604020202020204" pitchFamily="34" charset="0"/>
                <a:cs typeface="Arial" panose="020B0604020202020204" pitchFamily="34" charset="0"/>
              </a:rPr>
              <a:t>High voltage</a:t>
            </a:r>
            <a:endParaRPr lang="ja-JP" altLang="en-US" sz="2000" dirty="0">
              <a:latin typeface="Arial" panose="020B0604020202020204" pitchFamily="34" charset="0"/>
              <a:cs typeface="Arial" panose="020B0604020202020204" pitchFamily="34" charset="0"/>
            </a:endParaRPr>
          </a:p>
        </p:txBody>
      </p:sp>
      <p:sp>
        <p:nvSpPr>
          <p:cNvPr id="74" name="テキスト ボックス 73"/>
          <p:cNvSpPr txBox="1"/>
          <p:nvPr/>
        </p:nvSpPr>
        <p:spPr>
          <a:xfrm>
            <a:off x="7678554" y="4670887"/>
            <a:ext cx="1039067" cy="400110"/>
          </a:xfrm>
          <a:prstGeom prst="rect">
            <a:avLst/>
          </a:prstGeom>
          <a:solidFill>
            <a:schemeClr val="bg1"/>
          </a:solidFill>
        </p:spPr>
        <p:txBody>
          <a:bodyPr wrap="none" rtlCol="0">
            <a:spAutoFit/>
          </a:bodyPr>
          <a:lstStyle/>
          <a:p>
            <a:r>
              <a:rPr lang="en-US" altLang="ja-JP" sz="2000" dirty="0">
                <a:latin typeface="Arial" panose="020B0604020202020204" pitchFamily="34" charset="0"/>
                <a:cs typeface="Arial" panose="020B0604020202020204" pitchFamily="34" charset="0"/>
              </a:rPr>
              <a:t>Ground</a:t>
            </a:r>
            <a:endParaRPr lang="ja-JP" altLang="en-US" sz="2000" dirty="0">
              <a:latin typeface="Arial" panose="020B0604020202020204" pitchFamily="34" charset="0"/>
              <a:cs typeface="Arial" panose="020B0604020202020204" pitchFamily="34" charset="0"/>
            </a:endParaRPr>
          </a:p>
        </p:txBody>
      </p:sp>
      <p:sp>
        <p:nvSpPr>
          <p:cNvPr id="75" name="テキスト ボックス 74"/>
          <p:cNvSpPr txBox="1"/>
          <p:nvPr/>
        </p:nvSpPr>
        <p:spPr>
          <a:xfrm>
            <a:off x="6274522" y="4774979"/>
            <a:ext cx="966931" cy="400110"/>
          </a:xfrm>
          <a:prstGeom prst="rect">
            <a:avLst/>
          </a:prstGeom>
          <a:solidFill>
            <a:schemeClr val="bg1"/>
          </a:solidFill>
        </p:spPr>
        <p:txBody>
          <a:bodyPr wrap="none" rtlCol="0">
            <a:spAutoFit/>
          </a:bodyPr>
          <a:lstStyle/>
          <a:p>
            <a:r>
              <a:rPr lang="en-US" altLang="ja-JP" sz="2000" dirty="0">
                <a:latin typeface="Arial" panose="020B0604020202020204" pitchFamily="34" charset="0"/>
                <a:cs typeface="Arial" panose="020B0604020202020204" pitchFamily="34" charset="0"/>
              </a:rPr>
              <a:t>10 mm</a:t>
            </a:r>
            <a:endParaRPr lang="ja-JP" altLang="en-US" sz="2000" dirty="0">
              <a:latin typeface="Arial" panose="020B0604020202020204" pitchFamily="34" charset="0"/>
              <a:cs typeface="Arial" panose="020B0604020202020204" pitchFamily="34" charset="0"/>
            </a:endParaRPr>
          </a:p>
        </p:txBody>
      </p:sp>
      <p:sp>
        <p:nvSpPr>
          <p:cNvPr id="80" name="テキスト ボックス 79"/>
          <p:cNvSpPr txBox="1"/>
          <p:nvPr/>
        </p:nvSpPr>
        <p:spPr>
          <a:xfrm>
            <a:off x="6429386" y="2689627"/>
            <a:ext cx="2420856" cy="400110"/>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High-pressure cell</a:t>
            </a:r>
            <a:endParaRPr lang="ja-JP" altLang="en-US" sz="2000" b="1" dirty="0">
              <a:latin typeface="Arial" panose="020B0604020202020204" pitchFamily="34" charset="0"/>
              <a:cs typeface="Arial" panose="020B0604020202020204" pitchFamily="34" charset="0"/>
            </a:endParaRPr>
          </a:p>
        </p:txBody>
      </p:sp>
      <p:cxnSp>
        <p:nvCxnSpPr>
          <p:cNvPr id="83" name="直線コネクタ 82"/>
          <p:cNvCxnSpPr/>
          <p:nvPr/>
        </p:nvCxnSpPr>
        <p:spPr>
          <a:xfrm>
            <a:off x="6613247" y="3346944"/>
            <a:ext cx="29749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rot="5400000">
            <a:off x="6464499" y="3489847"/>
            <a:ext cx="29749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B9D55C11-0FD0-4B59-B1E5-5963EBC1ABE5}"/>
              </a:ext>
            </a:extLst>
          </p:cNvPr>
          <p:cNvSpPr txBox="1"/>
          <p:nvPr/>
        </p:nvSpPr>
        <p:spPr>
          <a:xfrm>
            <a:off x="1021624" y="912387"/>
            <a:ext cx="1225015" cy="400110"/>
          </a:xfrm>
          <a:prstGeom prst="rect">
            <a:avLst/>
          </a:prstGeom>
          <a:noFill/>
        </p:spPr>
        <p:txBody>
          <a:bodyPr wrap="none" rtlCol="0">
            <a:spAutoFit/>
          </a:bodyPr>
          <a:lstStyle/>
          <a:p>
            <a:pPr algn="r"/>
            <a:r>
              <a:rPr lang="en-GB" altLang="ja-JP" sz="2000" b="1" dirty="0">
                <a:latin typeface="Arial" panose="020B0604020202020204" pitchFamily="34" charset="0"/>
                <a:cs typeface="Arial" panose="020B0604020202020204" pitchFamily="34" charset="0"/>
              </a:rPr>
              <a:t>Detector</a:t>
            </a:r>
            <a:endParaRPr lang="ja-JP" altLang="en-US" sz="2000" b="1" dirty="0">
              <a:latin typeface="Arial" panose="020B0604020202020204" pitchFamily="34" charset="0"/>
              <a:cs typeface="Arial" panose="020B0604020202020204" pitchFamily="34" charset="0"/>
            </a:endParaRPr>
          </a:p>
        </p:txBody>
      </p:sp>
      <p:cxnSp>
        <p:nvCxnSpPr>
          <p:cNvPr id="87" name="直線矢印コネクタ 86">
            <a:extLst>
              <a:ext uri="{FF2B5EF4-FFF2-40B4-BE49-F238E27FC236}">
                <a16:creationId xmlns:a16="http://schemas.microsoft.com/office/drawing/2014/main" id="{05151642-2F21-4CBD-AEE4-AE073EDDE912}"/>
              </a:ext>
            </a:extLst>
          </p:cNvPr>
          <p:cNvCxnSpPr/>
          <p:nvPr/>
        </p:nvCxnSpPr>
        <p:spPr>
          <a:xfrm>
            <a:off x="4279686" y="1390762"/>
            <a:ext cx="0" cy="80303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05151642-2F21-4CBD-AEE4-AE073EDDE912}"/>
              </a:ext>
            </a:extLst>
          </p:cNvPr>
          <p:cNvCxnSpPr/>
          <p:nvPr/>
        </p:nvCxnSpPr>
        <p:spPr>
          <a:xfrm flipV="1">
            <a:off x="4279686" y="3237080"/>
            <a:ext cx="0" cy="80303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B9D55C11-0FD0-4B59-B1E5-5963EBC1ABE5}"/>
              </a:ext>
            </a:extLst>
          </p:cNvPr>
          <p:cNvSpPr txBox="1"/>
          <p:nvPr/>
        </p:nvSpPr>
        <p:spPr>
          <a:xfrm>
            <a:off x="3420699" y="1672195"/>
            <a:ext cx="798617" cy="400110"/>
          </a:xfrm>
          <a:prstGeom prst="rect">
            <a:avLst/>
          </a:prstGeom>
          <a:noFill/>
        </p:spPr>
        <p:txBody>
          <a:bodyPr wrap="none" rtlCol="0">
            <a:spAutoFit/>
          </a:bodyPr>
          <a:lstStyle/>
          <a:p>
            <a:pPr algn="r"/>
            <a:r>
              <a:rPr lang="en-GB" altLang="ja-JP" sz="2000" b="1" dirty="0">
                <a:solidFill>
                  <a:schemeClr val="bg1"/>
                </a:solidFill>
                <a:latin typeface="Arial" panose="020B0604020202020204" pitchFamily="34" charset="0"/>
                <a:cs typeface="Arial" panose="020B0604020202020204" pitchFamily="34" charset="0"/>
              </a:rPr>
              <a:t>Load</a:t>
            </a:r>
            <a:endParaRPr lang="ja-JP" altLang="en-US" sz="2000" b="1" dirty="0">
              <a:solidFill>
                <a:schemeClr val="bg1"/>
              </a:solidFill>
              <a:latin typeface="Arial" panose="020B0604020202020204" pitchFamily="34" charset="0"/>
              <a:cs typeface="Arial" panose="020B0604020202020204" pitchFamily="34" charset="0"/>
            </a:endParaRPr>
          </a:p>
        </p:txBody>
      </p:sp>
      <p:cxnSp>
        <p:nvCxnSpPr>
          <p:cNvPr id="92" name="直線コネクタ 91">
            <a:extLst>
              <a:ext uri="{FF2B5EF4-FFF2-40B4-BE49-F238E27FC236}">
                <a16:creationId xmlns:a16="http://schemas.microsoft.com/office/drawing/2014/main" id="{7561F631-9192-4DE6-A00E-65C27303FD1A}"/>
              </a:ext>
            </a:extLst>
          </p:cNvPr>
          <p:cNvCxnSpPr/>
          <p:nvPr/>
        </p:nvCxnSpPr>
        <p:spPr>
          <a:xfrm flipH="1" flipV="1">
            <a:off x="2192334" y="1340014"/>
            <a:ext cx="540718" cy="278228"/>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4" name="図 93"/>
          <p:cNvPicPr>
            <a:picLocks noChangeAspect="1"/>
          </p:cNvPicPr>
          <p:nvPr/>
        </p:nvPicPr>
        <p:blipFill>
          <a:blip r:embed="rId5"/>
          <a:stretch>
            <a:fillRect/>
          </a:stretch>
        </p:blipFill>
        <p:spPr>
          <a:xfrm>
            <a:off x="5809494" y="726503"/>
            <a:ext cx="2658823" cy="1819195"/>
          </a:xfrm>
          <a:prstGeom prst="rect">
            <a:avLst/>
          </a:prstGeom>
        </p:spPr>
      </p:pic>
      <p:sp>
        <p:nvSpPr>
          <p:cNvPr id="96" name="フリーフォーム 95"/>
          <p:cNvSpPr/>
          <p:nvPr/>
        </p:nvSpPr>
        <p:spPr>
          <a:xfrm>
            <a:off x="6665935" y="1185111"/>
            <a:ext cx="1763448" cy="487084"/>
          </a:xfrm>
          <a:custGeom>
            <a:avLst/>
            <a:gdLst>
              <a:gd name="connsiteX0" fmla="*/ 39423 w 1763448"/>
              <a:gd name="connsiteY0" fmla="*/ 333375 h 487084"/>
              <a:gd name="connsiteX1" fmla="*/ 96573 w 1763448"/>
              <a:gd name="connsiteY1" fmla="*/ 314325 h 487084"/>
              <a:gd name="connsiteX2" fmla="*/ 877623 w 1763448"/>
              <a:gd name="connsiteY2" fmla="*/ 485775 h 487084"/>
              <a:gd name="connsiteX3" fmla="*/ 1582473 w 1763448"/>
              <a:gd name="connsiteY3" fmla="*/ 371475 h 487084"/>
              <a:gd name="connsiteX4" fmla="*/ 1763448 w 1763448"/>
              <a:gd name="connsiteY4" fmla="*/ 0 h 48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448" h="487084">
                <a:moveTo>
                  <a:pt x="39423" y="333375"/>
                </a:moveTo>
                <a:cubicBezTo>
                  <a:pt x="-1852" y="311150"/>
                  <a:pt x="-43127" y="288925"/>
                  <a:pt x="96573" y="314325"/>
                </a:cubicBezTo>
                <a:cubicBezTo>
                  <a:pt x="236273" y="339725"/>
                  <a:pt x="629973" y="476250"/>
                  <a:pt x="877623" y="485775"/>
                </a:cubicBezTo>
                <a:cubicBezTo>
                  <a:pt x="1125273" y="495300"/>
                  <a:pt x="1434836" y="452438"/>
                  <a:pt x="1582473" y="371475"/>
                </a:cubicBezTo>
                <a:cubicBezTo>
                  <a:pt x="1730111" y="290512"/>
                  <a:pt x="1746779" y="145256"/>
                  <a:pt x="1763448"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98" name="図 97"/>
          <p:cNvPicPr>
            <a:picLocks noChangeAspect="1"/>
          </p:cNvPicPr>
          <p:nvPr/>
        </p:nvPicPr>
        <p:blipFill>
          <a:blip r:embed="rId6"/>
          <a:stretch>
            <a:fillRect/>
          </a:stretch>
        </p:blipFill>
        <p:spPr>
          <a:xfrm>
            <a:off x="208674" y="4580980"/>
            <a:ext cx="2313125" cy="1727235"/>
          </a:xfrm>
          <a:prstGeom prst="rect">
            <a:avLst/>
          </a:prstGeom>
        </p:spPr>
      </p:pic>
      <p:sp>
        <p:nvSpPr>
          <p:cNvPr id="99" name="テキスト ボックス 98"/>
          <p:cNvSpPr txBox="1"/>
          <p:nvPr/>
        </p:nvSpPr>
        <p:spPr>
          <a:xfrm>
            <a:off x="1573624" y="6054619"/>
            <a:ext cx="966931" cy="400110"/>
          </a:xfrm>
          <a:prstGeom prst="rect">
            <a:avLst/>
          </a:prstGeom>
          <a:solidFill>
            <a:schemeClr val="bg1"/>
          </a:solidFill>
        </p:spPr>
        <p:txBody>
          <a:bodyPr wrap="none" rtlCol="0">
            <a:spAutoFit/>
          </a:bodyPr>
          <a:lstStyle/>
          <a:p>
            <a:r>
              <a:rPr lang="en-US" altLang="ja-JP" sz="2000" dirty="0">
                <a:latin typeface="Arial" panose="020B0604020202020204" pitchFamily="34" charset="0"/>
                <a:cs typeface="Arial" panose="020B0604020202020204" pitchFamily="34" charset="0"/>
              </a:rPr>
              <a:t>20 mm</a:t>
            </a:r>
            <a:endParaRPr lang="ja-JP" altLang="en-US" sz="2000" dirty="0">
              <a:latin typeface="Arial" panose="020B0604020202020204" pitchFamily="34" charset="0"/>
              <a:cs typeface="Arial" panose="020B0604020202020204" pitchFamily="34" charset="0"/>
            </a:endParaRPr>
          </a:p>
        </p:txBody>
      </p:sp>
      <p:sp>
        <p:nvSpPr>
          <p:cNvPr id="100" name="テキスト ボックス 99"/>
          <p:cNvSpPr txBox="1"/>
          <p:nvPr/>
        </p:nvSpPr>
        <p:spPr>
          <a:xfrm>
            <a:off x="133189" y="5956401"/>
            <a:ext cx="1665841" cy="707886"/>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(Put behind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press)</a:t>
            </a:r>
            <a:endParaRPr lang="ja-JP" altLang="en-US" sz="2000" b="1" dirty="0">
              <a:latin typeface="Arial" panose="020B0604020202020204" pitchFamily="34" charset="0"/>
              <a:cs typeface="Arial" panose="020B0604020202020204" pitchFamily="34" charset="0"/>
            </a:endParaRPr>
          </a:p>
        </p:txBody>
      </p:sp>
      <p:sp>
        <p:nvSpPr>
          <p:cNvPr id="103" name="テキスト ボックス 102"/>
          <p:cNvSpPr txBox="1"/>
          <p:nvPr/>
        </p:nvSpPr>
        <p:spPr>
          <a:xfrm>
            <a:off x="225676" y="3993589"/>
            <a:ext cx="2435282" cy="707886"/>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Radial collimator</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(Partitions: Gd</a:t>
            </a:r>
            <a:r>
              <a:rPr lang="en-US" altLang="ja-JP" sz="2000" b="1" baseline="-25000" dirty="0">
                <a:latin typeface="Arial" panose="020B0604020202020204" pitchFamily="34" charset="0"/>
                <a:cs typeface="Arial" panose="020B0604020202020204" pitchFamily="34" charset="0"/>
              </a:rPr>
              <a:t>2</a:t>
            </a:r>
            <a:r>
              <a:rPr lang="en-US" altLang="ja-JP" sz="2000" b="1" dirty="0">
                <a:latin typeface="Arial" panose="020B0604020202020204" pitchFamily="34" charset="0"/>
                <a:cs typeface="Arial" panose="020B0604020202020204" pitchFamily="34" charset="0"/>
              </a:rPr>
              <a:t>O</a:t>
            </a:r>
            <a:r>
              <a:rPr lang="en-US" altLang="ja-JP" sz="2000" b="1" baseline="-25000" dirty="0">
                <a:latin typeface="Arial" panose="020B0604020202020204" pitchFamily="34" charset="0"/>
                <a:cs typeface="Arial" panose="020B0604020202020204" pitchFamily="34" charset="0"/>
              </a:rPr>
              <a:t>3</a:t>
            </a:r>
            <a:r>
              <a:rPr lang="en-US" altLang="ja-JP" sz="2000" b="1" dirty="0">
                <a:latin typeface="Arial" panose="020B0604020202020204" pitchFamily="34" charset="0"/>
                <a:cs typeface="Arial" panose="020B0604020202020204" pitchFamily="34" charset="0"/>
              </a:rPr>
              <a:t>)</a:t>
            </a:r>
            <a:endParaRPr lang="ja-JP" altLang="en-US" sz="2000" b="1" dirty="0">
              <a:latin typeface="Arial" panose="020B0604020202020204" pitchFamily="34" charset="0"/>
              <a:cs typeface="Arial" panose="020B0604020202020204" pitchFamily="34" charset="0"/>
            </a:endParaRPr>
          </a:p>
        </p:txBody>
      </p:sp>
      <p:sp>
        <p:nvSpPr>
          <p:cNvPr id="105" name="テキスト ボックス 104"/>
          <p:cNvSpPr txBox="1"/>
          <p:nvPr/>
        </p:nvSpPr>
        <p:spPr>
          <a:xfrm>
            <a:off x="6232684" y="6196716"/>
            <a:ext cx="2629951"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(at ANSTO, Australia)</a:t>
            </a:r>
            <a:endParaRPr lang="ja-JP" altLang="en-US" sz="2000"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36FBECEF-6EA7-AFC1-40AF-F2BEEB8DA1B5}"/>
              </a:ext>
            </a:extLst>
          </p:cNvPr>
          <p:cNvSpPr txBox="1"/>
          <p:nvPr/>
        </p:nvSpPr>
        <p:spPr>
          <a:xfrm>
            <a:off x="8882911" y="4711426"/>
            <a:ext cx="3164905" cy="1015663"/>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HP-HE applying system:</a:t>
            </a:r>
          </a:p>
          <a:p>
            <a:r>
              <a:rPr lang="en-US" altLang="ja-JP" sz="2000" dirty="0">
                <a:latin typeface="Arial" panose="020B0604020202020204" pitchFamily="34" charset="0"/>
                <a:cs typeface="Arial" panose="020B0604020202020204" pitchFamily="34" charset="0"/>
              </a:rPr>
              <a:t>Dr. Helen </a:t>
            </a:r>
            <a:r>
              <a:rPr lang="en-US" altLang="ja-JP" sz="2000" dirty="0" err="1">
                <a:latin typeface="Arial" panose="020B0604020202020204" pitchFamily="34" charset="0"/>
                <a:cs typeface="Arial" panose="020B0604020202020204" pitchFamily="34" charset="0"/>
              </a:rPr>
              <a:t>Maynald</a:t>
            </a:r>
            <a:r>
              <a:rPr lang="en-US" altLang="ja-JP" sz="2000" dirty="0">
                <a:latin typeface="Arial" panose="020B0604020202020204" pitchFamily="34" charset="0"/>
                <a:cs typeface="Arial" panose="020B0604020202020204" pitchFamily="34" charset="0"/>
              </a:rPr>
              <a:t>-Casely</a:t>
            </a:r>
          </a:p>
          <a:p>
            <a:r>
              <a:rPr kumimoji="1" lang="en-US" altLang="ja-JP" sz="2000" dirty="0">
                <a:latin typeface="Arial" panose="020B0604020202020204" pitchFamily="34" charset="0"/>
                <a:cs typeface="Arial" panose="020B0604020202020204" pitchFamily="34" charset="0"/>
              </a:rPr>
              <a:t>Dr. Norman Booth</a:t>
            </a:r>
            <a:endParaRPr kumimoji="1" lang="ja-JP" altLang="en-US" sz="2000"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AD3850A5-ABD7-E9FB-2C12-F0B9DA51CAFE}"/>
              </a:ext>
            </a:extLst>
          </p:cNvPr>
          <p:cNvSpPr txBox="1"/>
          <p:nvPr/>
        </p:nvSpPr>
        <p:spPr>
          <a:xfrm>
            <a:off x="8871779" y="5842773"/>
            <a:ext cx="3050835" cy="707886"/>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HP-HE cell development:</a:t>
            </a:r>
          </a:p>
          <a:p>
            <a:r>
              <a:rPr lang="en-US" altLang="ja-JP" sz="2000" dirty="0">
                <a:solidFill>
                  <a:schemeClr val="accent6"/>
                </a:solidFill>
                <a:latin typeface="Arial" panose="020B0604020202020204" pitchFamily="34" charset="0"/>
                <a:cs typeface="Arial" panose="020B0604020202020204" pitchFamily="34" charset="0"/>
              </a:rPr>
              <a:t>Yamane (me)</a:t>
            </a:r>
            <a:endParaRPr kumimoji="1" lang="ja-JP" altLang="en-US" sz="2000" dirty="0">
              <a:solidFill>
                <a:schemeClr val="accent6"/>
              </a:solidFill>
              <a:latin typeface="Arial" panose="020B0604020202020204" pitchFamily="34" charset="0"/>
              <a:cs typeface="Arial" panose="020B0604020202020204" pitchFamily="34" charset="0"/>
            </a:endParaRPr>
          </a:p>
        </p:txBody>
      </p:sp>
      <p:sp>
        <p:nvSpPr>
          <p:cNvPr id="17" name="四角形: 角を丸くする 16">
            <a:extLst>
              <a:ext uri="{FF2B5EF4-FFF2-40B4-BE49-F238E27FC236}">
                <a16:creationId xmlns:a16="http://schemas.microsoft.com/office/drawing/2014/main" id="{70E7337B-D062-0B6D-E39B-5779584E8578}"/>
              </a:ext>
            </a:extLst>
          </p:cNvPr>
          <p:cNvSpPr/>
          <p:nvPr/>
        </p:nvSpPr>
        <p:spPr>
          <a:xfrm>
            <a:off x="8870518" y="4623089"/>
            <a:ext cx="3232816" cy="1104000"/>
          </a:xfrm>
          <a:prstGeom prst="roundRect">
            <a:avLst>
              <a:gd name="adj" fmla="val 12374"/>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EFBF1083-928E-D8FF-5F74-EFF82A053325}"/>
              </a:ext>
            </a:extLst>
          </p:cNvPr>
          <p:cNvSpPr txBox="1"/>
          <p:nvPr/>
        </p:nvSpPr>
        <p:spPr>
          <a:xfrm>
            <a:off x="10352654" y="4253757"/>
            <a:ext cx="1505540" cy="369332"/>
          </a:xfrm>
          <a:prstGeom prst="rect">
            <a:avLst/>
          </a:prstGeom>
          <a:noFill/>
        </p:spPr>
        <p:txBody>
          <a:bodyPr wrap="none" rtlCol="0">
            <a:spAutoFit/>
          </a:bodyPr>
          <a:lstStyle/>
          <a:p>
            <a:r>
              <a:rPr lang="en-US" altLang="ja-JP" i="1" dirty="0">
                <a:solidFill>
                  <a:schemeClr val="accent6"/>
                </a:solidFill>
                <a:latin typeface="Arial" panose="020B0604020202020204" pitchFamily="34" charset="0"/>
                <a:cs typeface="Arial" panose="020B0604020202020204" pitchFamily="34" charset="0"/>
              </a:rPr>
              <a:t>collaborators</a:t>
            </a:r>
            <a:endParaRPr kumimoji="1" lang="ja-JP" altLang="en-US" i="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6499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86FD7207-DC93-425D-4D8C-C10153196A5F}"/>
              </a:ext>
            </a:extLst>
          </p:cNvPr>
          <p:cNvGrpSpPr/>
          <p:nvPr/>
        </p:nvGrpSpPr>
        <p:grpSpPr>
          <a:xfrm>
            <a:off x="0" y="-13043"/>
            <a:ext cx="12192000" cy="536263"/>
            <a:chOff x="0" y="-13043"/>
            <a:chExt cx="12192000" cy="536263"/>
          </a:xfrm>
        </p:grpSpPr>
        <p:sp>
          <p:nvSpPr>
            <p:cNvPr id="3" name="正方形/長方形 2">
              <a:extLst>
                <a:ext uri="{FF2B5EF4-FFF2-40B4-BE49-F238E27FC236}">
                  <a16:creationId xmlns:a16="http://schemas.microsoft.com/office/drawing/2014/main" id="{C77D6A83-86AC-28DE-A3C5-FB6F79FCC6D7}"/>
                </a:ext>
              </a:extLst>
            </p:cNvPr>
            <p:cNvSpPr/>
            <p:nvPr/>
          </p:nvSpPr>
          <p:spPr>
            <a:xfrm>
              <a:off x="0" y="0"/>
              <a:ext cx="12192000" cy="5232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E73CC9D-8234-D744-4486-E69760E5881D}"/>
                </a:ext>
              </a:extLst>
            </p:cNvPr>
            <p:cNvSpPr txBox="1"/>
            <p:nvPr/>
          </p:nvSpPr>
          <p:spPr>
            <a:xfrm>
              <a:off x="129953" y="-13043"/>
              <a:ext cx="4318811"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HP-HE cell development</a:t>
              </a:r>
            </a:p>
          </p:txBody>
        </p:sp>
      </p:grpSp>
      <p:grpSp>
        <p:nvGrpSpPr>
          <p:cNvPr id="5" name="グループ化 4"/>
          <p:cNvGrpSpPr/>
          <p:nvPr/>
        </p:nvGrpSpPr>
        <p:grpSpPr>
          <a:xfrm>
            <a:off x="1736555" y="1415053"/>
            <a:ext cx="4236045" cy="3875493"/>
            <a:chOff x="7001579" y="-1399365"/>
            <a:chExt cx="4236045" cy="3875493"/>
          </a:xfrm>
        </p:grpSpPr>
        <p:grpSp>
          <p:nvGrpSpPr>
            <p:cNvPr id="6" name="グループ化 5"/>
            <p:cNvGrpSpPr/>
            <p:nvPr/>
          </p:nvGrpSpPr>
          <p:grpSpPr>
            <a:xfrm rot="10800000">
              <a:off x="7393993" y="-964793"/>
              <a:ext cx="3540556" cy="1748447"/>
              <a:chOff x="1997050" y="3664801"/>
              <a:chExt cx="3540556" cy="1748447"/>
            </a:xfrm>
          </p:grpSpPr>
          <p:grpSp>
            <p:nvGrpSpPr>
              <p:cNvPr id="53" name="グループ化 52"/>
              <p:cNvGrpSpPr/>
              <p:nvPr/>
            </p:nvGrpSpPr>
            <p:grpSpPr>
              <a:xfrm>
                <a:off x="1997050" y="3738977"/>
                <a:ext cx="3540556" cy="1674271"/>
                <a:chOff x="1997050" y="3738977"/>
                <a:chExt cx="3540556" cy="1674271"/>
              </a:xfrm>
            </p:grpSpPr>
            <p:grpSp>
              <p:nvGrpSpPr>
                <p:cNvPr id="55" name="グループ化 54"/>
                <p:cNvGrpSpPr/>
                <p:nvPr/>
              </p:nvGrpSpPr>
              <p:grpSpPr>
                <a:xfrm>
                  <a:off x="1997050" y="3738977"/>
                  <a:ext cx="3540556" cy="1674271"/>
                  <a:chOff x="1997050" y="3738977"/>
                  <a:chExt cx="3540556" cy="1674271"/>
                </a:xfrm>
              </p:grpSpPr>
              <p:grpSp>
                <p:nvGrpSpPr>
                  <p:cNvPr id="62" name="グループ化 61"/>
                  <p:cNvGrpSpPr/>
                  <p:nvPr/>
                </p:nvGrpSpPr>
                <p:grpSpPr>
                  <a:xfrm>
                    <a:off x="1997050" y="3994099"/>
                    <a:ext cx="3540556" cy="1419149"/>
                    <a:chOff x="1997050" y="3994099"/>
                    <a:chExt cx="3540556" cy="1419149"/>
                  </a:xfrm>
                </p:grpSpPr>
                <p:sp>
                  <p:nvSpPr>
                    <p:cNvPr id="64" name="フリーフォーム 63"/>
                    <p:cNvSpPr/>
                    <p:nvPr/>
                  </p:nvSpPr>
                  <p:spPr>
                    <a:xfrm>
                      <a:off x="1997050" y="3994099"/>
                      <a:ext cx="3540556" cy="1419149"/>
                    </a:xfrm>
                    <a:custGeom>
                      <a:avLst/>
                      <a:gdLst>
                        <a:gd name="connsiteX0" fmla="*/ 1002182 w 3540556"/>
                        <a:gd name="connsiteY0" fmla="*/ 7315 h 1419149"/>
                        <a:gd name="connsiteX1" fmla="*/ 0 w 3540556"/>
                        <a:gd name="connsiteY1" fmla="*/ 131674 h 1419149"/>
                        <a:gd name="connsiteX2" fmla="*/ 21945 w 3540556"/>
                        <a:gd name="connsiteY2" fmla="*/ 1207008 h 1419149"/>
                        <a:gd name="connsiteX3" fmla="*/ 43891 w 3540556"/>
                        <a:gd name="connsiteY3" fmla="*/ 1419149 h 1419149"/>
                        <a:gd name="connsiteX4" fmla="*/ 1587398 w 3540556"/>
                        <a:gd name="connsiteY4" fmla="*/ 1419149 h 1419149"/>
                        <a:gd name="connsiteX5" fmla="*/ 1587398 w 3540556"/>
                        <a:gd name="connsiteY5" fmla="*/ 965607 h 1419149"/>
                        <a:gd name="connsiteX6" fmla="*/ 1953158 w 3540556"/>
                        <a:gd name="connsiteY6" fmla="*/ 965607 h 1419149"/>
                        <a:gd name="connsiteX7" fmla="*/ 1960473 w 3540556"/>
                        <a:gd name="connsiteY7" fmla="*/ 1419149 h 1419149"/>
                        <a:gd name="connsiteX8" fmla="*/ 3489350 w 3540556"/>
                        <a:gd name="connsiteY8" fmla="*/ 1419149 h 1419149"/>
                        <a:gd name="connsiteX9" fmla="*/ 3518611 w 3540556"/>
                        <a:gd name="connsiteY9" fmla="*/ 1207008 h 1419149"/>
                        <a:gd name="connsiteX10" fmla="*/ 3540556 w 3540556"/>
                        <a:gd name="connsiteY10" fmla="*/ 131674 h 1419149"/>
                        <a:gd name="connsiteX11" fmla="*/ 2538374 w 3540556"/>
                        <a:gd name="connsiteY11" fmla="*/ 0 h 1419149"/>
                        <a:gd name="connsiteX12" fmla="*/ 1002182 w 3540556"/>
                        <a:gd name="connsiteY12" fmla="*/ 7315 h 141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0556" h="1419149">
                          <a:moveTo>
                            <a:pt x="1002182" y="7315"/>
                          </a:moveTo>
                          <a:lnTo>
                            <a:pt x="0" y="131674"/>
                          </a:lnTo>
                          <a:lnTo>
                            <a:pt x="21945" y="1207008"/>
                          </a:lnTo>
                          <a:lnTo>
                            <a:pt x="43891" y="1419149"/>
                          </a:lnTo>
                          <a:lnTo>
                            <a:pt x="1587398" y="1419149"/>
                          </a:lnTo>
                          <a:lnTo>
                            <a:pt x="1587398" y="965607"/>
                          </a:lnTo>
                          <a:lnTo>
                            <a:pt x="1953158" y="965607"/>
                          </a:lnTo>
                          <a:lnTo>
                            <a:pt x="1960473" y="1419149"/>
                          </a:lnTo>
                          <a:lnTo>
                            <a:pt x="3489350" y="1419149"/>
                          </a:lnTo>
                          <a:lnTo>
                            <a:pt x="3518611" y="1207008"/>
                          </a:lnTo>
                          <a:lnTo>
                            <a:pt x="3540556" y="131674"/>
                          </a:lnTo>
                          <a:lnTo>
                            <a:pt x="2538374" y="0"/>
                          </a:lnTo>
                          <a:lnTo>
                            <a:pt x="1002182" y="7315"/>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65" name="円/楕円 20"/>
                    <p:cNvSpPr/>
                    <p:nvPr/>
                  </p:nvSpPr>
                  <p:spPr>
                    <a:xfrm>
                      <a:off x="3587328" y="4785338"/>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sp>
                <p:nvSpPr>
                  <p:cNvPr id="63" name="円/楕円 18"/>
                  <p:cNvSpPr/>
                  <p:nvPr/>
                </p:nvSpPr>
                <p:spPr>
                  <a:xfrm>
                    <a:off x="3533328" y="3738977"/>
                    <a:ext cx="468000" cy="3600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grpSp>
              <p:nvGrpSpPr>
                <p:cNvPr id="56" name="グループ化 55"/>
                <p:cNvGrpSpPr/>
                <p:nvPr/>
              </p:nvGrpSpPr>
              <p:grpSpPr>
                <a:xfrm>
                  <a:off x="4095232" y="3925107"/>
                  <a:ext cx="424671" cy="108000"/>
                  <a:chOff x="4095232" y="3925107"/>
                  <a:chExt cx="424671" cy="108000"/>
                </a:xfrm>
              </p:grpSpPr>
              <p:sp>
                <p:nvSpPr>
                  <p:cNvPr id="60" name="円/楕円 15"/>
                  <p:cNvSpPr/>
                  <p:nvPr/>
                </p:nvSpPr>
                <p:spPr>
                  <a:xfrm>
                    <a:off x="4095232" y="3925107"/>
                    <a:ext cx="144000" cy="108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61" name="円/楕円 16"/>
                  <p:cNvSpPr/>
                  <p:nvPr/>
                </p:nvSpPr>
                <p:spPr>
                  <a:xfrm>
                    <a:off x="4375903" y="3925107"/>
                    <a:ext cx="144000" cy="108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grpSp>
              <p:nvGrpSpPr>
                <p:cNvPr id="57" name="グループ化 56"/>
                <p:cNvGrpSpPr/>
                <p:nvPr/>
              </p:nvGrpSpPr>
              <p:grpSpPr>
                <a:xfrm>
                  <a:off x="3005549" y="3925107"/>
                  <a:ext cx="424671" cy="108000"/>
                  <a:chOff x="4095232" y="3925107"/>
                  <a:chExt cx="424671" cy="108000"/>
                </a:xfrm>
              </p:grpSpPr>
              <p:sp>
                <p:nvSpPr>
                  <p:cNvPr id="58" name="円/楕円 13"/>
                  <p:cNvSpPr/>
                  <p:nvPr/>
                </p:nvSpPr>
                <p:spPr>
                  <a:xfrm>
                    <a:off x="4095232" y="3925107"/>
                    <a:ext cx="144000" cy="108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59" name="円/楕円 14"/>
                  <p:cNvSpPr/>
                  <p:nvPr/>
                </p:nvSpPr>
                <p:spPr>
                  <a:xfrm>
                    <a:off x="4375903" y="3925107"/>
                    <a:ext cx="144000" cy="108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grpSp>
          <p:sp>
            <p:nvSpPr>
              <p:cNvPr id="54" name="正方形/長方形 53"/>
              <p:cNvSpPr/>
              <p:nvPr/>
            </p:nvSpPr>
            <p:spPr>
              <a:xfrm>
                <a:off x="2987824" y="3664801"/>
                <a:ext cx="1540658" cy="334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grpSp>
          <p:nvGrpSpPr>
            <p:cNvPr id="7" name="グループ化 6"/>
            <p:cNvGrpSpPr/>
            <p:nvPr/>
          </p:nvGrpSpPr>
          <p:grpSpPr>
            <a:xfrm>
              <a:off x="7400548" y="346378"/>
              <a:ext cx="3540556" cy="1674271"/>
              <a:chOff x="1997050" y="3738977"/>
              <a:chExt cx="3540556" cy="1674271"/>
            </a:xfrm>
          </p:grpSpPr>
          <p:grpSp>
            <p:nvGrpSpPr>
              <p:cNvPr id="40" name="グループ化 39"/>
              <p:cNvGrpSpPr/>
              <p:nvPr/>
            </p:nvGrpSpPr>
            <p:grpSpPr>
              <a:xfrm>
                <a:off x="1997050" y="3738977"/>
                <a:ext cx="3540556" cy="1674271"/>
                <a:chOff x="1997050" y="3738977"/>
                <a:chExt cx="3540556" cy="1674271"/>
              </a:xfrm>
            </p:grpSpPr>
            <p:grpSp>
              <p:nvGrpSpPr>
                <p:cNvPr id="42" name="グループ化 41"/>
                <p:cNvGrpSpPr/>
                <p:nvPr/>
              </p:nvGrpSpPr>
              <p:grpSpPr>
                <a:xfrm>
                  <a:off x="1997050" y="3738977"/>
                  <a:ext cx="3540556" cy="1674271"/>
                  <a:chOff x="1997050" y="3738977"/>
                  <a:chExt cx="3540556" cy="1674271"/>
                </a:xfrm>
              </p:grpSpPr>
              <p:grpSp>
                <p:nvGrpSpPr>
                  <p:cNvPr id="49" name="グループ化 48"/>
                  <p:cNvGrpSpPr/>
                  <p:nvPr/>
                </p:nvGrpSpPr>
                <p:grpSpPr>
                  <a:xfrm>
                    <a:off x="1997050" y="3994099"/>
                    <a:ext cx="3540556" cy="1419149"/>
                    <a:chOff x="1997050" y="3994099"/>
                    <a:chExt cx="3540556" cy="1419149"/>
                  </a:xfrm>
                </p:grpSpPr>
                <p:sp>
                  <p:nvSpPr>
                    <p:cNvPr id="51" name="フリーフォーム 50"/>
                    <p:cNvSpPr/>
                    <p:nvPr/>
                  </p:nvSpPr>
                  <p:spPr>
                    <a:xfrm>
                      <a:off x="1997050" y="3994099"/>
                      <a:ext cx="3540556" cy="1419149"/>
                    </a:xfrm>
                    <a:custGeom>
                      <a:avLst/>
                      <a:gdLst>
                        <a:gd name="connsiteX0" fmla="*/ 1002182 w 3540556"/>
                        <a:gd name="connsiteY0" fmla="*/ 7315 h 1419149"/>
                        <a:gd name="connsiteX1" fmla="*/ 0 w 3540556"/>
                        <a:gd name="connsiteY1" fmla="*/ 131674 h 1419149"/>
                        <a:gd name="connsiteX2" fmla="*/ 21945 w 3540556"/>
                        <a:gd name="connsiteY2" fmla="*/ 1207008 h 1419149"/>
                        <a:gd name="connsiteX3" fmla="*/ 43891 w 3540556"/>
                        <a:gd name="connsiteY3" fmla="*/ 1419149 h 1419149"/>
                        <a:gd name="connsiteX4" fmla="*/ 1587398 w 3540556"/>
                        <a:gd name="connsiteY4" fmla="*/ 1419149 h 1419149"/>
                        <a:gd name="connsiteX5" fmla="*/ 1587398 w 3540556"/>
                        <a:gd name="connsiteY5" fmla="*/ 965607 h 1419149"/>
                        <a:gd name="connsiteX6" fmla="*/ 1953158 w 3540556"/>
                        <a:gd name="connsiteY6" fmla="*/ 965607 h 1419149"/>
                        <a:gd name="connsiteX7" fmla="*/ 1960473 w 3540556"/>
                        <a:gd name="connsiteY7" fmla="*/ 1419149 h 1419149"/>
                        <a:gd name="connsiteX8" fmla="*/ 3489350 w 3540556"/>
                        <a:gd name="connsiteY8" fmla="*/ 1419149 h 1419149"/>
                        <a:gd name="connsiteX9" fmla="*/ 3518611 w 3540556"/>
                        <a:gd name="connsiteY9" fmla="*/ 1207008 h 1419149"/>
                        <a:gd name="connsiteX10" fmla="*/ 3540556 w 3540556"/>
                        <a:gd name="connsiteY10" fmla="*/ 131674 h 1419149"/>
                        <a:gd name="connsiteX11" fmla="*/ 2538374 w 3540556"/>
                        <a:gd name="connsiteY11" fmla="*/ 0 h 1419149"/>
                        <a:gd name="connsiteX12" fmla="*/ 1002182 w 3540556"/>
                        <a:gd name="connsiteY12" fmla="*/ 7315 h 141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0556" h="1419149">
                          <a:moveTo>
                            <a:pt x="1002182" y="7315"/>
                          </a:moveTo>
                          <a:lnTo>
                            <a:pt x="0" y="131674"/>
                          </a:lnTo>
                          <a:lnTo>
                            <a:pt x="21945" y="1207008"/>
                          </a:lnTo>
                          <a:lnTo>
                            <a:pt x="43891" y="1419149"/>
                          </a:lnTo>
                          <a:lnTo>
                            <a:pt x="1587398" y="1419149"/>
                          </a:lnTo>
                          <a:lnTo>
                            <a:pt x="1587398" y="965607"/>
                          </a:lnTo>
                          <a:lnTo>
                            <a:pt x="1953158" y="965607"/>
                          </a:lnTo>
                          <a:lnTo>
                            <a:pt x="1960473" y="1419149"/>
                          </a:lnTo>
                          <a:lnTo>
                            <a:pt x="3489350" y="1419149"/>
                          </a:lnTo>
                          <a:lnTo>
                            <a:pt x="3518611" y="1207008"/>
                          </a:lnTo>
                          <a:lnTo>
                            <a:pt x="3540556" y="131674"/>
                          </a:lnTo>
                          <a:lnTo>
                            <a:pt x="2538374" y="0"/>
                          </a:lnTo>
                          <a:lnTo>
                            <a:pt x="1002182" y="7315"/>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52" name="円/楕円 34"/>
                    <p:cNvSpPr/>
                    <p:nvPr/>
                  </p:nvSpPr>
                  <p:spPr>
                    <a:xfrm>
                      <a:off x="3587328" y="4785338"/>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sp>
                <p:nvSpPr>
                  <p:cNvPr id="50" name="円/楕円 32"/>
                  <p:cNvSpPr/>
                  <p:nvPr/>
                </p:nvSpPr>
                <p:spPr>
                  <a:xfrm>
                    <a:off x="3533328" y="3738977"/>
                    <a:ext cx="468000" cy="3600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grpSp>
              <p:nvGrpSpPr>
                <p:cNvPr id="43" name="グループ化 42"/>
                <p:cNvGrpSpPr/>
                <p:nvPr/>
              </p:nvGrpSpPr>
              <p:grpSpPr>
                <a:xfrm>
                  <a:off x="4095232" y="3925107"/>
                  <a:ext cx="424671" cy="108000"/>
                  <a:chOff x="4095232" y="3925107"/>
                  <a:chExt cx="424671" cy="108000"/>
                </a:xfrm>
              </p:grpSpPr>
              <p:sp>
                <p:nvSpPr>
                  <p:cNvPr id="47" name="円/楕円 29"/>
                  <p:cNvSpPr/>
                  <p:nvPr/>
                </p:nvSpPr>
                <p:spPr>
                  <a:xfrm>
                    <a:off x="4095232" y="3925107"/>
                    <a:ext cx="144000" cy="108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48" name="円/楕円 30"/>
                  <p:cNvSpPr/>
                  <p:nvPr/>
                </p:nvSpPr>
                <p:spPr>
                  <a:xfrm>
                    <a:off x="4375903" y="3925107"/>
                    <a:ext cx="144000" cy="108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grpSp>
              <p:nvGrpSpPr>
                <p:cNvPr id="44" name="グループ化 43"/>
                <p:cNvGrpSpPr/>
                <p:nvPr/>
              </p:nvGrpSpPr>
              <p:grpSpPr>
                <a:xfrm>
                  <a:off x="3005549" y="3925107"/>
                  <a:ext cx="424671" cy="108000"/>
                  <a:chOff x="4095232" y="3925107"/>
                  <a:chExt cx="424671" cy="108000"/>
                </a:xfrm>
              </p:grpSpPr>
              <p:sp>
                <p:nvSpPr>
                  <p:cNvPr id="45" name="円/楕円 27"/>
                  <p:cNvSpPr/>
                  <p:nvPr/>
                </p:nvSpPr>
                <p:spPr>
                  <a:xfrm>
                    <a:off x="4095232" y="3925107"/>
                    <a:ext cx="144000" cy="108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46" name="円/楕円 28"/>
                  <p:cNvSpPr/>
                  <p:nvPr/>
                </p:nvSpPr>
                <p:spPr>
                  <a:xfrm>
                    <a:off x="4375903" y="3925107"/>
                    <a:ext cx="144000" cy="108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grpSp>
          <p:sp>
            <p:nvSpPr>
              <p:cNvPr id="41" name="正方形/長方形 40"/>
              <p:cNvSpPr/>
              <p:nvPr/>
            </p:nvSpPr>
            <p:spPr>
              <a:xfrm>
                <a:off x="2987824" y="3836177"/>
                <a:ext cx="1522933" cy="162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grpSp>
        <p:sp>
          <p:nvSpPr>
            <p:cNvPr id="8" name="正方形/長方形 7"/>
            <p:cNvSpPr/>
            <p:nvPr/>
          </p:nvSpPr>
          <p:spPr>
            <a:xfrm>
              <a:off x="8966006" y="445959"/>
              <a:ext cx="401094" cy="15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正方形/長方形 8"/>
            <p:cNvSpPr/>
            <p:nvPr/>
          </p:nvSpPr>
          <p:spPr>
            <a:xfrm>
              <a:off x="8397205" y="443578"/>
              <a:ext cx="446400" cy="165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10" name="正方形/長方形 9"/>
            <p:cNvSpPr/>
            <p:nvPr/>
          </p:nvSpPr>
          <p:spPr>
            <a:xfrm>
              <a:off x="9489500" y="443578"/>
              <a:ext cx="446400" cy="165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11" name="正方形/長方形 10"/>
            <p:cNvSpPr/>
            <p:nvPr/>
          </p:nvSpPr>
          <p:spPr>
            <a:xfrm>
              <a:off x="8843605" y="443578"/>
              <a:ext cx="122400" cy="165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12" name="正方形/長方形 11"/>
            <p:cNvSpPr/>
            <p:nvPr/>
          </p:nvSpPr>
          <p:spPr>
            <a:xfrm>
              <a:off x="9367100" y="443578"/>
              <a:ext cx="122400" cy="1627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13" name="正方形/長方形 12"/>
            <p:cNvSpPr/>
            <p:nvPr/>
          </p:nvSpPr>
          <p:spPr>
            <a:xfrm>
              <a:off x="8130805" y="462963"/>
              <a:ext cx="266400" cy="1224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14" name="正方形/長方形 13"/>
            <p:cNvSpPr/>
            <p:nvPr/>
          </p:nvSpPr>
          <p:spPr>
            <a:xfrm>
              <a:off x="9935900" y="462963"/>
              <a:ext cx="266400" cy="1224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cxnSp>
          <p:nvCxnSpPr>
            <p:cNvPr id="15" name="直線コネクタ 14"/>
            <p:cNvCxnSpPr/>
            <p:nvPr/>
          </p:nvCxnSpPr>
          <p:spPr>
            <a:xfrm flipV="1">
              <a:off x="8531357" y="550835"/>
              <a:ext cx="229083" cy="2318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7133168" y="-1399365"/>
              <a:ext cx="4104456" cy="1144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テキスト ボックス 16"/>
            <p:cNvSpPr txBox="1"/>
            <p:nvPr/>
          </p:nvSpPr>
          <p:spPr>
            <a:xfrm>
              <a:off x="8075313" y="-751417"/>
              <a:ext cx="2300694"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High Voltage (10 kV)</a:t>
              </a:r>
              <a:endParaRPr lang="ja-JP" altLang="en-US" dirty="0">
                <a:latin typeface="Arial" panose="020B0604020202020204" pitchFamily="34" charset="0"/>
                <a:cs typeface="Arial" panose="020B0604020202020204" pitchFamily="34" charset="0"/>
              </a:endParaRPr>
            </a:p>
          </p:txBody>
        </p:sp>
        <p:grpSp>
          <p:nvGrpSpPr>
            <p:cNvPr id="18" name="グループ化 17"/>
            <p:cNvGrpSpPr/>
            <p:nvPr/>
          </p:nvGrpSpPr>
          <p:grpSpPr>
            <a:xfrm flipV="1">
              <a:off x="7393993" y="594483"/>
              <a:ext cx="3540556" cy="700216"/>
              <a:chOff x="3824713" y="510341"/>
              <a:chExt cx="3540556" cy="700216"/>
            </a:xfrm>
          </p:grpSpPr>
          <p:cxnSp>
            <p:nvCxnSpPr>
              <p:cNvPr id="35" name="直線コネクタ 34"/>
              <p:cNvCxnSpPr/>
              <p:nvPr/>
            </p:nvCxnSpPr>
            <p:spPr>
              <a:xfrm>
                <a:off x="3831267" y="520631"/>
                <a:ext cx="3528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3824713" y="510341"/>
                <a:ext cx="0" cy="55825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7359267" y="510341"/>
                <a:ext cx="0" cy="55825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3824713" y="1078883"/>
                <a:ext cx="1002182" cy="13167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6363087" y="1078883"/>
                <a:ext cx="1002182" cy="12435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p:cNvGrpSpPr/>
            <p:nvPr/>
          </p:nvGrpSpPr>
          <p:grpSpPr>
            <a:xfrm>
              <a:off x="7399099" y="-251624"/>
              <a:ext cx="3540556" cy="700216"/>
              <a:chOff x="3824713" y="510341"/>
              <a:chExt cx="3540556" cy="700216"/>
            </a:xfrm>
          </p:grpSpPr>
          <p:cxnSp>
            <p:nvCxnSpPr>
              <p:cNvPr id="30" name="直線コネクタ 29"/>
              <p:cNvCxnSpPr/>
              <p:nvPr/>
            </p:nvCxnSpPr>
            <p:spPr>
              <a:xfrm>
                <a:off x="3831267" y="520631"/>
                <a:ext cx="3528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a:off x="3824713" y="510341"/>
                <a:ext cx="0" cy="55825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7359267" y="510341"/>
                <a:ext cx="0" cy="55825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824713" y="1078883"/>
                <a:ext cx="1002182" cy="13167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6363087" y="1078883"/>
                <a:ext cx="1002182" cy="12435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グループ化 19"/>
            <p:cNvGrpSpPr/>
            <p:nvPr/>
          </p:nvGrpSpPr>
          <p:grpSpPr>
            <a:xfrm flipV="1">
              <a:off x="7741427" y="-585999"/>
              <a:ext cx="328550" cy="349774"/>
              <a:chOff x="8859767" y="1625608"/>
              <a:chExt cx="328550" cy="235467"/>
            </a:xfrm>
          </p:grpSpPr>
          <p:cxnSp>
            <p:nvCxnSpPr>
              <p:cNvPr id="28" name="直線コネクタ 27"/>
              <p:cNvCxnSpPr/>
              <p:nvPr/>
            </p:nvCxnSpPr>
            <p:spPr>
              <a:xfrm flipV="1">
                <a:off x="8859767" y="1625608"/>
                <a:ext cx="0" cy="235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8859767" y="1854529"/>
                <a:ext cx="32855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正方形/長方形 20"/>
            <p:cNvSpPr/>
            <p:nvPr/>
          </p:nvSpPr>
          <p:spPr>
            <a:xfrm>
              <a:off x="7001579" y="1331981"/>
              <a:ext cx="4104456" cy="1144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2" name="グループ化 21"/>
            <p:cNvGrpSpPr/>
            <p:nvPr/>
          </p:nvGrpSpPr>
          <p:grpSpPr>
            <a:xfrm>
              <a:off x="9753765" y="1311073"/>
              <a:ext cx="328550" cy="235467"/>
              <a:chOff x="8859767" y="1625608"/>
              <a:chExt cx="328550" cy="235467"/>
            </a:xfrm>
          </p:grpSpPr>
          <p:cxnSp>
            <p:nvCxnSpPr>
              <p:cNvPr id="26" name="直線コネクタ 25"/>
              <p:cNvCxnSpPr/>
              <p:nvPr/>
            </p:nvCxnSpPr>
            <p:spPr>
              <a:xfrm flipV="1">
                <a:off x="8859767" y="1625608"/>
                <a:ext cx="0" cy="235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8859767" y="1848116"/>
                <a:ext cx="32855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テキスト ボックス 22"/>
            <p:cNvSpPr txBox="1"/>
            <p:nvPr/>
          </p:nvSpPr>
          <p:spPr>
            <a:xfrm>
              <a:off x="10043828" y="1367367"/>
              <a:ext cx="95410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Ground</a:t>
              </a:r>
              <a:endParaRPr lang="ja-JP" altLang="en-US" dirty="0">
                <a:latin typeface="Arial" panose="020B0604020202020204" pitchFamily="34" charset="0"/>
                <a:cs typeface="Arial" panose="020B0604020202020204" pitchFamily="34" charset="0"/>
              </a:endParaRPr>
            </a:p>
          </p:txBody>
        </p:sp>
        <p:cxnSp>
          <p:nvCxnSpPr>
            <p:cNvPr id="24" name="直線コネクタ 23"/>
            <p:cNvCxnSpPr/>
            <p:nvPr/>
          </p:nvCxnSpPr>
          <p:spPr>
            <a:xfrm>
              <a:off x="7387302" y="1534038"/>
              <a:ext cx="1036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7484781" y="1553689"/>
              <a:ext cx="88998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 mm</a:t>
              </a:r>
              <a:endParaRPr lang="ja-JP" altLang="en-US" dirty="0">
                <a:latin typeface="Arial" panose="020B0604020202020204" pitchFamily="34" charset="0"/>
                <a:cs typeface="Arial" panose="020B0604020202020204" pitchFamily="34" charset="0"/>
              </a:endParaRPr>
            </a:p>
          </p:txBody>
        </p:sp>
      </p:grpSp>
      <p:sp>
        <p:nvSpPr>
          <p:cNvPr id="66" name="右矢印 65"/>
          <p:cNvSpPr/>
          <p:nvPr/>
        </p:nvSpPr>
        <p:spPr>
          <a:xfrm>
            <a:off x="1891102" y="3220498"/>
            <a:ext cx="731612" cy="277375"/>
          </a:xfrm>
          <a:prstGeom prst="rightArrow">
            <a:avLst>
              <a:gd name="adj1" fmla="val 50000"/>
              <a:gd name="adj2" fmla="val 8833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7" name="テキスト ボックス 66"/>
          <p:cNvSpPr txBox="1"/>
          <p:nvPr/>
        </p:nvSpPr>
        <p:spPr>
          <a:xfrm>
            <a:off x="1798289" y="2880681"/>
            <a:ext cx="362600" cy="461665"/>
          </a:xfrm>
          <a:prstGeom prst="rect">
            <a:avLst/>
          </a:prstGeom>
          <a:noFill/>
        </p:spPr>
        <p:txBody>
          <a:bodyPr wrap="none" rtlCol="0">
            <a:spAutoFit/>
          </a:bodyPr>
          <a:lstStyle/>
          <a:p>
            <a:r>
              <a:rPr lang="en-US" altLang="ja-JP" sz="2400" i="1" dirty="0">
                <a:latin typeface="Arial" panose="020B0604020202020204" pitchFamily="34" charset="0"/>
                <a:cs typeface="Arial" panose="020B0604020202020204" pitchFamily="34" charset="0"/>
              </a:rPr>
              <a:t>n</a:t>
            </a:r>
            <a:endParaRPr lang="ja-JP" altLang="en-US" sz="2400" i="1" dirty="0">
              <a:latin typeface="Arial" panose="020B0604020202020204" pitchFamily="34" charset="0"/>
              <a:cs typeface="Arial" panose="020B0604020202020204" pitchFamily="34" charset="0"/>
            </a:endParaRPr>
          </a:p>
        </p:txBody>
      </p:sp>
      <p:sp>
        <p:nvSpPr>
          <p:cNvPr id="68" name="テキスト ボックス 67"/>
          <p:cNvSpPr txBox="1"/>
          <p:nvPr/>
        </p:nvSpPr>
        <p:spPr>
          <a:xfrm>
            <a:off x="3889592" y="2613732"/>
            <a:ext cx="187743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Anvil (Electrode)</a:t>
            </a:r>
          </a:p>
        </p:txBody>
      </p:sp>
      <p:cxnSp>
        <p:nvCxnSpPr>
          <p:cNvPr id="69" name="直線コネクタ 68"/>
          <p:cNvCxnSpPr/>
          <p:nvPr/>
        </p:nvCxnSpPr>
        <p:spPr>
          <a:xfrm flipH="1" flipV="1">
            <a:off x="3487674" y="3026210"/>
            <a:ext cx="301108" cy="300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2743198" y="2694160"/>
            <a:ext cx="966931"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Sample</a:t>
            </a:r>
            <a:endParaRPr lang="ja-JP" altLang="en-US" dirty="0">
              <a:latin typeface="Arial" panose="020B0604020202020204" pitchFamily="34" charset="0"/>
              <a:cs typeface="Arial" panose="020B0604020202020204" pitchFamily="34" charset="0"/>
            </a:endParaRPr>
          </a:p>
        </p:txBody>
      </p:sp>
      <p:sp>
        <p:nvSpPr>
          <p:cNvPr id="71" name="テキスト ボックス 70"/>
          <p:cNvSpPr txBox="1"/>
          <p:nvPr/>
        </p:nvSpPr>
        <p:spPr>
          <a:xfrm>
            <a:off x="2282562" y="3437178"/>
            <a:ext cx="2634054" cy="646331"/>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Gaskets</a:t>
            </a:r>
            <a:br>
              <a:rPr lang="en-US" altLang="ja-JP"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rPr>
              <a:t>(</a:t>
            </a:r>
            <a:r>
              <a:rPr lang="en-US" altLang="ja-JP" dirty="0" err="1">
                <a:latin typeface="Arial" panose="020B0604020202020204" pitchFamily="34" charset="0"/>
                <a:cs typeface="Arial" panose="020B0604020202020204" pitchFamily="34" charset="0"/>
              </a:rPr>
              <a:t>Pyrophyllite</a:t>
            </a:r>
            <a:r>
              <a:rPr lang="en-US" altLang="ja-JP" dirty="0">
                <a:latin typeface="Arial" panose="020B0604020202020204" pitchFamily="34" charset="0"/>
                <a:cs typeface="Arial" panose="020B0604020202020204" pitchFamily="34" charset="0"/>
              </a:rPr>
              <a:t> and PTFE)</a:t>
            </a:r>
            <a:endParaRPr lang="ja-JP" altLang="en-US" sz="2000" dirty="0">
              <a:latin typeface="Arial" panose="020B0604020202020204" pitchFamily="34" charset="0"/>
              <a:cs typeface="Arial" panose="020B0604020202020204" pitchFamily="34" charset="0"/>
            </a:endParaRPr>
          </a:p>
        </p:txBody>
      </p:sp>
      <p:sp>
        <p:nvSpPr>
          <p:cNvPr id="72" name="テキスト ボックス 71"/>
          <p:cNvSpPr txBox="1"/>
          <p:nvPr/>
        </p:nvSpPr>
        <p:spPr>
          <a:xfrm>
            <a:off x="1715294" y="1549156"/>
            <a:ext cx="1782860" cy="400110"/>
          </a:xfrm>
          <a:prstGeom prst="rect">
            <a:avLst/>
          </a:prstGeom>
          <a:noFill/>
        </p:spPr>
        <p:txBody>
          <a:bodyPr wrap="none" rtlCol="0">
            <a:spAutoFit/>
          </a:bodyPr>
          <a:lstStyle/>
          <a:p>
            <a:r>
              <a:rPr lang="en-US" altLang="ja-JP" sz="2000" u="sng" dirty="0">
                <a:latin typeface="Arial" panose="020B0604020202020204" pitchFamily="34" charset="0"/>
                <a:cs typeface="Arial" panose="020B0604020202020204" pitchFamily="34" charset="0"/>
              </a:rPr>
              <a:t>Cell assembly</a:t>
            </a:r>
            <a:endParaRPr lang="ja-JP" altLang="en-US" sz="2000" u="sng" dirty="0">
              <a:latin typeface="Arial" panose="020B0604020202020204" pitchFamily="34" charset="0"/>
              <a:cs typeface="Arial" panose="020B0604020202020204" pitchFamily="34" charset="0"/>
            </a:endParaRPr>
          </a:p>
        </p:txBody>
      </p:sp>
      <p:sp>
        <p:nvSpPr>
          <p:cNvPr id="74" name="テキスト ボックス 73"/>
          <p:cNvSpPr txBox="1"/>
          <p:nvPr/>
        </p:nvSpPr>
        <p:spPr>
          <a:xfrm>
            <a:off x="2015396" y="5751693"/>
            <a:ext cx="8161209" cy="769441"/>
          </a:xfrm>
          <a:prstGeom prst="rect">
            <a:avLst/>
          </a:prstGeom>
          <a:noFill/>
        </p:spPr>
        <p:txBody>
          <a:bodyPr wrap="none" rtlCol="0">
            <a:spAutoFit/>
          </a:bodyPr>
          <a:lstStyle/>
          <a:p>
            <a:r>
              <a:rPr lang="en-US" altLang="ja-JP" sz="2200" dirty="0">
                <a:latin typeface="Arial" panose="020B0604020202020204" pitchFamily="34" charset="0"/>
                <a:cs typeface="Arial" panose="020B0604020202020204" pitchFamily="34" charset="0"/>
              </a:rPr>
              <a:t>Electrodes (anvils) separation is narrowed under high pressure</a:t>
            </a:r>
            <a:br>
              <a:rPr lang="en-US" altLang="ja-JP" sz="2200" dirty="0">
                <a:latin typeface="Arial" panose="020B0604020202020204" pitchFamily="34" charset="0"/>
                <a:cs typeface="Arial" panose="020B0604020202020204" pitchFamily="34" charset="0"/>
              </a:rPr>
            </a:br>
            <a:r>
              <a:rPr lang="en-US" altLang="ja-JP" sz="2200" dirty="0">
                <a:latin typeface="Arial" panose="020B0604020202020204" pitchFamily="34" charset="0"/>
                <a:cs typeface="Arial" panose="020B0604020202020204" pitchFamily="34" charset="0"/>
              </a:rPr>
              <a:t>and it is difficult to keep an electrical insulation.</a:t>
            </a:r>
            <a:endParaRPr lang="ja-JP" altLang="en-US" sz="2200" dirty="0">
              <a:latin typeface="Arial" panose="020B0604020202020204" pitchFamily="34" charset="0"/>
              <a:cs typeface="Arial" panose="020B0604020202020204" pitchFamily="34" charset="0"/>
            </a:endParaRPr>
          </a:p>
        </p:txBody>
      </p:sp>
      <p:cxnSp>
        <p:nvCxnSpPr>
          <p:cNvPr id="76" name="直線矢印コネクタ 75"/>
          <p:cNvCxnSpPr/>
          <p:nvPr/>
        </p:nvCxnSpPr>
        <p:spPr>
          <a:xfrm>
            <a:off x="3845992" y="1299143"/>
            <a:ext cx="0" cy="6879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flipV="1">
            <a:off x="3845992" y="4491075"/>
            <a:ext cx="0" cy="6879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3918285" y="4746210"/>
            <a:ext cx="918841" cy="461665"/>
          </a:xfrm>
          <a:prstGeom prst="rect">
            <a:avLst/>
          </a:prstGeom>
          <a:noFill/>
        </p:spPr>
        <p:txBody>
          <a:bodyPr wrap="none" rtlCol="0">
            <a:spAutoFit/>
          </a:bodyPr>
          <a:lstStyle/>
          <a:p>
            <a:r>
              <a:rPr lang="en-US" altLang="ja-JP" sz="2400" b="1" dirty="0">
                <a:latin typeface="Arial" panose="020B0604020202020204" pitchFamily="34" charset="0"/>
                <a:ea typeface="メイリオ" panose="020B0604030504040204" pitchFamily="50" charset="-128"/>
                <a:cs typeface="Arial" panose="020B0604020202020204" pitchFamily="34" charset="0"/>
              </a:rPr>
              <a:t>Load</a:t>
            </a:r>
            <a:endParaRPr lang="ja-JP" altLang="en-US" sz="2400" b="1" dirty="0">
              <a:latin typeface="Arial" panose="020B0604020202020204" pitchFamily="34" charset="0"/>
              <a:ea typeface="メイリオ" panose="020B0604030504040204" pitchFamily="50" charset="-128"/>
              <a:cs typeface="Arial" panose="020B0604020202020204" pitchFamily="34" charset="0"/>
            </a:endParaRPr>
          </a:p>
        </p:txBody>
      </p:sp>
      <p:grpSp>
        <p:nvGrpSpPr>
          <p:cNvPr id="85" name="グループ化 84"/>
          <p:cNvGrpSpPr/>
          <p:nvPr/>
        </p:nvGrpSpPr>
        <p:grpSpPr>
          <a:xfrm>
            <a:off x="6015585" y="1458813"/>
            <a:ext cx="4125736" cy="3831732"/>
            <a:chOff x="4548735" y="1150850"/>
            <a:chExt cx="4125736" cy="3831732"/>
          </a:xfrm>
        </p:grpSpPr>
        <p:pic>
          <p:nvPicPr>
            <p:cNvPr id="79" name="図 78"/>
            <p:cNvPicPr>
              <a:picLocks noChangeAspect="1"/>
            </p:cNvPicPr>
            <p:nvPr/>
          </p:nvPicPr>
          <p:blipFill>
            <a:blip r:embed="rId3"/>
            <a:stretch>
              <a:fillRect/>
            </a:stretch>
          </p:blipFill>
          <p:spPr>
            <a:xfrm>
              <a:off x="4648231" y="1208675"/>
              <a:ext cx="4026240" cy="3773907"/>
            </a:xfrm>
            <a:prstGeom prst="rect">
              <a:avLst/>
            </a:prstGeom>
          </p:spPr>
        </p:pic>
        <p:sp>
          <p:nvSpPr>
            <p:cNvPr id="80" name="正方形/長方形 79"/>
            <p:cNvSpPr/>
            <p:nvPr/>
          </p:nvSpPr>
          <p:spPr>
            <a:xfrm>
              <a:off x="4548735" y="1150850"/>
              <a:ext cx="505028" cy="528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83" name="右中かっこ 82"/>
          <p:cNvSpPr/>
          <p:nvPr/>
        </p:nvSpPr>
        <p:spPr>
          <a:xfrm rot="16200000">
            <a:off x="8806305" y="749248"/>
            <a:ext cx="388515" cy="2087236"/>
          </a:xfrm>
          <a:prstGeom prst="rightBrace">
            <a:avLst>
              <a:gd name="adj1" fmla="val 34852"/>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4" name="テキスト ボックス 83"/>
          <p:cNvSpPr txBox="1"/>
          <p:nvPr/>
        </p:nvSpPr>
        <p:spPr>
          <a:xfrm>
            <a:off x="7806358" y="747197"/>
            <a:ext cx="3169457" cy="769441"/>
          </a:xfrm>
          <a:prstGeom prst="rect">
            <a:avLst/>
          </a:prstGeom>
          <a:noFill/>
        </p:spPr>
        <p:txBody>
          <a:bodyPr wrap="none" rtlCol="0">
            <a:spAutoFit/>
          </a:bodyPr>
          <a:lstStyle/>
          <a:p>
            <a:r>
              <a:rPr lang="en-US" altLang="ja-JP" sz="2200" dirty="0">
                <a:latin typeface="Arial" panose="020B0604020202020204" pitchFamily="34" charset="0"/>
                <a:cs typeface="Arial" panose="020B0604020202020204" pitchFamily="34" charset="0"/>
              </a:rPr>
              <a:t>700 </a:t>
            </a:r>
            <a:r>
              <a:rPr lang="ja-JP" altLang="en-US" sz="2200" dirty="0">
                <a:latin typeface="Arial" panose="020B0604020202020204" pitchFamily="34" charset="0"/>
                <a:cs typeface="Arial" panose="020B0604020202020204" pitchFamily="34" charset="0"/>
              </a:rPr>
              <a:t>℃</a:t>
            </a:r>
            <a:r>
              <a:rPr lang="en-US" altLang="ja-JP" sz="2200" dirty="0">
                <a:latin typeface="Arial" panose="020B0604020202020204" pitchFamily="34" charset="0"/>
                <a:cs typeface="Arial" panose="020B0604020202020204" pitchFamily="34" charset="0"/>
              </a:rPr>
              <a:t>, 1 h</a:t>
            </a:r>
            <a:br>
              <a:rPr lang="en-US" altLang="ja-JP" sz="2200" dirty="0">
                <a:latin typeface="Arial" panose="020B0604020202020204" pitchFamily="34" charset="0"/>
                <a:cs typeface="Arial" panose="020B0604020202020204" pitchFamily="34" charset="0"/>
              </a:rPr>
            </a:br>
            <a:r>
              <a:rPr lang="en-US" altLang="ja-JP" sz="2200" dirty="0">
                <a:latin typeface="Arial" panose="020B0604020202020204" pitchFamily="34" charset="0"/>
                <a:cs typeface="Arial" panose="020B0604020202020204" pitchFamily="34" charset="0"/>
              </a:rPr>
              <a:t>(Dehydration treatment)</a:t>
            </a:r>
            <a:endParaRPr lang="ja-JP" altLang="en-US" sz="2200" dirty="0">
              <a:latin typeface="Arial" panose="020B0604020202020204" pitchFamily="34" charset="0"/>
              <a:cs typeface="Arial" panose="020B0604020202020204" pitchFamily="34" charset="0"/>
            </a:endParaRPr>
          </a:p>
        </p:txBody>
      </p:sp>
      <p:sp>
        <p:nvSpPr>
          <p:cNvPr id="81" name="テキスト ボックス 80">
            <a:extLst>
              <a:ext uri="{FF2B5EF4-FFF2-40B4-BE49-F238E27FC236}">
                <a16:creationId xmlns:a16="http://schemas.microsoft.com/office/drawing/2014/main" id="{329D8C43-E1F8-4949-94FB-C90CD5ABBBC3}"/>
              </a:ext>
            </a:extLst>
          </p:cNvPr>
          <p:cNvSpPr txBox="1"/>
          <p:nvPr/>
        </p:nvSpPr>
        <p:spPr>
          <a:xfrm>
            <a:off x="5812007" y="1257366"/>
            <a:ext cx="2077813" cy="707886"/>
          </a:xfrm>
          <a:prstGeom prst="rect">
            <a:avLst/>
          </a:prstGeom>
          <a:noFill/>
        </p:spPr>
        <p:txBody>
          <a:bodyPr wrap="none" rtlCol="0">
            <a:spAutoFit/>
          </a:bodyPr>
          <a:lstStyle/>
          <a:p>
            <a:r>
              <a:rPr lang="en-GB" altLang="ja-JP" sz="2000" u="sng" dirty="0">
                <a:latin typeface="Arial" panose="020B0604020202020204" pitchFamily="34" charset="0"/>
                <a:cs typeface="Arial" panose="020B0604020202020204" pitchFamily="34" charset="0"/>
              </a:rPr>
              <a:t>E</a:t>
            </a:r>
            <a:r>
              <a:rPr lang="en-US" altLang="ja-JP" sz="2000" u="sng" dirty="0" err="1">
                <a:latin typeface="Arial" panose="020B0604020202020204" pitchFamily="34" charset="0"/>
                <a:cs typeface="Arial" panose="020B0604020202020204" pitchFamily="34" charset="0"/>
              </a:rPr>
              <a:t>xample</a:t>
            </a:r>
            <a:r>
              <a:rPr lang="en-US" altLang="ja-JP" sz="2000" u="sng" dirty="0">
                <a:latin typeface="Arial" panose="020B0604020202020204" pitchFamily="34" charset="0"/>
                <a:cs typeface="Arial" panose="020B0604020202020204" pitchFamily="34" charset="0"/>
              </a:rPr>
              <a:t> </a:t>
            </a:r>
            <a:br>
              <a:rPr lang="en-US" altLang="ja-JP" sz="2000" u="sng" dirty="0">
                <a:latin typeface="Arial" panose="020B0604020202020204" pitchFamily="34" charset="0"/>
                <a:cs typeface="Arial" panose="020B0604020202020204" pitchFamily="34" charset="0"/>
              </a:rPr>
            </a:br>
            <a:r>
              <a:rPr lang="en-US" altLang="ja-JP" sz="2000" u="sng" dirty="0">
                <a:latin typeface="Arial" panose="020B0604020202020204" pitchFamily="34" charset="0"/>
                <a:cs typeface="Arial" panose="020B0604020202020204" pitchFamily="34" charset="0"/>
              </a:rPr>
              <a:t>of improvements</a:t>
            </a:r>
            <a:endParaRPr lang="ja-JP" altLang="en-US" sz="2000" u="sng" dirty="0">
              <a:latin typeface="Arial" panose="020B0604020202020204" pitchFamily="34" charset="0"/>
              <a:cs typeface="Arial" panose="020B0604020202020204" pitchFamily="34" charset="0"/>
            </a:endParaRPr>
          </a:p>
        </p:txBody>
      </p:sp>
      <p:sp>
        <p:nvSpPr>
          <p:cNvPr id="73" name="テキスト ボックス 72">
            <a:extLst>
              <a:ext uri="{FF2B5EF4-FFF2-40B4-BE49-F238E27FC236}">
                <a16:creationId xmlns:a16="http://schemas.microsoft.com/office/drawing/2014/main" id="{6626081D-4392-C2A1-DBC0-2ECEADCC973F}"/>
              </a:ext>
            </a:extLst>
          </p:cNvPr>
          <p:cNvSpPr txBox="1"/>
          <p:nvPr/>
        </p:nvSpPr>
        <p:spPr>
          <a:xfrm>
            <a:off x="1715294" y="5318031"/>
            <a:ext cx="2375428" cy="430887"/>
          </a:xfrm>
          <a:prstGeom prst="rect">
            <a:avLst/>
          </a:prstGeom>
          <a:noFill/>
        </p:spPr>
        <p:txBody>
          <a:bodyPr wrap="square">
            <a:spAutoFit/>
          </a:bodyPr>
          <a:lstStyle/>
          <a:p>
            <a:r>
              <a:rPr lang="en-US" altLang="ja-JP" sz="2200" u="sng" dirty="0">
                <a:latin typeface="Arial" panose="020B0604020202020204" pitchFamily="34" charset="0"/>
                <a:cs typeface="Arial" panose="020B0604020202020204" pitchFamily="34" charset="0"/>
              </a:rPr>
              <a:t>Developing point</a:t>
            </a:r>
            <a:endParaRPr lang="ja-JP" altLang="en-US" sz="2200" u="sng" dirty="0"/>
          </a:p>
        </p:txBody>
      </p:sp>
      <p:sp>
        <p:nvSpPr>
          <p:cNvPr id="75" name="テキスト ボックス 74">
            <a:extLst>
              <a:ext uri="{FF2B5EF4-FFF2-40B4-BE49-F238E27FC236}">
                <a16:creationId xmlns:a16="http://schemas.microsoft.com/office/drawing/2014/main" id="{522DC84E-7312-9DA6-BD0C-D5417D416207}"/>
              </a:ext>
            </a:extLst>
          </p:cNvPr>
          <p:cNvSpPr txBox="1"/>
          <p:nvPr/>
        </p:nvSpPr>
        <p:spPr>
          <a:xfrm>
            <a:off x="1211076" y="4812933"/>
            <a:ext cx="2144305" cy="338554"/>
          </a:xfrm>
          <a:prstGeom prst="rect">
            <a:avLst/>
          </a:prstGeom>
          <a:noFill/>
        </p:spPr>
        <p:txBody>
          <a:bodyPr wrap="none" rtlCol="0">
            <a:spAutoFit/>
          </a:bodyPr>
          <a:lstStyle/>
          <a:p>
            <a:r>
              <a:rPr kumimoji="1" lang="en-US" altLang="ja-JP" sz="1600" dirty="0">
                <a:latin typeface="Arial" panose="020B0604020202020204" pitchFamily="34" charset="0"/>
                <a:cs typeface="Arial" panose="020B0604020202020204" pitchFamily="34" charset="0"/>
              </a:rPr>
              <a:t>Yamane et al., (2021)</a:t>
            </a:r>
            <a:endParaRPr kumimoji="1"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482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5BC1877A-AA34-4D51-1E99-8B97F72D7435}"/>
              </a:ext>
            </a:extLst>
          </p:cNvPr>
          <p:cNvGrpSpPr/>
          <p:nvPr/>
        </p:nvGrpSpPr>
        <p:grpSpPr>
          <a:xfrm>
            <a:off x="0" y="-13043"/>
            <a:ext cx="12192000" cy="536263"/>
            <a:chOff x="0" y="-13043"/>
            <a:chExt cx="12192000" cy="536263"/>
          </a:xfrm>
        </p:grpSpPr>
        <p:sp>
          <p:nvSpPr>
            <p:cNvPr id="6" name="正方形/長方形 5">
              <a:extLst>
                <a:ext uri="{FF2B5EF4-FFF2-40B4-BE49-F238E27FC236}">
                  <a16:creationId xmlns:a16="http://schemas.microsoft.com/office/drawing/2014/main" id="{731DBE7D-30DC-C3F8-CE8E-591FA79F4792}"/>
                </a:ext>
              </a:extLst>
            </p:cNvPr>
            <p:cNvSpPr/>
            <p:nvPr/>
          </p:nvSpPr>
          <p:spPr>
            <a:xfrm>
              <a:off x="0" y="0"/>
              <a:ext cx="12192000" cy="5232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8DD2455-6E8B-CEEB-599E-3528907F1839}"/>
                </a:ext>
              </a:extLst>
            </p:cNvPr>
            <p:cNvSpPr txBox="1"/>
            <p:nvPr/>
          </p:nvSpPr>
          <p:spPr>
            <a:xfrm>
              <a:off x="129953" y="-13043"/>
              <a:ext cx="8515473"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Results – HP-HE neutron diffraction experiments</a:t>
              </a:r>
            </a:p>
          </p:txBody>
        </p:sp>
      </p:grpSp>
      <p:sp>
        <p:nvSpPr>
          <p:cNvPr id="14" name="テキスト ボックス 13"/>
          <p:cNvSpPr txBox="1"/>
          <p:nvPr/>
        </p:nvSpPr>
        <p:spPr>
          <a:xfrm>
            <a:off x="6874749" y="1778405"/>
            <a:ext cx="3541354" cy="70788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Expected peak positions</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from the FE ordered structure</a:t>
            </a:r>
            <a:endParaRPr lang="ja-JP" altLang="en-US" sz="2000" dirty="0">
              <a:latin typeface="Arial" panose="020B0604020202020204" pitchFamily="34" charset="0"/>
              <a:cs typeface="Arial" panose="020B0604020202020204" pitchFamily="34" charset="0"/>
            </a:endParaRPr>
          </a:p>
        </p:txBody>
      </p:sp>
      <p:pic>
        <p:nvPicPr>
          <p:cNvPr id="16" name="図 15"/>
          <p:cNvPicPr>
            <a:picLocks noChangeAspect="1"/>
          </p:cNvPicPr>
          <p:nvPr/>
        </p:nvPicPr>
        <p:blipFill>
          <a:blip r:embed="rId3">
            <a:clrChange>
              <a:clrFrom>
                <a:srgbClr val="FFFFFF"/>
              </a:clrFrom>
              <a:clrTo>
                <a:srgbClr val="FFFFFF">
                  <a:alpha val="0"/>
                </a:srgbClr>
              </a:clrTo>
            </a:clrChange>
          </a:blip>
          <a:stretch>
            <a:fillRect/>
          </a:stretch>
        </p:blipFill>
        <p:spPr>
          <a:xfrm>
            <a:off x="8249615" y="2486291"/>
            <a:ext cx="1804340" cy="1679038"/>
          </a:xfrm>
          <a:prstGeom prst="rect">
            <a:avLst/>
          </a:prstGeom>
        </p:spPr>
      </p:pic>
      <p:pic>
        <p:nvPicPr>
          <p:cNvPr id="3" name="図 2"/>
          <p:cNvPicPr>
            <a:picLocks noChangeAspect="1"/>
          </p:cNvPicPr>
          <p:nvPr/>
        </p:nvPicPr>
        <p:blipFill>
          <a:blip r:embed="rId4"/>
          <a:stretch>
            <a:fillRect/>
          </a:stretch>
        </p:blipFill>
        <p:spPr>
          <a:xfrm>
            <a:off x="1263688" y="1094347"/>
            <a:ext cx="5349752" cy="4386518"/>
          </a:xfrm>
          <a:prstGeom prst="rect">
            <a:avLst/>
          </a:prstGeom>
        </p:spPr>
      </p:pic>
      <p:sp>
        <p:nvSpPr>
          <p:cNvPr id="20" name="テキスト ボックス 19"/>
          <p:cNvSpPr txBox="1"/>
          <p:nvPr/>
        </p:nvSpPr>
        <p:spPr>
          <a:xfrm>
            <a:off x="520120" y="5693032"/>
            <a:ext cx="5886548" cy="769441"/>
          </a:xfrm>
          <a:prstGeom prst="rect">
            <a:avLst/>
          </a:prstGeom>
          <a:noFill/>
        </p:spPr>
        <p:txBody>
          <a:bodyPr wrap="none" rtlCol="0">
            <a:spAutoFit/>
          </a:bodyPr>
          <a:lstStyle/>
          <a:p>
            <a:r>
              <a:rPr lang="en-US" altLang="ja-JP" sz="2200" dirty="0">
                <a:latin typeface="Arial" panose="020B0604020202020204" pitchFamily="34" charset="0"/>
                <a:cs typeface="Arial" panose="020B0604020202020204" pitchFamily="34" charset="0"/>
              </a:rPr>
              <a:t>The expected ordered form was not detected </a:t>
            </a:r>
            <a:br>
              <a:rPr lang="en-US" altLang="ja-JP" sz="2200" dirty="0">
                <a:latin typeface="Arial" panose="020B0604020202020204" pitchFamily="34" charset="0"/>
                <a:cs typeface="Arial" panose="020B0604020202020204" pitchFamily="34" charset="0"/>
              </a:rPr>
            </a:br>
            <a:r>
              <a:rPr lang="en-US" altLang="ja-JP" sz="2200" dirty="0">
                <a:latin typeface="Arial" panose="020B0604020202020204" pitchFamily="34" charset="0"/>
                <a:cs typeface="Arial" panose="020B0604020202020204" pitchFamily="34" charset="0"/>
              </a:rPr>
              <a:t>even under high-electric field.</a:t>
            </a:r>
            <a:endParaRPr lang="ja-JP" altLang="en-US" sz="2200" dirty="0">
              <a:latin typeface="Arial" panose="020B0604020202020204" pitchFamily="34" charset="0"/>
              <a:cs typeface="Arial" panose="020B0604020202020204" pitchFamily="34" charset="0"/>
            </a:endParaRPr>
          </a:p>
        </p:txBody>
      </p:sp>
      <p:cxnSp>
        <p:nvCxnSpPr>
          <p:cNvPr id="4" name="直線コネクタ 3"/>
          <p:cNvCxnSpPr/>
          <p:nvPr/>
        </p:nvCxnSpPr>
        <p:spPr>
          <a:xfrm flipV="1">
            <a:off x="4583333" y="2259850"/>
            <a:ext cx="2150977" cy="478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5460341" y="2259850"/>
            <a:ext cx="1273969" cy="478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05C95F8-C164-4265-890A-E0EAC12D1845}"/>
              </a:ext>
            </a:extLst>
          </p:cNvPr>
          <p:cNvSpPr txBox="1"/>
          <p:nvPr/>
        </p:nvSpPr>
        <p:spPr>
          <a:xfrm>
            <a:off x="4245905" y="709301"/>
            <a:ext cx="2313454" cy="369332"/>
          </a:xfrm>
          <a:prstGeom prst="rect">
            <a:avLst/>
          </a:prstGeom>
          <a:noFill/>
        </p:spPr>
        <p:txBody>
          <a:bodyPr wrap="none" rtlCol="0">
            <a:spAutoFit/>
          </a:bodyPr>
          <a:lstStyle/>
          <a:p>
            <a:r>
              <a:rPr lang="en-GB" altLang="ja-JP" dirty="0">
                <a:latin typeface="Arial" panose="020B0604020202020204" pitchFamily="34" charset="0"/>
                <a:cs typeface="Arial" panose="020B0604020202020204" pitchFamily="34" charset="0"/>
              </a:rPr>
              <a:t>Collected at 6.2 </a:t>
            </a:r>
            <a:r>
              <a:rPr lang="en-GB" altLang="ja-JP" dirty="0" err="1">
                <a:latin typeface="Arial" panose="020B0604020202020204" pitchFamily="34" charset="0"/>
                <a:cs typeface="Arial" panose="020B0604020202020204" pitchFamily="34" charset="0"/>
              </a:rPr>
              <a:t>GPa</a:t>
            </a:r>
            <a:endParaRPr lang="ja-JP" altLang="en-US" dirty="0">
              <a:latin typeface="Arial" panose="020B0604020202020204" pitchFamily="34" charset="0"/>
              <a:cs typeface="Arial" panose="020B0604020202020204" pitchFamily="34" charset="0"/>
            </a:endParaRPr>
          </a:p>
        </p:txBody>
      </p:sp>
      <p:cxnSp>
        <p:nvCxnSpPr>
          <p:cNvPr id="10" name="直線矢印コネクタ 9">
            <a:extLst>
              <a:ext uri="{FF2B5EF4-FFF2-40B4-BE49-F238E27FC236}">
                <a16:creationId xmlns:a16="http://schemas.microsoft.com/office/drawing/2014/main" id="{789AB75B-C828-7C73-CF45-4956AB4EA321}"/>
              </a:ext>
            </a:extLst>
          </p:cNvPr>
          <p:cNvCxnSpPr>
            <a:cxnSpLocks/>
          </p:cNvCxnSpPr>
          <p:nvPr/>
        </p:nvCxnSpPr>
        <p:spPr>
          <a:xfrm flipV="1">
            <a:off x="6797340" y="6077752"/>
            <a:ext cx="516115" cy="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テキスト ボックス 10">
            <a:extLst>
              <a:ext uri="{FF2B5EF4-FFF2-40B4-BE49-F238E27FC236}">
                <a16:creationId xmlns:a16="http://schemas.microsoft.com/office/drawing/2014/main" id="{585A4683-C4A0-18CD-9B68-65C6D035F210}"/>
              </a:ext>
            </a:extLst>
          </p:cNvPr>
          <p:cNvSpPr txBox="1"/>
          <p:nvPr/>
        </p:nvSpPr>
        <p:spPr>
          <a:xfrm>
            <a:off x="7704127" y="5523754"/>
            <a:ext cx="3967753" cy="1107996"/>
          </a:xfrm>
          <a:prstGeom prst="rect">
            <a:avLst/>
          </a:prstGeom>
          <a:noFill/>
        </p:spPr>
        <p:txBody>
          <a:bodyPr wrap="none" rtlCol="0">
            <a:spAutoFit/>
          </a:bodyPr>
          <a:lstStyle/>
          <a:p>
            <a:r>
              <a:rPr kumimoji="1" lang="en-US" altLang="ja-JP" sz="2200" dirty="0">
                <a:latin typeface="Arial" panose="020B0604020202020204" pitchFamily="34" charset="0"/>
                <a:cs typeface="Arial" panose="020B0604020202020204" pitchFamily="34" charset="0"/>
              </a:rPr>
              <a:t>Estimation of volume fraction </a:t>
            </a:r>
            <a:br>
              <a:rPr kumimoji="1" lang="en-US" altLang="ja-JP" sz="2200" dirty="0">
                <a:latin typeface="Arial" panose="020B0604020202020204" pitchFamily="34" charset="0"/>
                <a:cs typeface="Arial" panose="020B0604020202020204" pitchFamily="34" charset="0"/>
              </a:rPr>
            </a:br>
            <a:r>
              <a:rPr kumimoji="1" lang="en-US" altLang="ja-JP" sz="2200" dirty="0">
                <a:latin typeface="Arial" panose="020B0604020202020204" pitchFamily="34" charset="0"/>
                <a:cs typeface="Arial" panose="020B0604020202020204" pitchFamily="34" charset="0"/>
              </a:rPr>
              <a:t>of the HE-induced</a:t>
            </a:r>
            <a:r>
              <a:rPr lang="en-US" altLang="ja-JP" sz="2200" dirty="0">
                <a:latin typeface="Arial" panose="020B0604020202020204" pitchFamily="34" charset="0"/>
                <a:cs typeface="Arial" panose="020B0604020202020204" pitchFamily="34" charset="0"/>
              </a:rPr>
              <a:t> polarization</a:t>
            </a:r>
          </a:p>
          <a:p>
            <a:r>
              <a:rPr kumimoji="1" lang="en-US" altLang="ja-JP" sz="2200" dirty="0">
                <a:latin typeface="Arial" panose="020B0604020202020204" pitchFamily="34" charset="0"/>
                <a:cs typeface="Arial" panose="020B0604020202020204" pitchFamily="34" charset="0"/>
              </a:rPr>
              <a:t>by P-E loop measurement</a:t>
            </a:r>
            <a:endParaRPr kumimoji="1" lang="ja-JP" alt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379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stretch>
            <a:fillRect/>
          </a:stretch>
        </p:blipFill>
        <p:spPr>
          <a:xfrm>
            <a:off x="1773309" y="2081266"/>
            <a:ext cx="2837288" cy="2791248"/>
          </a:xfrm>
          <a:prstGeom prst="rect">
            <a:avLst/>
          </a:prstGeom>
        </p:spPr>
      </p:pic>
      <p:sp>
        <p:nvSpPr>
          <p:cNvPr id="16" name="テキスト ボックス 15"/>
          <p:cNvSpPr txBox="1"/>
          <p:nvPr/>
        </p:nvSpPr>
        <p:spPr>
          <a:xfrm>
            <a:off x="3644393" y="3597136"/>
            <a:ext cx="2326406" cy="70788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Anvil</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(Tungsten carbide)</a:t>
            </a:r>
            <a:endParaRPr lang="ja-JP" altLang="en-US" sz="2000" dirty="0">
              <a:latin typeface="Arial" panose="020B0604020202020204" pitchFamily="34" charset="0"/>
              <a:cs typeface="Arial" panose="020B0604020202020204" pitchFamily="34" charset="0"/>
            </a:endParaRPr>
          </a:p>
        </p:txBody>
      </p:sp>
      <p:sp>
        <p:nvSpPr>
          <p:cNvPr id="17" name="右大かっこ 16"/>
          <p:cNvSpPr/>
          <p:nvPr/>
        </p:nvSpPr>
        <p:spPr>
          <a:xfrm>
            <a:off x="3793580" y="3361685"/>
            <a:ext cx="174346" cy="294935"/>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cxnSp>
        <p:nvCxnSpPr>
          <p:cNvPr id="18" name="直線矢印コネクタ 17"/>
          <p:cNvCxnSpPr/>
          <p:nvPr/>
        </p:nvCxnSpPr>
        <p:spPr>
          <a:xfrm flipV="1">
            <a:off x="3967926" y="3522493"/>
            <a:ext cx="12089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図 18"/>
          <p:cNvPicPr>
            <a:picLocks noChangeAspect="1"/>
          </p:cNvPicPr>
          <p:nvPr/>
        </p:nvPicPr>
        <p:blipFill>
          <a:blip r:embed="rId4"/>
          <a:stretch>
            <a:fillRect/>
          </a:stretch>
        </p:blipFill>
        <p:spPr>
          <a:xfrm>
            <a:off x="6237688" y="2638828"/>
            <a:ext cx="4231369" cy="1868644"/>
          </a:xfrm>
          <a:prstGeom prst="rect">
            <a:avLst/>
          </a:prstGeom>
        </p:spPr>
      </p:pic>
      <p:sp>
        <p:nvSpPr>
          <p:cNvPr id="20" name="テキスト ボックス 19"/>
          <p:cNvSpPr txBox="1"/>
          <p:nvPr/>
        </p:nvSpPr>
        <p:spPr>
          <a:xfrm>
            <a:off x="7802342" y="3386743"/>
            <a:ext cx="1096775" cy="400110"/>
          </a:xfrm>
          <a:prstGeom prst="rect">
            <a:avLst/>
          </a:prstGeom>
          <a:noFill/>
        </p:spPr>
        <p:txBody>
          <a:bodyPr wrap="none" rtlCol="0">
            <a:spAutoFit/>
          </a:bodyPr>
          <a:lstStyle/>
          <a:p>
            <a:r>
              <a:rPr lang="en-US" altLang="ja-JP" sz="2000" b="1" dirty="0">
                <a:solidFill>
                  <a:schemeClr val="bg1"/>
                </a:solidFill>
                <a:latin typeface="Arial" panose="020B0604020202020204" pitchFamily="34" charset="0"/>
                <a:cs typeface="Arial" panose="020B0604020202020204" pitchFamily="34" charset="0"/>
              </a:rPr>
              <a:t>Sample</a:t>
            </a:r>
            <a:endParaRPr lang="ja-JP" altLang="en-US" sz="2000" b="1" dirty="0">
              <a:solidFill>
                <a:schemeClr val="bg1"/>
              </a:solidFill>
              <a:latin typeface="Arial" panose="020B0604020202020204" pitchFamily="34" charset="0"/>
              <a:cs typeface="Arial" panose="020B0604020202020204" pitchFamily="34" charset="0"/>
            </a:endParaRPr>
          </a:p>
        </p:txBody>
      </p:sp>
      <p:cxnSp>
        <p:nvCxnSpPr>
          <p:cNvPr id="21" name="直線コネクタ 20"/>
          <p:cNvCxnSpPr/>
          <p:nvPr/>
        </p:nvCxnSpPr>
        <p:spPr>
          <a:xfrm flipV="1">
            <a:off x="8588928" y="2586382"/>
            <a:ext cx="310188" cy="3780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626612" y="1878495"/>
            <a:ext cx="2842445" cy="70788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Diamond + Epoxy resin</a:t>
            </a:r>
          </a:p>
          <a:p>
            <a:r>
              <a:rPr lang="en-US" altLang="ja-JP" sz="2000" dirty="0">
                <a:latin typeface="Arial" panose="020B0604020202020204" pitchFamily="34" charset="0"/>
                <a:cs typeface="Arial" panose="020B0604020202020204" pitchFamily="34" charset="0"/>
              </a:rPr>
              <a:t>(mass ratio, 3.8 :1)</a:t>
            </a:r>
            <a:endParaRPr lang="ja-JP" altLang="en-US" sz="2000" dirty="0">
              <a:latin typeface="Arial" panose="020B0604020202020204" pitchFamily="34" charset="0"/>
              <a:cs typeface="Arial" panose="020B0604020202020204" pitchFamily="34" charset="0"/>
            </a:endParaRPr>
          </a:p>
        </p:txBody>
      </p:sp>
      <p:grpSp>
        <p:nvGrpSpPr>
          <p:cNvPr id="23" name="グループ化 22"/>
          <p:cNvGrpSpPr/>
          <p:nvPr/>
        </p:nvGrpSpPr>
        <p:grpSpPr>
          <a:xfrm>
            <a:off x="7353752" y="3972567"/>
            <a:ext cx="962983" cy="602900"/>
            <a:chOff x="2491519" y="3091804"/>
            <a:chExt cx="534215" cy="324376"/>
          </a:xfrm>
        </p:grpSpPr>
        <p:cxnSp>
          <p:nvCxnSpPr>
            <p:cNvPr id="24" name="直線コネクタ 23"/>
            <p:cNvCxnSpPr/>
            <p:nvPr/>
          </p:nvCxnSpPr>
          <p:spPr>
            <a:xfrm flipV="1">
              <a:off x="2492370" y="3091804"/>
              <a:ext cx="380964" cy="3188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2491519" y="3244205"/>
              <a:ext cx="534215" cy="1719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p:cNvSpPr txBox="1"/>
          <p:nvPr/>
        </p:nvSpPr>
        <p:spPr>
          <a:xfrm>
            <a:off x="5970799" y="4579900"/>
            <a:ext cx="2892138"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Electrode and lead (Cu)</a:t>
            </a:r>
            <a:endParaRPr lang="ja-JP" altLang="en-US" sz="2000" dirty="0">
              <a:latin typeface="Arial" panose="020B0604020202020204" pitchFamily="34" charset="0"/>
              <a:cs typeface="Arial" panose="020B0604020202020204" pitchFamily="34" charset="0"/>
            </a:endParaRPr>
          </a:p>
        </p:txBody>
      </p:sp>
      <p:cxnSp>
        <p:nvCxnSpPr>
          <p:cNvPr id="27" name="直線コネクタ 26"/>
          <p:cNvCxnSpPr/>
          <p:nvPr/>
        </p:nvCxnSpPr>
        <p:spPr>
          <a:xfrm flipH="1" flipV="1">
            <a:off x="8497434" y="4068805"/>
            <a:ext cx="401683" cy="313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8862937" y="4374833"/>
            <a:ext cx="1481496" cy="70788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Ruby + </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plastic fiber</a:t>
            </a:r>
            <a:endParaRPr lang="ja-JP" altLang="en-US" sz="2000" dirty="0">
              <a:latin typeface="Arial" panose="020B0604020202020204" pitchFamily="34" charset="0"/>
              <a:cs typeface="Arial" panose="020B0604020202020204" pitchFamily="34" charset="0"/>
            </a:endParaRPr>
          </a:p>
        </p:txBody>
      </p:sp>
      <p:cxnSp>
        <p:nvCxnSpPr>
          <p:cNvPr id="29" name="直線コネクタ 28"/>
          <p:cNvCxnSpPr/>
          <p:nvPr/>
        </p:nvCxnSpPr>
        <p:spPr>
          <a:xfrm>
            <a:off x="6356632" y="2607256"/>
            <a:ext cx="1188000"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6488543" y="2103283"/>
            <a:ext cx="824265"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4 mm</a:t>
            </a:r>
            <a:endParaRPr lang="ja-JP" altLang="en-US" sz="2000" dirty="0">
              <a:latin typeface="Arial" panose="020B0604020202020204" pitchFamily="34" charset="0"/>
              <a:cs typeface="Arial" panose="020B0604020202020204" pitchFamily="34" charset="0"/>
            </a:endParaRPr>
          </a:p>
        </p:txBody>
      </p:sp>
      <p:sp>
        <p:nvSpPr>
          <p:cNvPr id="31" name="テキスト ボックス 30"/>
          <p:cNvSpPr txBox="1"/>
          <p:nvPr/>
        </p:nvSpPr>
        <p:spPr>
          <a:xfrm>
            <a:off x="5447408" y="3160610"/>
            <a:ext cx="2300886" cy="70788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Gaskets</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(SUS + Aluminum)</a:t>
            </a:r>
            <a:endParaRPr lang="ja-JP" altLang="en-US" sz="2000" dirty="0">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BA0555E5-C4E0-BA5E-2A62-3E3CE0F92FEC}"/>
              </a:ext>
            </a:extLst>
          </p:cNvPr>
          <p:cNvGrpSpPr/>
          <p:nvPr/>
        </p:nvGrpSpPr>
        <p:grpSpPr>
          <a:xfrm>
            <a:off x="0" y="-13043"/>
            <a:ext cx="12192000" cy="536263"/>
            <a:chOff x="0" y="-13043"/>
            <a:chExt cx="12192000" cy="536263"/>
          </a:xfrm>
        </p:grpSpPr>
        <p:sp>
          <p:nvSpPr>
            <p:cNvPr id="3" name="正方形/長方形 2">
              <a:extLst>
                <a:ext uri="{FF2B5EF4-FFF2-40B4-BE49-F238E27FC236}">
                  <a16:creationId xmlns:a16="http://schemas.microsoft.com/office/drawing/2014/main" id="{2F09926E-C7B7-B0AF-9DFA-F7518E2354B1}"/>
                </a:ext>
              </a:extLst>
            </p:cNvPr>
            <p:cNvSpPr/>
            <p:nvPr/>
          </p:nvSpPr>
          <p:spPr>
            <a:xfrm>
              <a:off x="0" y="0"/>
              <a:ext cx="12192000" cy="5232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86D4850-8B1C-7DAB-87BE-35C989E0C647}"/>
                </a:ext>
              </a:extLst>
            </p:cNvPr>
            <p:cNvSpPr txBox="1"/>
            <p:nvPr/>
          </p:nvSpPr>
          <p:spPr>
            <a:xfrm>
              <a:off x="129953" y="-13043"/>
              <a:ext cx="5997155"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Another HP-HE cell development</a:t>
              </a:r>
            </a:p>
          </p:txBody>
        </p:sp>
      </p:grpSp>
      <p:sp>
        <p:nvSpPr>
          <p:cNvPr id="13" name="テキスト ボックス 12">
            <a:extLst>
              <a:ext uri="{FF2B5EF4-FFF2-40B4-BE49-F238E27FC236}">
                <a16:creationId xmlns:a16="http://schemas.microsoft.com/office/drawing/2014/main" id="{478F8406-1AED-6CD9-AAB1-7028A98F3F68}"/>
              </a:ext>
            </a:extLst>
          </p:cNvPr>
          <p:cNvSpPr txBox="1"/>
          <p:nvPr/>
        </p:nvSpPr>
        <p:spPr>
          <a:xfrm>
            <a:off x="424380" y="818155"/>
            <a:ext cx="8334333"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High pressure cell for dielectric measurement was modified.</a:t>
            </a:r>
            <a:endParaRPr lang="ja-JP" altLang="en-US" sz="2000" u="sng" dirty="0">
              <a:latin typeface="Arial" panose="020B0604020202020204" pitchFamily="34" charset="0"/>
              <a:cs typeface="Arial" panose="020B0604020202020204" pitchFamily="34" charset="0"/>
            </a:endParaRPr>
          </a:p>
        </p:txBody>
      </p:sp>
      <p:sp>
        <p:nvSpPr>
          <p:cNvPr id="32" name="テキスト ボックス 31">
            <a:extLst>
              <a:ext uri="{FF2B5EF4-FFF2-40B4-BE49-F238E27FC236}">
                <a16:creationId xmlns:a16="http://schemas.microsoft.com/office/drawing/2014/main" id="{F37429C6-48F3-6339-8307-7C7483BC1772}"/>
              </a:ext>
            </a:extLst>
          </p:cNvPr>
          <p:cNvSpPr txBox="1"/>
          <p:nvPr/>
        </p:nvSpPr>
        <p:spPr>
          <a:xfrm>
            <a:off x="88857" y="5673279"/>
            <a:ext cx="8598829" cy="769441"/>
          </a:xfrm>
          <a:prstGeom prst="rect">
            <a:avLst/>
          </a:prstGeom>
          <a:noFill/>
        </p:spPr>
        <p:txBody>
          <a:bodyPr wrap="none" rtlCol="0">
            <a:spAutoFit/>
          </a:bodyPr>
          <a:lstStyle/>
          <a:p>
            <a:r>
              <a:rPr lang="ja-JP" altLang="en-US" sz="2200" dirty="0">
                <a:latin typeface="Arial" panose="020B0604020202020204" pitchFamily="34" charset="0"/>
                <a:cs typeface="Arial" panose="020B0604020202020204" pitchFamily="34" charset="0"/>
              </a:rPr>
              <a:t>・</a:t>
            </a:r>
            <a:r>
              <a:rPr lang="en-US" altLang="ja-JP" sz="2200" dirty="0">
                <a:latin typeface="Arial" panose="020B0604020202020204" pitchFamily="34" charset="0"/>
                <a:cs typeface="Arial" panose="020B0604020202020204" pitchFamily="34" charset="0"/>
              </a:rPr>
              <a:t>Electrodes are immersed in anvils with diamond and epoxy resin.</a:t>
            </a:r>
          </a:p>
          <a:p>
            <a:r>
              <a:rPr kumimoji="1" lang="ja-JP" altLang="en-US" sz="2200" dirty="0">
                <a:latin typeface="Arial" panose="020B0604020202020204" pitchFamily="34" charset="0"/>
                <a:cs typeface="Arial" panose="020B0604020202020204" pitchFamily="34" charset="0"/>
              </a:rPr>
              <a:t>・</a:t>
            </a:r>
            <a:r>
              <a:rPr kumimoji="1" lang="en-US" altLang="ja-JP" sz="2200" dirty="0">
                <a:latin typeface="Arial" panose="020B0604020202020204" pitchFamily="34" charset="0"/>
                <a:cs typeface="Arial" panose="020B0604020202020204" pitchFamily="34" charset="0"/>
              </a:rPr>
              <a:t>Pressure can be estimated by ruby-fluorescence methods.</a:t>
            </a:r>
            <a:endParaRPr kumimoji="1" lang="ja-JP" altLang="en-US" sz="22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A0E9F7C3-35F2-CAA4-993C-9EA9C616A98A}"/>
              </a:ext>
            </a:extLst>
          </p:cNvPr>
          <p:cNvSpPr txBox="1"/>
          <p:nvPr/>
        </p:nvSpPr>
        <p:spPr>
          <a:xfrm>
            <a:off x="8684136" y="5573276"/>
            <a:ext cx="3275256" cy="1015663"/>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Ruby-fluorescence system:</a:t>
            </a:r>
          </a:p>
          <a:p>
            <a:r>
              <a:rPr lang="en-US" altLang="ja-JP" sz="2000" dirty="0">
                <a:latin typeface="Arial" panose="020B0604020202020204" pitchFamily="34" charset="0"/>
                <a:cs typeface="Arial" panose="020B0604020202020204" pitchFamily="34" charset="0"/>
              </a:rPr>
              <a:t>Prof. Kentaro Kitagwa</a:t>
            </a:r>
          </a:p>
          <a:p>
            <a:r>
              <a:rPr kumimoji="1" lang="en-US" altLang="ja-JP" sz="2000" dirty="0">
                <a:latin typeface="Arial" panose="020B0604020202020204" pitchFamily="34" charset="0"/>
                <a:cs typeface="Arial" panose="020B0604020202020204" pitchFamily="34" charset="0"/>
              </a:rPr>
              <a:t>Dr. Takuya Aoyama</a:t>
            </a:r>
            <a:endParaRPr kumimoji="1" lang="ja-JP" altLang="en-US" sz="2000" dirty="0">
              <a:latin typeface="Arial" panose="020B0604020202020204" pitchFamily="34" charset="0"/>
              <a:cs typeface="Arial" panose="020B0604020202020204" pitchFamily="34" charset="0"/>
            </a:endParaRPr>
          </a:p>
        </p:txBody>
      </p:sp>
      <p:sp>
        <p:nvSpPr>
          <p:cNvPr id="6" name="四角形: 角を丸くする 5">
            <a:extLst>
              <a:ext uri="{FF2B5EF4-FFF2-40B4-BE49-F238E27FC236}">
                <a16:creationId xmlns:a16="http://schemas.microsoft.com/office/drawing/2014/main" id="{38D94102-999A-D281-5F0D-886F4C791031}"/>
              </a:ext>
            </a:extLst>
          </p:cNvPr>
          <p:cNvSpPr/>
          <p:nvPr/>
        </p:nvSpPr>
        <p:spPr>
          <a:xfrm>
            <a:off x="8592642" y="5523798"/>
            <a:ext cx="3409527" cy="1114620"/>
          </a:xfrm>
          <a:prstGeom prst="roundRect">
            <a:avLst>
              <a:gd name="adj" fmla="val 12374"/>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CB32141-0440-146D-BFC7-9161C434D35B}"/>
              </a:ext>
            </a:extLst>
          </p:cNvPr>
          <p:cNvSpPr txBox="1"/>
          <p:nvPr/>
        </p:nvSpPr>
        <p:spPr>
          <a:xfrm>
            <a:off x="9873061" y="5154466"/>
            <a:ext cx="1531188" cy="369332"/>
          </a:xfrm>
          <a:prstGeom prst="rect">
            <a:avLst/>
          </a:prstGeom>
          <a:noFill/>
        </p:spPr>
        <p:txBody>
          <a:bodyPr wrap="none" rtlCol="0">
            <a:spAutoFit/>
          </a:bodyPr>
          <a:lstStyle/>
          <a:p>
            <a:r>
              <a:rPr kumimoji="1" lang="en-US" altLang="ja-JP" i="1" dirty="0">
                <a:solidFill>
                  <a:schemeClr val="accent6"/>
                </a:solidFill>
                <a:latin typeface="Arial" panose="020B0604020202020204" pitchFamily="34" charset="0"/>
                <a:cs typeface="Arial" panose="020B0604020202020204" pitchFamily="34" charset="0"/>
              </a:rPr>
              <a:t>ackn</a:t>
            </a:r>
            <a:r>
              <a:rPr lang="en-US" altLang="ja-JP" i="1" dirty="0">
                <a:solidFill>
                  <a:schemeClr val="accent6"/>
                </a:solidFill>
                <a:latin typeface="Arial" panose="020B0604020202020204" pitchFamily="34" charset="0"/>
                <a:cs typeface="Arial" panose="020B0604020202020204" pitchFamily="34" charset="0"/>
              </a:rPr>
              <a:t>owledge</a:t>
            </a:r>
            <a:endParaRPr kumimoji="1" lang="ja-JP" altLang="en-US" i="1" dirty="0">
              <a:solidFill>
                <a:schemeClr val="accent6"/>
              </a:solidFill>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30B15B83-9C35-9C40-255F-90C53F7B6929}"/>
              </a:ext>
            </a:extLst>
          </p:cNvPr>
          <p:cNvSpPr txBox="1"/>
          <p:nvPr/>
        </p:nvSpPr>
        <p:spPr>
          <a:xfrm>
            <a:off x="1243173" y="1667972"/>
            <a:ext cx="2144305" cy="338554"/>
          </a:xfrm>
          <a:prstGeom prst="rect">
            <a:avLst/>
          </a:prstGeom>
          <a:noFill/>
        </p:spPr>
        <p:txBody>
          <a:bodyPr wrap="none" rtlCol="0">
            <a:spAutoFit/>
          </a:bodyPr>
          <a:lstStyle/>
          <a:p>
            <a:r>
              <a:rPr kumimoji="1" lang="en-US" altLang="ja-JP" sz="1600" dirty="0">
                <a:latin typeface="Arial" panose="020B0604020202020204" pitchFamily="34" charset="0"/>
                <a:cs typeface="Arial" panose="020B0604020202020204" pitchFamily="34" charset="0"/>
              </a:rPr>
              <a:t>Yamane et al., (2021)</a:t>
            </a:r>
            <a:endParaRPr kumimoji="1"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2227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25BF2-1FC4-3384-120D-8B14859AC361}"/>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7F93B51F-45FD-B498-16B0-3920140985F5}"/>
              </a:ext>
            </a:extLst>
          </p:cNvPr>
          <p:cNvPicPr>
            <a:picLocks noChangeAspect="1"/>
          </p:cNvPicPr>
          <p:nvPr/>
        </p:nvPicPr>
        <p:blipFill>
          <a:blip r:embed="rId3"/>
          <a:stretch>
            <a:fillRect/>
          </a:stretch>
        </p:blipFill>
        <p:spPr>
          <a:xfrm>
            <a:off x="1773309" y="2276475"/>
            <a:ext cx="2837288" cy="2791248"/>
          </a:xfrm>
          <a:prstGeom prst="rect">
            <a:avLst/>
          </a:prstGeom>
        </p:spPr>
      </p:pic>
      <p:sp>
        <p:nvSpPr>
          <p:cNvPr id="16" name="テキスト ボックス 15">
            <a:extLst>
              <a:ext uri="{FF2B5EF4-FFF2-40B4-BE49-F238E27FC236}">
                <a16:creationId xmlns:a16="http://schemas.microsoft.com/office/drawing/2014/main" id="{A8C8490E-11C2-E8E8-982A-D1A75838E07B}"/>
              </a:ext>
            </a:extLst>
          </p:cNvPr>
          <p:cNvSpPr txBox="1"/>
          <p:nvPr/>
        </p:nvSpPr>
        <p:spPr>
          <a:xfrm>
            <a:off x="3644393" y="3792345"/>
            <a:ext cx="2326406" cy="70788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Anvil</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(Tungsten carbide)</a:t>
            </a:r>
            <a:endParaRPr lang="ja-JP" altLang="en-US" sz="2000" dirty="0">
              <a:latin typeface="Arial" panose="020B0604020202020204" pitchFamily="34" charset="0"/>
              <a:cs typeface="Arial" panose="020B0604020202020204" pitchFamily="34" charset="0"/>
            </a:endParaRPr>
          </a:p>
        </p:txBody>
      </p:sp>
      <p:sp>
        <p:nvSpPr>
          <p:cNvPr id="17" name="右大かっこ 16">
            <a:extLst>
              <a:ext uri="{FF2B5EF4-FFF2-40B4-BE49-F238E27FC236}">
                <a16:creationId xmlns:a16="http://schemas.microsoft.com/office/drawing/2014/main" id="{A6460F8E-A969-5A27-0649-8BCA6CA845C4}"/>
              </a:ext>
            </a:extLst>
          </p:cNvPr>
          <p:cNvSpPr/>
          <p:nvPr/>
        </p:nvSpPr>
        <p:spPr>
          <a:xfrm>
            <a:off x="3793580" y="3556894"/>
            <a:ext cx="174346" cy="294935"/>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cxnSp>
        <p:nvCxnSpPr>
          <p:cNvPr id="18" name="直線矢印コネクタ 17">
            <a:extLst>
              <a:ext uri="{FF2B5EF4-FFF2-40B4-BE49-F238E27FC236}">
                <a16:creationId xmlns:a16="http://schemas.microsoft.com/office/drawing/2014/main" id="{73AC8C78-C9BB-6982-C95B-42104B6E44A9}"/>
              </a:ext>
            </a:extLst>
          </p:cNvPr>
          <p:cNvCxnSpPr/>
          <p:nvPr/>
        </p:nvCxnSpPr>
        <p:spPr>
          <a:xfrm flipV="1">
            <a:off x="3967926" y="3717702"/>
            <a:ext cx="12089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C3EEB866-8A2F-0E57-19C6-97F6BB0B22DF}"/>
              </a:ext>
            </a:extLst>
          </p:cNvPr>
          <p:cNvPicPr>
            <a:picLocks noChangeAspect="1"/>
          </p:cNvPicPr>
          <p:nvPr/>
        </p:nvPicPr>
        <p:blipFill>
          <a:blip r:embed="rId4"/>
          <a:stretch>
            <a:fillRect/>
          </a:stretch>
        </p:blipFill>
        <p:spPr>
          <a:xfrm>
            <a:off x="6237688" y="2834037"/>
            <a:ext cx="4231369" cy="1868644"/>
          </a:xfrm>
          <a:prstGeom prst="rect">
            <a:avLst/>
          </a:prstGeom>
        </p:spPr>
      </p:pic>
      <p:sp>
        <p:nvSpPr>
          <p:cNvPr id="20" name="テキスト ボックス 19">
            <a:extLst>
              <a:ext uri="{FF2B5EF4-FFF2-40B4-BE49-F238E27FC236}">
                <a16:creationId xmlns:a16="http://schemas.microsoft.com/office/drawing/2014/main" id="{0DC0EFBF-9193-C77F-4C5C-0A63219EF0D9}"/>
              </a:ext>
            </a:extLst>
          </p:cNvPr>
          <p:cNvSpPr txBox="1"/>
          <p:nvPr/>
        </p:nvSpPr>
        <p:spPr>
          <a:xfrm>
            <a:off x="7802342" y="3581952"/>
            <a:ext cx="1096775" cy="400110"/>
          </a:xfrm>
          <a:prstGeom prst="rect">
            <a:avLst/>
          </a:prstGeom>
          <a:noFill/>
        </p:spPr>
        <p:txBody>
          <a:bodyPr wrap="none" rtlCol="0">
            <a:spAutoFit/>
          </a:bodyPr>
          <a:lstStyle/>
          <a:p>
            <a:r>
              <a:rPr lang="en-US" altLang="ja-JP" sz="2000" b="1" dirty="0">
                <a:solidFill>
                  <a:schemeClr val="bg1"/>
                </a:solidFill>
                <a:latin typeface="Arial" panose="020B0604020202020204" pitchFamily="34" charset="0"/>
                <a:cs typeface="Arial" panose="020B0604020202020204" pitchFamily="34" charset="0"/>
              </a:rPr>
              <a:t>Sample</a:t>
            </a:r>
            <a:endParaRPr lang="ja-JP" altLang="en-US" sz="2000" b="1" dirty="0">
              <a:solidFill>
                <a:schemeClr val="bg1"/>
              </a:solidFill>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3B3334B7-AD57-2EBD-845D-A6549E8FD229}"/>
              </a:ext>
            </a:extLst>
          </p:cNvPr>
          <p:cNvSpPr txBox="1"/>
          <p:nvPr/>
        </p:nvSpPr>
        <p:spPr>
          <a:xfrm>
            <a:off x="8639351" y="2473359"/>
            <a:ext cx="1566454"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Kapton tube</a:t>
            </a:r>
            <a:endParaRPr lang="ja-JP" altLang="en-US" sz="2000" dirty="0">
              <a:latin typeface="Arial" panose="020B0604020202020204" pitchFamily="34" charset="0"/>
              <a:cs typeface="Arial" panose="020B0604020202020204" pitchFamily="34" charset="0"/>
            </a:endParaRPr>
          </a:p>
        </p:txBody>
      </p:sp>
      <p:cxnSp>
        <p:nvCxnSpPr>
          <p:cNvPr id="27" name="直線コネクタ 26">
            <a:extLst>
              <a:ext uri="{FF2B5EF4-FFF2-40B4-BE49-F238E27FC236}">
                <a16:creationId xmlns:a16="http://schemas.microsoft.com/office/drawing/2014/main" id="{512E3D5E-3A07-23D4-7736-C9126C05EB7E}"/>
              </a:ext>
            </a:extLst>
          </p:cNvPr>
          <p:cNvCxnSpPr>
            <a:cxnSpLocks/>
          </p:cNvCxnSpPr>
          <p:nvPr/>
        </p:nvCxnSpPr>
        <p:spPr>
          <a:xfrm flipH="1">
            <a:off x="8506151" y="2912901"/>
            <a:ext cx="590224" cy="3191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74D803B4-D7EC-193F-8512-0D407609B7E9}"/>
              </a:ext>
            </a:extLst>
          </p:cNvPr>
          <p:cNvCxnSpPr/>
          <p:nvPr/>
        </p:nvCxnSpPr>
        <p:spPr>
          <a:xfrm>
            <a:off x="6356632" y="2802465"/>
            <a:ext cx="1188000"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162EB2A7-6D07-C4E6-B13F-0488A720F69B}"/>
              </a:ext>
            </a:extLst>
          </p:cNvPr>
          <p:cNvSpPr txBox="1"/>
          <p:nvPr/>
        </p:nvSpPr>
        <p:spPr>
          <a:xfrm>
            <a:off x="6488543" y="2298492"/>
            <a:ext cx="824265"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4 mm</a:t>
            </a:r>
            <a:endParaRPr lang="ja-JP" altLang="en-US" sz="2000" dirty="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726218EE-374F-0A0F-7099-AC8388B5CFC1}"/>
              </a:ext>
            </a:extLst>
          </p:cNvPr>
          <p:cNvSpPr txBox="1"/>
          <p:nvPr/>
        </p:nvSpPr>
        <p:spPr>
          <a:xfrm>
            <a:off x="5447408" y="3355819"/>
            <a:ext cx="2300886" cy="70788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Gaskets</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(SUS + Aluminum)</a:t>
            </a:r>
            <a:endParaRPr lang="ja-JP" altLang="en-US" sz="20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520176C4-B1C3-E21A-8F84-7818497F3912}"/>
              </a:ext>
            </a:extLst>
          </p:cNvPr>
          <p:cNvSpPr txBox="1"/>
          <p:nvPr/>
        </p:nvSpPr>
        <p:spPr>
          <a:xfrm>
            <a:off x="1784556" y="1673190"/>
            <a:ext cx="4423006" cy="415498"/>
          </a:xfrm>
          <a:prstGeom prst="rect">
            <a:avLst/>
          </a:prstGeom>
          <a:noFill/>
        </p:spPr>
        <p:txBody>
          <a:bodyPr wrap="none" rtlCol="0">
            <a:spAutoFit/>
          </a:bodyPr>
          <a:lstStyle/>
          <a:p>
            <a:r>
              <a:rPr lang="en-US" altLang="ja-JP" sz="2100" u="sng" dirty="0">
                <a:latin typeface="Arial" panose="020B0604020202020204" pitchFamily="34" charset="0"/>
                <a:cs typeface="Arial" panose="020B0604020202020204" pitchFamily="34" charset="0"/>
              </a:rPr>
              <a:t>Newly developed high-pressure cell</a:t>
            </a:r>
            <a:endParaRPr lang="ja-JP" altLang="en-US" sz="2100" u="sng" dirty="0">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6183D2F2-FD73-D59D-46D4-7EF2A005D7D3}"/>
              </a:ext>
            </a:extLst>
          </p:cNvPr>
          <p:cNvGrpSpPr/>
          <p:nvPr/>
        </p:nvGrpSpPr>
        <p:grpSpPr>
          <a:xfrm>
            <a:off x="0" y="-13043"/>
            <a:ext cx="12192000" cy="536263"/>
            <a:chOff x="0" y="-13043"/>
            <a:chExt cx="12192000" cy="536263"/>
          </a:xfrm>
        </p:grpSpPr>
        <p:sp>
          <p:nvSpPr>
            <p:cNvPr id="3" name="正方形/長方形 2">
              <a:extLst>
                <a:ext uri="{FF2B5EF4-FFF2-40B4-BE49-F238E27FC236}">
                  <a16:creationId xmlns:a16="http://schemas.microsoft.com/office/drawing/2014/main" id="{5FDBB58D-11C9-AA4F-A80D-6D3915832F4A}"/>
                </a:ext>
              </a:extLst>
            </p:cNvPr>
            <p:cNvSpPr/>
            <p:nvPr/>
          </p:nvSpPr>
          <p:spPr>
            <a:xfrm>
              <a:off x="0" y="0"/>
              <a:ext cx="12192000" cy="5232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5995CF9-7EA5-EEDE-326B-6B4F3D1E8483}"/>
                </a:ext>
              </a:extLst>
            </p:cNvPr>
            <p:cNvSpPr txBox="1"/>
            <p:nvPr/>
          </p:nvSpPr>
          <p:spPr>
            <a:xfrm>
              <a:off x="129953" y="-13043"/>
              <a:ext cx="4519186"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HP-HE cell developments</a:t>
              </a:r>
            </a:p>
          </p:txBody>
        </p:sp>
      </p:grpSp>
      <p:sp>
        <p:nvSpPr>
          <p:cNvPr id="13" name="テキスト ボックス 12">
            <a:extLst>
              <a:ext uri="{FF2B5EF4-FFF2-40B4-BE49-F238E27FC236}">
                <a16:creationId xmlns:a16="http://schemas.microsoft.com/office/drawing/2014/main" id="{E2C8A756-12CA-2CA3-CDA9-3188098717C1}"/>
              </a:ext>
            </a:extLst>
          </p:cNvPr>
          <p:cNvSpPr txBox="1"/>
          <p:nvPr/>
        </p:nvSpPr>
        <p:spPr>
          <a:xfrm>
            <a:off x="424380" y="818155"/>
            <a:ext cx="8334333"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High pressure cell for dielectric measurement was modified.</a:t>
            </a:r>
            <a:endParaRPr lang="ja-JP" altLang="en-US" sz="2000" u="sng" dirty="0">
              <a:latin typeface="Arial" panose="020B0604020202020204" pitchFamily="34" charset="0"/>
              <a:cs typeface="Arial" panose="020B0604020202020204" pitchFamily="34" charset="0"/>
            </a:endParaRPr>
          </a:p>
        </p:txBody>
      </p:sp>
      <p:sp>
        <p:nvSpPr>
          <p:cNvPr id="32" name="テキスト ボックス 31">
            <a:extLst>
              <a:ext uri="{FF2B5EF4-FFF2-40B4-BE49-F238E27FC236}">
                <a16:creationId xmlns:a16="http://schemas.microsoft.com/office/drawing/2014/main" id="{CDC6ED18-51DF-AB64-E50D-EB9A255C014C}"/>
              </a:ext>
            </a:extLst>
          </p:cNvPr>
          <p:cNvSpPr txBox="1"/>
          <p:nvPr/>
        </p:nvSpPr>
        <p:spPr>
          <a:xfrm>
            <a:off x="1607431" y="5631380"/>
            <a:ext cx="9134232" cy="769441"/>
          </a:xfrm>
          <a:prstGeom prst="rect">
            <a:avLst/>
          </a:prstGeom>
          <a:noFill/>
        </p:spPr>
        <p:txBody>
          <a:bodyPr wrap="none" rtlCol="0">
            <a:spAutoFit/>
          </a:bodyPr>
          <a:lstStyle/>
          <a:p>
            <a:r>
              <a:rPr lang="en-US" altLang="ja-JP" sz="2200" dirty="0">
                <a:solidFill>
                  <a:schemeClr val="accent6"/>
                </a:solidFill>
                <a:latin typeface="Arial" panose="020B0604020202020204" pitchFamily="34" charset="0"/>
                <a:cs typeface="Arial" panose="020B0604020202020204" pitchFamily="34" charset="0"/>
              </a:rPr>
              <a:t>Cu leads are covered with Kapton tube to prevent electrical breakdown.</a:t>
            </a:r>
          </a:p>
          <a:p>
            <a:r>
              <a:rPr lang="ja-JP" altLang="en-US" sz="2200" dirty="0">
                <a:solidFill>
                  <a:schemeClr val="accent6"/>
                </a:solidFill>
                <a:latin typeface="Arial" panose="020B0604020202020204" pitchFamily="34" charset="0"/>
                <a:cs typeface="Arial" panose="020B0604020202020204" pitchFamily="34" charset="0"/>
              </a:rPr>
              <a:t>→ </a:t>
            </a:r>
            <a:r>
              <a:rPr lang="en-US" altLang="ja-JP" sz="2200" dirty="0">
                <a:solidFill>
                  <a:schemeClr val="accent6"/>
                </a:solidFill>
                <a:latin typeface="Arial" panose="020B0604020202020204" pitchFamily="34" charset="0"/>
                <a:cs typeface="Arial" panose="020B0604020202020204" pitchFamily="34" charset="0"/>
              </a:rPr>
              <a:t>P-E (polarization-electric field) loop measurements</a:t>
            </a:r>
          </a:p>
        </p:txBody>
      </p:sp>
      <p:sp>
        <p:nvSpPr>
          <p:cNvPr id="4" name="正方形/長方形 3">
            <a:extLst>
              <a:ext uri="{FF2B5EF4-FFF2-40B4-BE49-F238E27FC236}">
                <a16:creationId xmlns:a16="http://schemas.microsoft.com/office/drawing/2014/main" id="{050960AE-FBB8-0CA9-9554-28520D876F82}"/>
              </a:ext>
            </a:extLst>
          </p:cNvPr>
          <p:cNvSpPr/>
          <p:nvPr/>
        </p:nvSpPr>
        <p:spPr>
          <a:xfrm>
            <a:off x="8316735" y="2932140"/>
            <a:ext cx="103365" cy="51831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F5E679B-8397-2F67-87E7-728FFC118752}"/>
              </a:ext>
            </a:extLst>
          </p:cNvPr>
          <p:cNvSpPr/>
          <p:nvPr/>
        </p:nvSpPr>
        <p:spPr>
          <a:xfrm>
            <a:off x="8332246" y="4092543"/>
            <a:ext cx="103365" cy="51831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94167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10C0F-132B-252C-3D35-ADBC4A93D21F}"/>
            </a:ext>
          </a:extLst>
        </p:cNvPr>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9B6E778-0F3A-EDFB-9290-2C26C437FDFF}"/>
              </a:ext>
            </a:extLst>
          </p:cNvPr>
          <p:cNvGrpSpPr/>
          <p:nvPr/>
        </p:nvGrpSpPr>
        <p:grpSpPr>
          <a:xfrm>
            <a:off x="0" y="-13043"/>
            <a:ext cx="12192000" cy="536263"/>
            <a:chOff x="0" y="-13043"/>
            <a:chExt cx="12192000" cy="536263"/>
          </a:xfrm>
        </p:grpSpPr>
        <p:sp>
          <p:nvSpPr>
            <p:cNvPr id="5" name="正方形/長方形 4">
              <a:extLst>
                <a:ext uri="{FF2B5EF4-FFF2-40B4-BE49-F238E27FC236}">
                  <a16:creationId xmlns:a16="http://schemas.microsoft.com/office/drawing/2014/main" id="{9F0E83C7-E07C-5ACE-127E-29E7370A318F}"/>
                </a:ext>
              </a:extLst>
            </p:cNvPr>
            <p:cNvSpPr/>
            <p:nvPr/>
          </p:nvSpPr>
          <p:spPr>
            <a:xfrm>
              <a:off x="0" y="0"/>
              <a:ext cx="12192000" cy="5232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367090C6-F33D-86E3-25F5-2747C84A7AFF}"/>
                </a:ext>
              </a:extLst>
            </p:cNvPr>
            <p:cNvSpPr txBox="1"/>
            <p:nvPr/>
          </p:nvSpPr>
          <p:spPr>
            <a:xfrm>
              <a:off x="129953" y="-13043"/>
              <a:ext cx="3361818"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Acknowledgement</a:t>
              </a:r>
            </a:p>
          </p:txBody>
        </p:sp>
      </p:grpSp>
      <p:pic>
        <p:nvPicPr>
          <p:cNvPr id="13" name="Google Shape;216;p4" descr="ポーズをとる男性グループ&#10;&#10;中程度の精度で自動的に生成された説明">
            <a:extLst>
              <a:ext uri="{FF2B5EF4-FFF2-40B4-BE49-F238E27FC236}">
                <a16:creationId xmlns:a16="http://schemas.microsoft.com/office/drawing/2014/main" id="{4EC3F90A-4672-5740-068F-B2651BC9AEA9}"/>
              </a:ext>
            </a:extLst>
          </p:cNvPr>
          <p:cNvPicPr preferRelativeResize="0">
            <a:picLocks noChangeAspect="1"/>
          </p:cNvPicPr>
          <p:nvPr/>
        </p:nvPicPr>
        <p:blipFill rotWithShape="1">
          <a:blip r:embed="rId3">
            <a:alphaModFix/>
          </a:blip>
          <a:srcRect t="8601"/>
          <a:stretch/>
        </p:blipFill>
        <p:spPr>
          <a:xfrm>
            <a:off x="5705099" y="1579819"/>
            <a:ext cx="6227106" cy="4268642"/>
          </a:xfrm>
          <a:prstGeom prst="rect">
            <a:avLst/>
          </a:prstGeom>
          <a:noFill/>
          <a:ln>
            <a:noFill/>
          </a:ln>
          <a:effectLst>
            <a:outerShdw blurRad="292100" dist="139700" dir="2700000" algn="tl" rotWithShape="0">
              <a:srgbClr val="333333">
                <a:alpha val="64313"/>
              </a:srgbClr>
            </a:outerShdw>
          </a:effectLst>
        </p:spPr>
      </p:pic>
      <p:sp>
        <p:nvSpPr>
          <p:cNvPr id="19" name="Google Shape;223;p4">
            <a:extLst>
              <a:ext uri="{FF2B5EF4-FFF2-40B4-BE49-F238E27FC236}">
                <a16:creationId xmlns:a16="http://schemas.microsoft.com/office/drawing/2014/main" id="{624E9FED-FB75-A8DA-25E0-6185302242E0}"/>
              </a:ext>
            </a:extLst>
          </p:cNvPr>
          <p:cNvSpPr txBox="1"/>
          <p:nvPr/>
        </p:nvSpPr>
        <p:spPr>
          <a:xfrm>
            <a:off x="10373960" y="6137194"/>
            <a:ext cx="147214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latin typeface="Arial" panose="020B0604020202020204" pitchFamily="34" charset="0"/>
                <a:ea typeface="HG丸ｺﾞｼｯｸM-PRO" panose="020F0600000000000000" pitchFamily="50" charset="-128"/>
                <a:cs typeface="Arial" panose="020B0604020202020204" pitchFamily="34" charset="0"/>
                <a:sym typeface="Meiryo"/>
              </a:rPr>
              <a:t>Komatsu-</a:t>
            </a:r>
            <a:r>
              <a:rPr lang="en-US" sz="1600" b="0" i="0" u="none" strike="noStrike" cap="none" dirty="0" err="1">
                <a:latin typeface="Arial" panose="020B0604020202020204" pitchFamily="34" charset="0"/>
                <a:ea typeface="HG丸ｺﾞｼｯｸM-PRO" panose="020F0600000000000000" pitchFamily="50" charset="-128"/>
                <a:cs typeface="Arial" panose="020B0604020202020204" pitchFamily="34" charset="0"/>
                <a:sym typeface="Meiryo"/>
              </a:rPr>
              <a:t>san</a:t>
            </a:r>
            <a:endParaRPr sz="1600" dirty="0">
              <a:latin typeface="Arial" panose="020B0604020202020204" pitchFamily="34" charset="0"/>
              <a:ea typeface="HG丸ｺﾞｼｯｸM-PRO" panose="020F0600000000000000" pitchFamily="50" charset="-128"/>
              <a:cs typeface="Arial" panose="020B0604020202020204" pitchFamily="34" charset="0"/>
            </a:endParaRPr>
          </a:p>
        </p:txBody>
      </p:sp>
      <p:sp>
        <p:nvSpPr>
          <p:cNvPr id="21" name="Google Shape;223;p4">
            <a:extLst>
              <a:ext uri="{FF2B5EF4-FFF2-40B4-BE49-F238E27FC236}">
                <a16:creationId xmlns:a16="http://schemas.microsoft.com/office/drawing/2014/main" id="{97005A34-C563-E5E1-E5A7-B82C36104042}"/>
              </a:ext>
            </a:extLst>
          </p:cNvPr>
          <p:cNvSpPr txBox="1"/>
          <p:nvPr/>
        </p:nvSpPr>
        <p:spPr>
          <a:xfrm>
            <a:off x="9353120" y="6137194"/>
            <a:ext cx="100496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latin typeface="Arial" panose="020B0604020202020204" pitchFamily="34" charset="0"/>
                <a:ea typeface="HG丸ｺﾞｼｯｸM-PRO" panose="020F0600000000000000" pitchFamily="50" charset="-128"/>
                <a:cs typeface="Arial" panose="020B0604020202020204" pitchFamily="34" charset="0"/>
                <a:sym typeface="Meiryo"/>
              </a:rPr>
              <a:t>Aoki-</a:t>
            </a:r>
            <a:r>
              <a:rPr lang="en-US" sz="1600" b="0" i="0" u="none" strike="noStrike" cap="none" dirty="0" err="1">
                <a:latin typeface="Arial" panose="020B0604020202020204" pitchFamily="34" charset="0"/>
                <a:ea typeface="HG丸ｺﾞｼｯｸM-PRO" panose="020F0600000000000000" pitchFamily="50" charset="-128"/>
                <a:cs typeface="Arial" panose="020B0604020202020204" pitchFamily="34" charset="0"/>
                <a:sym typeface="Meiryo"/>
              </a:rPr>
              <a:t>san</a:t>
            </a:r>
            <a:endParaRPr sz="1600" dirty="0">
              <a:latin typeface="Arial" panose="020B0604020202020204" pitchFamily="34" charset="0"/>
              <a:ea typeface="HG丸ｺﾞｼｯｸM-PRO" panose="020F0600000000000000" pitchFamily="50" charset="-128"/>
              <a:cs typeface="Arial" panose="020B0604020202020204" pitchFamily="34" charset="0"/>
            </a:endParaRPr>
          </a:p>
        </p:txBody>
      </p:sp>
      <p:sp>
        <p:nvSpPr>
          <p:cNvPr id="22" name="Google Shape;223;p4">
            <a:extLst>
              <a:ext uri="{FF2B5EF4-FFF2-40B4-BE49-F238E27FC236}">
                <a16:creationId xmlns:a16="http://schemas.microsoft.com/office/drawing/2014/main" id="{32879974-A435-7D18-8805-E0A5D1AB4F24}"/>
              </a:ext>
            </a:extLst>
          </p:cNvPr>
          <p:cNvSpPr txBox="1"/>
          <p:nvPr/>
        </p:nvSpPr>
        <p:spPr>
          <a:xfrm>
            <a:off x="7550003" y="5921968"/>
            <a:ext cx="112471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dirty="0">
                <a:latin typeface="Arial" panose="020B0604020202020204" pitchFamily="34" charset="0"/>
                <a:ea typeface="HG丸ｺﾞｼｯｸM-PRO" panose="020F0600000000000000" pitchFamily="50" charset="-128"/>
                <a:cs typeface="Arial" panose="020B0604020202020204" pitchFamily="34" charset="0"/>
                <a:sym typeface="Meiryo"/>
              </a:rPr>
              <a:t>Prof. </a:t>
            </a:r>
            <a:r>
              <a:rPr lang="en-US" sz="1600" b="0" i="0" u="none" strike="noStrike" cap="none" dirty="0" err="1">
                <a:latin typeface="Arial" panose="020B0604020202020204" pitchFamily="34" charset="0"/>
                <a:ea typeface="HG丸ｺﾞｼｯｸM-PRO" panose="020F0600000000000000" pitchFamily="50" charset="-128"/>
                <a:cs typeface="Arial" panose="020B0604020202020204" pitchFamily="34" charset="0"/>
                <a:sym typeface="Meiryo"/>
              </a:rPr>
              <a:t>Kagi</a:t>
            </a:r>
            <a:endParaRPr sz="1600" dirty="0">
              <a:latin typeface="Arial" panose="020B0604020202020204" pitchFamily="34" charset="0"/>
              <a:ea typeface="HG丸ｺﾞｼｯｸM-PRO" panose="020F0600000000000000" pitchFamily="50" charset="-128"/>
              <a:cs typeface="Arial" panose="020B0604020202020204" pitchFamily="34" charset="0"/>
            </a:endParaRPr>
          </a:p>
        </p:txBody>
      </p:sp>
      <p:sp>
        <p:nvSpPr>
          <p:cNvPr id="38" name="Google Shape;223;p4">
            <a:extLst>
              <a:ext uri="{FF2B5EF4-FFF2-40B4-BE49-F238E27FC236}">
                <a16:creationId xmlns:a16="http://schemas.microsoft.com/office/drawing/2014/main" id="{022D4C22-CDBB-C0F0-C537-FE320153B055}"/>
              </a:ext>
            </a:extLst>
          </p:cNvPr>
          <p:cNvSpPr txBox="1"/>
          <p:nvPr/>
        </p:nvSpPr>
        <p:spPr>
          <a:xfrm>
            <a:off x="6589661" y="5921968"/>
            <a:ext cx="112471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dirty="0">
                <a:latin typeface="Arial" panose="020B0604020202020204" pitchFamily="34" charset="0"/>
                <a:ea typeface="HG丸ｺﾞｼｯｸM-PRO" panose="020F0600000000000000" pitchFamily="50" charset="-128"/>
                <a:cs typeface="Arial" panose="020B0604020202020204" pitchFamily="34" charset="0"/>
                <a:sym typeface="Meiryo"/>
              </a:rPr>
              <a:t>Prof. Y</a:t>
            </a:r>
            <a:r>
              <a:rPr lang="en-US" sz="1600" i="0" u="none" strike="noStrike" cap="none" dirty="0">
                <a:latin typeface="Arial" panose="020B0604020202020204" pitchFamily="34" charset="0"/>
                <a:ea typeface="HG丸ｺﾞｼｯｸM-PRO" panose="020F0600000000000000" pitchFamily="50" charset="-128"/>
                <a:cs typeface="Arial" panose="020B0604020202020204" pitchFamily="34" charset="0"/>
                <a:sym typeface="Meiryo"/>
              </a:rPr>
              <a:t>agi</a:t>
            </a:r>
            <a:endParaRPr sz="1600" dirty="0">
              <a:latin typeface="Arial" panose="020B0604020202020204" pitchFamily="34" charset="0"/>
              <a:ea typeface="HG丸ｺﾞｼｯｸM-PRO" panose="020F0600000000000000" pitchFamily="50" charset="-128"/>
              <a:cs typeface="Arial" panose="020B0604020202020204" pitchFamily="34" charset="0"/>
            </a:endParaRPr>
          </a:p>
        </p:txBody>
      </p:sp>
      <p:sp>
        <p:nvSpPr>
          <p:cNvPr id="41" name="Google Shape;223;p4">
            <a:extLst>
              <a:ext uri="{FF2B5EF4-FFF2-40B4-BE49-F238E27FC236}">
                <a16:creationId xmlns:a16="http://schemas.microsoft.com/office/drawing/2014/main" id="{4E08838E-33C3-F0D1-E9B1-EA0175B263C8}"/>
              </a:ext>
            </a:extLst>
          </p:cNvPr>
          <p:cNvSpPr txBox="1"/>
          <p:nvPr/>
        </p:nvSpPr>
        <p:spPr>
          <a:xfrm>
            <a:off x="5670415" y="6137194"/>
            <a:ext cx="112471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dirty="0">
                <a:latin typeface="Arial" panose="020B0604020202020204" pitchFamily="34" charset="0"/>
                <a:ea typeface="HG丸ｺﾞｼｯｸM-PRO" panose="020F0600000000000000" pitchFamily="50" charset="-128"/>
                <a:cs typeface="Arial" panose="020B0604020202020204" pitchFamily="34" charset="0"/>
                <a:sym typeface="Meiryo"/>
              </a:rPr>
              <a:t>Iizuka</a:t>
            </a:r>
            <a:r>
              <a:rPr lang="en-US" sz="1600" i="0" u="none" strike="noStrike" cap="none" dirty="0">
                <a:latin typeface="Arial" panose="020B0604020202020204" pitchFamily="34" charset="0"/>
                <a:ea typeface="HG丸ｺﾞｼｯｸM-PRO" panose="020F0600000000000000" pitchFamily="50" charset="-128"/>
                <a:cs typeface="Arial" panose="020B0604020202020204" pitchFamily="34" charset="0"/>
                <a:sym typeface="Meiryo"/>
              </a:rPr>
              <a:t>-</a:t>
            </a:r>
            <a:r>
              <a:rPr lang="en-US" sz="1600" i="0" u="none" strike="noStrike" cap="none" dirty="0" err="1">
                <a:latin typeface="Arial" panose="020B0604020202020204" pitchFamily="34" charset="0"/>
                <a:ea typeface="HG丸ｺﾞｼｯｸM-PRO" panose="020F0600000000000000" pitchFamily="50" charset="-128"/>
                <a:cs typeface="Arial" panose="020B0604020202020204" pitchFamily="34" charset="0"/>
                <a:sym typeface="Meiryo"/>
              </a:rPr>
              <a:t>san</a:t>
            </a:r>
            <a:endParaRPr sz="1600" dirty="0">
              <a:latin typeface="Arial" panose="020B0604020202020204" pitchFamily="34" charset="0"/>
              <a:ea typeface="HG丸ｺﾞｼｯｸM-PRO" panose="020F0600000000000000" pitchFamily="50"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54B31627-AC78-27D4-1826-9BE4B5AB3B81}"/>
              </a:ext>
            </a:extLst>
          </p:cNvPr>
          <p:cNvSpPr txBox="1"/>
          <p:nvPr/>
        </p:nvSpPr>
        <p:spPr>
          <a:xfrm>
            <a:off x="5901969" y="933488"/>
            <a:ext cx="5545492"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2020 at the University of Tokyo with </a:t>
            </a:r>
            <a:r>
              <a:rPr kumimoji="1" lang="en-US" altLang="ja-JP" dirty="0" err="1">
                <a:latin typeface="Arial" panose="020B0604020202020204" pitchFamily="34" charset="0"/>
                <a:cs typeface="Arial" panose="020B0604020202020204" pitchFamily="34" charset="0"/>
              </a:rPr>
              <a:t>Kagi’s</a:t>
            </a:r>
            <a:r>
              <a:rPr kumimoji="1" lang="en-US" altLang="ja-JP" dirty="0">
                <a:latin typeface="Arial" panose="020B0604020202020204" pitchFamily="34" charset="0"/>
                <a:cs typeface="Arial" panose="020B0604020202020204" pitchFamily="34" charset="0"/>
              </a:rPr>
              <a:t> lab. staffs</a:t>
            </a:r>
            <a:endParaRPr kumimoji="1" lang="ja-JP" altLang="en-US"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192212BC-579E-D2ED-13F2-2C10DC38E2BB}"/>
              </a:ext>
            </a:extLst>
          </p:cNvPr>
          <p:cNvSpPr txBox="1"/>
          <p:nvPr/>
        </p:nvSpPr>
        <p:spPr>
          <a:xfrm>
            <a:off x="505810" y="656489"/>
            <a:ext cx="4339650" cy="923330"/>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Young scientist award</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2025</a:t>
            </a:r>
          </a:p>
          <a:p>
            <a:r>
              <a:rPr kumimoji="1" lang="en-US" altLang="ja-JP" dirty="0">
                <a:latin typeface="Arial" panose="020B0604020202020204" pitchFamily="34" charset="0"/>
                <a:cs typeface="Arial" panose="020B0604020202020204" pitchFamily="34" charset="0"/>
              </a:rPr>
              <a:t>(Japan Society of High Pressure Science</a:t>
            </a:r>
            <a:br>
              <a:rPr kumimoji="1" lang="en-US" altLang="ja-JP" dirty="0">
                <a:latin typeface="Arial" panose="020B0604020202020204" pitchFamily="34" charset="0"/>
                <a:cs typeface="Arial" panose="020B0604020202020204" pitchFamily="34" charset="0"/>
              </a:rPr>
            </a:br>
            <a:r>
              <a:rPr kumimoji="1" lang="en-US" altLang="ja-JP" dirty="0">
                <a:latin typeface="Arial" panose="020B0604020202020204" pitchFamily="34" charset="0"/>
                <a:cs typeface="Arial" panose="020B0604020202020204" pitchFamily="34" charset="0"/>
              </a:rPr>
              <a:t> and Technology)</a:t>
            </a:r>
            <a:endParaRPr kumimoji="1" lang="ja-JP" altLang="en-US" dirty="0">
              <a:latin typeface="Arial" panose="020B0604020202020204" pitchFamily="34" charset="0"/>
              <a:cs typeface="Arial" panose="020B0604020202020204" pitchFamily="34" charset="0"/>
            </a:endParaRPr>
          </a:p>
        </p:txBody>
      </p:sp>
      <p:pic>
        <p:nvPicPr>
          <p:cNvPr id="6" name="図 5" descr="テキスト&#10;&#10;AI 生成コンテンツは誤りを含む可能性があります。">
            <a:extLst>
              <a:ext uri="{FF2B5EF4-FFF2-40B4-BE49-F238E27FC236}">
                <a16:creationId xmlns:a16="http://schemas.microsoft.com/office/drawing/2014/main" id="{9E75FD0F-1CC8-BE36-E789-010CBF9F047E}"/>
              </a:ext>
            </a:extLst>
          </p:cNvPr>
          <p:cNvPicPr>
            <a:picLocks noChangeAspect="1"/>
          </p:cNvPicPr>
          <p:nvPr/>
        </p:nvPicPr>
        <p:blipFill>
          <a:blip r:embed="rId4">
            <a:extLst>
              <a:ext uri="{28A0092B-C50C-407E-A947-70E740481C1C}">
                <a14:useLocalDpi xmlns:a14="http://schemas.microsoft.com/office/drawing/2010/main" val="0"/>
              </a:ext>
            </a:extLst>
          </a:blip>
          <a:srcRect l="17580" r="7785"/>
          <a:stretch>
            <a:fillRect/>
          </a:stretch>
        </p:blipFill>
        <p:spPr>
          <a:xfrm>
            <a:off x="259795" y="1579819"/>
            <a:ext cx="3657600" cy="3675530"/>
          </a:xfrm>
          <a:prstGeom prst="rect">
            <a:avLst/>
          </a:prstGeom>
        </p:spPr>
      </p:pic>
      <p:pic>
        <p:nvPicPr>
          <p:cNvPr id="8" name="図 7" descr="屋内, スーツケース, 小さい, 猫 が含まれている画像&#10;&#10;AI 生成コンテンツは誤りを含む可能性があります。">
            <a:extLst>
              <a:ext uri="{FF2B5EF4-FFF2-40B4-BE49-F238E27FC236}">
                <a16:creationId xmlns:a16="http://schemas.microsoft.com/office/drawing/2014/main" id="{8F30D732-46CE-05E4-E12A-D0895D30B388}"/>
              </a:ext>
            </a:extLst>
          </p:cNvPr>
          <p:cNvPicPr>
            <a:picLocks noChangeAspect="1"/>
          </p:cNvPicPr>
          <p:nvPr/>
        </p:nvPicPr>
        <p:blipFill>
          <a:blip r:embed="rId5">
            <a:extLst>
              <a:ext uri="{28A0092B-C50C-407E-A947-70E740481C1C}">
                <a14:useLocalDpi xmlns:a14="http://schemas.microsoft.com/office/drawing/2010/main" val="0"/>
              </a:ext>
            </a:extLst>
          </a:blip>
          <a:srcRect l="19611"/>
          <a:stretch>
            <a:fillRect/>
          </a:stretch>
        </p:blipFill>
        <p:spPr>
          <a:xfrm rot="5400000">
            <a:off x="2649432" y="3620023"/>
            <a:ext cx="2954723" cy="2756647"/>
          </a:xfrm>
          <a:prstGeom prst="rect">
            <a:avLst/>
          </a:prstGeom>
        </p:spPr>
      </p:pic>
      <p:sp>
        <p:nvSpPr>
          <p:cNvPr id="9" name="テキスト ボックス 8">
            <a:extLst>
              <a:ext uri="{FF2B5EF4-FFF2-40B4-BE49-F238E27FC236}">
                <a16:creationId xmlns:a16="http://schemas.microsoft.com/office/drawing/2014/main" id="{381C006E-1330-0615-4852-94A4F12D1F57}"/>
              </a:ext>
            </a:extLst>
          </p:cNvPr>
          <p:cNvSpPr txBox="1"/>
          <p:nvPr/>
        </p:nvSpPr>
        <p:spPr>
          <a:xfrm>
            <a:off x="588583" y="5311530"/>
            <a:ext cx="215988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(Yesterday’s photo)</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014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EF71B02-26F6-E298-F868-DF807E1F6CA9}"/>
              </a:ext>
            </a:extLst>
          </p:cNvPr>
          <p:cNvGrpSpPr/>
          <p:nvPr/>
        </p:nvGrpSpPr>
        <p:grpSpPr>
          <a:xfrm>
            <a:off x="0" y="-13043"/>
            <a:ext cx="12192000" cy="536263"/>
            <a:chOff x="0" y="-13043"/>
            <a:chExt cx="12192000" cy="536263"/>
          </a:xfrm>
        </p:grpSpPr>
        <p:sp>
          <p:nvSpPr>
            <p:cNvPr id="3" name="正方形/長方形 2">
              <a:extLst>
                <a:ext uri="{FF2B5EF4-FFF2-40B4-BE49-F238E27FC236}">
                  <a16:creationId xmlns:a16="http://schemas.microsoft.com/office/drawing/2014/main" id="{30075A68-57F7-76D2-A864-773C29BA09E8}"/>
                </a:ext>
              </a:extLst>
            </p:cNvPr>
            <p:cNvSpPr/>
            <p:nvPr/>
          </p:nvSpPr>
          <p:spPr>
            <a:xfrm>
              <a:off x="0" y="0"/>
              <a:ext cx="12192000" cy="5232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408BF21-C688-8E94-02A1-4ACBB40DD885}"/>
                </a:ext>
              </a:extLst>
            </p:cNvPr>
            <p:cNvSpPr txBox="1"/>
            <p:nvPr/>
          </p:nvSpPr>
          <p:spPr>
            <a:xfrm>
              <a:off x="129953" y="-13043"/>
              <a:ext cx="9453229"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Results and discussion using P-E loop measurements</a:t>
              </a:r>
            </a:p>
          </p:txBody>
        </p:sp>
      </p:grpSp>
      <p:sp>
        <p:nvSpPr>
          <p:cNvPr id="4" name="正方形/長方形 3"/>
          <p:cNvSpPr/>
          <p:nvPr/>
        </p:nvSpPr>
        <p:spPr>
          <a:xfrm>
            <a:off x="831874" y="1294025"/>
            <a:ext cx="1215397" cy="415498"/>
          </a:xfrm>
          <a:prstGeom prst="rect">
            <a:avLst/>
          </a:prstGeom>
        </p:spPr>
        <p:txBody>
          <a:bodyPr wrap="none">
            <a:spAutoFit/>
          </a:bodyPr>
          <a:lstStyle/>
          <a:p>
            <a:r>
              <a:rPr lang="en-US" altLang="ja-JP" sz="2100" u="sng" dirty="0">
                <a:latin typeface="Arial" panose="020B0604020202020204" pitchFamily="34" charset="0"/>
                <a:ea typeface="メイリオ" panose="020B0604030504040204" pitchFamily="50" charset="-128"/>
                <a:cs typeface="Arial" panose="020B0604020202020204" pitchFamily="34" charset="0"/>
              </a:rPr>
              <a:t>P-E loop</a:t>
            </a:r>
            <a:endParaRPr lang="ja-JP" altLang="en-US" sz="2100" u="sng" dirty="0">
              <a:latin typeface="Arial" panose="020B0604020202020204" pitchFamily="34" charset="0"/>
              <a:ea typeface="メイリオ" panose="020B0604030504040204" pitchFamily="50" charset="-128"/>
              <a:cs typeface="Arial" panose="020B0604020202020204" pitchFamily="34" charset="0"/>
            </a:endParaRPr>
          </a:p>
        </p:txBody>
      </p:sp>
      <p:pic>
        <p:nvPicPr>
          <p:cNvPr id="8" name="図 7"/>
          <p:cNvPicPr>
            <a:picLocks noChangeAspect="1"/>
          </p:cNvPicPr>
          <p:nvPr/>
        </p:nvPicPr>
        <p:blipFill>
          <a:blip r:embed="rId3"/>
          <a:stretch>
            <a:fillRect/>
          </a:stretch>
        </p:blipFill>
        <p:spPr>
          <a:xfrm>
            <a:off x="718153" y="1709523"/>
            <a:ext cx="5295900" cy="4067175"/>
          </a:xfrm>
          <a:prstGeom prst="rect">
            <a:avLst/>
          </a:prstGeom>
        </p:spPr>
      </p:pic>
      <p:sp>
        <p:nvSpPr>
          <p:cNvPr id="22" name="テキスト ボックス 21"/>
          <p:cNvSpPr txBox="1"/>
          <p:nvPr/>
        </p:nvSpPr>
        <p:spPr>
          <a:xfrm>
            <a:off x="1692295" y="1947402"/>
            <a:ext cx="1124026"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6.1 GPa</a:t>
            </a:r>
            <a:endParaRPr lang="ja-JP" altLang="en-US" sz="2000" dirty="0">
              <a:latin typeface="Arial" panose="020B0604020202020204" pitchFamily="34" charset="0"/>
              <a:cs typeface="Arial" panose="020B0604020202020204" pitchFamily="34" charset="0"/>
            </a:endParaRPr>
          </a:p>
        </p:txBody>
      </p:sp>
      <p:sp>
        <p:nvSpPr>
          <p:cNvPr id="5" name="テキスト ボックス 4"/>
          <p:cNvSpPr txBox="1"/>
          <p:nvPr/>
        </p:nvSpPr>
        <p:spPr>
          <a:xfrm>
            <a:off x="1692296" y="2368209"/>
            <a:ext cx="2005677" cy="615553"/>
          </a:xfrm>
          <a:prstGeom prst="rect">
            <a:avLst/>
          </a:prstGeom>
          <a:noFill/>
        </p:spPr>
        <p:txBody>
          <a:bodyPr wrap="none" rtlCol="0">
            <a:spAutoFit/>
          </a:bodyPr>
          <a:lstStyle/>
          <a:p>
            <a:r>
              <a:rPr lang="en-US" altLang="ja-JP" sz="1700" dirty="0">
                <a:latin typeface="Arial" panose="020B0604020202020204" pitchFamily="34" charset="0"/>
                <a:cs typeface="Arial" panose="020B0604020202020204" pitchFamily="34" charset="0"/>
              </a:rPr>
              <a:t>Ice VIII</a:t>
            </a:r>
            <a:br>
              <a:rPr lang="en-US" altLang="ja-JP" sz="1700" dirty="0">
                <a:latin typeface="Arial" panose="020B0604020202020204" pitchFamily="34" charset="0"/>
                <a:cs typeface="Arial" panose="020B0604020202020204" pitchFamily="34" charset="0"/>
              </a:rPr>
            </a:br>
            <a:r>
              <a:rPr lang="en-US" altLang="ja-JP" sz="1700" dirty="0">
                <a:latin typeface="Arial" panose="020B0604020202020204" pitchFamily="34" charset="0"/>
                <a:cs typeface="Arial" panose="020B0604020202020204" pitchFamily="34" charset="0"/>
              </a:rPr>
              <a:t>(10 kV/mm, 263 K)</a:t>
            </a:r>
            <a:endParaRPr lang="ja-JP" altLang="en-US" sz="1700" dirty="0">
              <a:latin typeface="Arial" panose="020B0604020202020204" pitchFamily="34" charset="0"/>
              <a:cs typeface="Arial" panose="020B0604020202020204" pitchFamily="34" charset="0"/>
            </a:endParaRPr>
          </a:p>
        </p:txBody>
      </p:sp>
      <p:cxnSp>
        <p:nvCxnSpPr>
          <p:cNvPr id="10" name="直線矢印コネクタ 9"/>
          <p:cNvCxnSpPr/>
          <p:nvPr/>
        </p:nvCxnSpPr>
        <p:spPr>
          <a:xfrm flipH="1">
            <a:off x="2029440" y="3056317"/>
            <a:ext cx="224869" cy="421876"/>
          </a:xfrm>
          <a:prstGeom prst="straightConnector1">
            <a:avLst/>
          </a:prstGeom>
          <a:ln w="38100">
            <a:solidFill>
              <a:srgbClr val="FF008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6177948" y="5172112"/>
            <a:ext cx="3700052" cy="70788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Paraelectric behavior of ice VII</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was observed up to 10 kV/mm.</a:t>
            </a:r>
            <a:endParaRPr lang="ja-JP" altLang="en-US" sz="2000" dirty="0">
              <a:latin typeface="Arial" panose="020B0604020202020204" pitchFamily="34" charset="0"/>
              <a:cs typeface="Arial" panose="020B0604020202020204" pitchFamily="34" charset="0"/>
            </a:endParaRPr>
          </a:p>
        </p:txBody>
      </p:sp>
      <p:pic>
        <p:nvPicPr>
          <p:cNvPr id="16" name="図 15">
            <a:extLst>
              <a:ext uri="{FF2B5EF4-FFF2-40B4-BE49-F238E27FC236}">
                <a16:creationId xmlns:a16="http://schemas.microsoft.com/office/drawing/2014/main" id="{432DD44D-FE1C-6328-A2E1-F970191A1210}"/>
              </a:ext>
            </a:extLst>
          </p:cNvPr>
          <p:cNvPicPr>
            <a:picLocks noChangeAspect="1"/>
          </p:cNvPicPr>
          <p:nvPr/>
        </p:nvPicPr>
        <p:blipFill>
          <a:blip r:embed="rId4"/>
          <a:stretch>
            <a:fillRect/>
          </a:stretch>
        </p:blipFill>
        <p:spPr>
          <a:xfrm>
            <a:off x="6432734" y="1294025"/>
            <a:ext cx="3592920" cy="3264394"/>
          </a:xfrm>
          <a:prstGeom prst="rect">
            <a:avLst/>
          </a:prstGeom>
        </p:spPr>
      </p:pic>
      <p:pic>
        <p:nvPicPr>
          <p:cNvPr id="7" name="図 6">
            <a:extLst>
              <a:ext uri="{FF2B5EF4-FFF2-40B4-BE49-F238E27FC236}">
                <a16:creationId xmlns:a16="http://schemas.microsoft.com/office/drawing/2014/main" id="{5983D093-8C90-4A25-4597-4D4E607F982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85221" y="2615604"/>
            <a:ext cx="1756217" cy="1942815"/>
          </a:xfrm>
          <a:prstGeom prst="rect">
            <a:avLst/>
          </a:prstGeom>
        </p:spPr>
      </p:pic>
      <p:sp>
        <p:nvSpPr>
          <p:cNvPr id="9" name="テキスト ボックス 8">
            <a:extLst>
              <a:ext uri="{FF2B5EF4-FFF2-40B4-BE49-F238E27FC236}">
                <a16:creationId xmlns:a16="http://schemas.microsoft.com/office/drawing/2014/main" id="{9EC777FF-43C1-38D8-20F4-246B38CFBF42}"/>
              </a:ext>
            </a:extLst>
          </p:cNvPr>
          <p:cNvSpPr txBox="1"/>
          <p:nvPr/>
        </p:nvSpPr>
        <p:spPr>
          <a:xfrm>
            <a:off x="9446742" y="4446514"/>
            <a:ext cx="2443645" cy="707886"/>
          </a:xfrm>
          <a:prstGeom prst="rect">
            <a:avLst/>
          </a:prstGeom>
          <a:noFill/>
        </p:spPr>
        <p:txBody>
          <a:bodyPr wrap="square" rtlCol="0">
            <a:spAutoFit/>
          </a:bodyPr>
          <a:lstStyle/>
          <a:p>
            <a:pPr algn="ctr"/>
            <a:r>
              <a:rPr lang="en-US" altLang="ja-JP" sz="2000" dirty="0">
                <a:solidFill>
                  <a:srgbClr val="00B0F0"/>
                </a:solidFill>
                <a:latin typeface="Arial" panose="020B0604020202020204" pitchFamily="34" charset="0"/>
                <a:ea typeface="メイリオ" panose="020B0604030504040204" pitchFamily="50" charset="-128"/>
                <a:cs typeface="Arial" panose="020B0604020202020204" pitchFamily="34" charset="0"/>
              </a:rPr>
              <a:t>Ice VIII</a:t>
            </a:r>
            <a:br>
              <a:rPr lang="en-US" altLang="ja-JP" sz="2000" dirty="0">
                <a:solidFill>
                  <a:srgbClr val="00B0F0"/>
                </a:solidFill>
                <a:latin typeface="Arial" panose="020B0604020202020204" pitchFamily="34" charset="0"/>
                <a:ea typeface="メイリオ" panose="020B0604030504040204" pitchFamily="50" charset="-128"/>
                <a:cs typeface="Arial" panose="020B0604020202020204" pitchFamily="34" charset="0"/>
              </a:rPr>
            </a:br>
            <a:r>
              <a:rPr lang="ja-JP" altLang="en-US" sz="2000" dirty="0">
                <a:solidFill>
                  <a:srgbClr val="00B0F0"/>
                </a:solidFill>
                <a:latin typeface="Arial" panose="020B0604020202020204" pitchFamily="34" charset="0"/>
                <a:ea typeface="メイリオ" panose="020B0604030504040204" pitchFamily="50" charset="-128"/>
                <a:cs typeface="Arial" panose="020B0604020202020204" pitchFamily="34" charset="0"/>
              </a:rPr>
              <a:t>（</a:t>
            </a:r>
            <a:r>
              <a:rPr lang="en-US" altLang="ja-JP" sz="2000" dirty="0">
                <a:solidFill>
                  <a:srgbClr val="00B0F0"/>
                </a:solidFill>
                <a:latin typeface="Arial" panose="020B0604020202020204" pitchFamily="34" charset="0"/>
                <a:ea typeface="メイリオ" panose="020B0604030504040204" pitchFamily="50" charset="-128"/>
                <a:cs typeface="Arial" panose="020B0604020202020204" pitchFamily="34" charset="0"/>
              </a:rPr>
              <a:t>Ordered phase</a:t>
            </a:r>
            <a:r>
              <a:rPr lang="ja-JP" altLang="en-US" sz="2000" dirty="0">
                <a:solidFill>
                  <a:srgbClr val="00B0F0"/>
                </a:solidFill>
                <a:latin typeface="Arial" panose="020B0604020202020204" pitchFamily="34" charset="0"/>
                <a:ea typeface="メイリオ" panose="020B0604030504040204" pitchFamily="50" charset="-128"/>
                <a:cs typeface="Arial" panose="020B0604020202020204" pitchFamily="34" charset="0"/>
              </a:rPr>
              <a:t>）</a:t>
            </a:r>
          </a:p>
        </p:txBody>
      </p:sp>
    </p:spTree>
    <p:extLst>
      <p:ext uri="{BB962C8B-B14F-4D97-AF65-F5344CB8AC3E}">
        <p14:creationId xmlns:p14="http://schemas.microsoft.com/office/powerpoint/2010/main" val="1552298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67F0F92-FAB2-9F19-BB2A-27A9F344E52A}"/>
              </a:ext>
            </a:extLst>
          </p:cNvPr>
          <p:cNvGrpSpPr/>
          <p:nvPr/>
        </p:nvGrpSpPr>
        <p:grpSpPr>
          <a:xfrm>
            <a:off x="0" y="-13043"/>
            <a:ext cx="12192000" cy="536263"/>
            <a:chOff x="0" y="-13043"/>
            <a:chExt cx="12192000" cy="536263"/>
          </a:xfrm>
        </p:grpSpPr>
        <p:sp>
          <p:nvSpPr>
            <p:cNvPr id="3" name="正方形/長方形 2">
              <a:extLst>
                <a:ext uri="{FF2B5EF4-FFF2-40B4-BE49-F238E27FC236}">
                  <a16:creationId xmlns:a16="http://schemas.microsoft.com/office/drawing/2014/main" id="{8F3561D3-78C4-E15B-BD55-2DF29ED9E542}"/>
                </a:ext>
              </a:extLst>
            </p:cNvPr>
            <p:cNvSpPr/>
            <p:nvPr/>
          </p:nvSpPr>
          <p:spPr>
            <a:xfrm>
              <a:off x="0" y="0"/>
              <a:ext cx="12192000" cy="5232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28DD969-5316-92A2-E724-1B83BCB75A28}"/>
                </a:ext>
              </a:extLst>
            </p:cNvPr>
            <p:cNvSpPr txBox="1"/>
            <p:nvPr/>
          </p:nvSpPr>
          <p:spPr>
            <a:xfrm>
              <a:off x="129953" y="-13043"/>
              <a:ext cx="9453229"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Results and discussion using P-E loop measurements</a:t>
              </a:r>
            </a:p>
          </p:txBody>
        </p:sp>
      </p:grpSp>
      <p:sp>
        <p:nvSpPr>
          <p:cNvPr id="21" name="正方形/長方形 20"/>
          <p:cNvSpPr/>
          <p:nvPr/>
        </p:nvSpPr>
        <p:spPr>
          <a:xfrm>
            <a:off x="902849" y="5840452"/>
            <a:ext cx="10386303" cy="738664"/>
          </a:xfrm>
          <a:prstGeom prst="rect">
            <a:avLst/>
          </a:prstGeom>
        </p:spPr>
        <p:txBody>
          <a:bodyPr wrap="square">
            <a:spAutoFit/>
          </a:bodyPr>
          <a:lstStyle/>
          <a:p>
            <a:r>
              <a:rPr lang="en-US" altLang="ja-JP" sz="2100" kern="0" dirty="0">
                <a:latin typeface="Arial" panose="020B0604020202020204" pitchFamily="34" charset="0"/>
                <a:ea typeface="ヒラギノ明朝 Pro W3"/>
                <a:cs typeface="Arial" panose="020B0604020202020204" pitchFamily="34" charset="0"/>
              </a:rPr>
              <a:t>The volume fraction of the FE ordered form was estimated </a:t>
            </a:r>
          </a:p>
          <a:p>
            <a:r>
              <a:rPr lang="en-US" altLang="ja-JP" sz="2100" kern="0" dirty="0">
                <a:latin typeface="Arial" panose="020B0604020202020204" pitchFamily="34" charset="0"/>
                <a:ea typeface="ヒラギノ明朝 Pro W3"/>
                <a:cs typeface="Arial" panose="020B0604020202020204" pitchFamily="34" charset="0"/>
              </a:rPr>
              <a:t>about </a:t>
            </a:r>
            <a:r>
              <a:rPr lang="en-US" altLang="ja-JP" sz="2100" kern="0" dirty="0">
                <a:solidFill>
                  <a:srgbClr val="00B0F0"/>
                </a:solidFill>
                <a:latin typeface="Arial" panose="020B0604020202020204" pitchFamily="34" charset="0"/>
                <a:ea typeface="ヒラギノ明朝 Pro W3"/>
                <a:cs typeface="Arial" panose="020B0604020202020204" pitchFamily="34" charset="0"/>
              </a:rPr>
              <a:t>0.02</a:t>
            </a:r>
            <a:r>
              <a:rPr lang="en-US" altLang="ja-JP" sz="2100" kern="0" dirty="0">
                <a:latin typeface="Arial" panose="020B0604020202020204" pitchFamily="34" charset="0"/>
                <a:ea typeface="ヒラギノ明朝 Pro W3"/>
                <a:cs typeface="Arial" panose="020B0604020202020204" pitchFamily="34" charset="0"/>
              </a:rPr>
              <a:t> under 10 kV/mm electric field, if the FE-ordered form coexisted with ice VII.</a:t>
            </a:r>
            <a:endParaRPr lang="ja-JP" altLang="en-US" sz="2100" dirty="0">
              <a:latin typeface="Arial" panose="020B0604020202020204" pitchFamily="34" charset="0"/>
              <a:cs typeface="Arial" panose="020B0604020202020204" pitchFamily="34" charset="0"/>
            </a:endParaRPr>
          </a:p>
        </p:txBody>
      </p:sp>
      <p:pic>
        <p:nvPicPr>
          <p:cNvPr id="24" name="図 23"/>
          <p:cNvPicPr>
            <a:picLocks noChangeAspect="1"/>
          </p:cNvPicPr>
          <p:nvPr/>
        </p:nvPicPr>
        <p:blipFill>
          <a:blip r:embed="rId3">
            <a:clrChange>
              <a:clrFrom>
                <a:srgbClr val="FFFFFF"/>
              </a:clrFrom>
              <a:clrTo>
                <a:srgbClr val="FFFFFF">
                  <a:alpha val="0"/>
                </a:srgbClr>
              </a:clrTo>
            </a:clrChange>
          </a:blip>
          <a:stretch>
            <a:fillRect/>
          </a:stretch>
        </p:blipFill>
        <p:spPr>
          <a:xfrm>
            <a:off x="8038713" y="4174506"/>
            <a:ext cx="1804340" cy="1679038"/>
          </a:xfrm>
          <a:prstGeom prst="rect">
            <a:avLst/>
          </a:prstGeom>
        </p:spPr>
      </p:pic>
      <p:sp>
        <p:nvSpPr>
          <p:cNvPr id="25" name="テキスト ボックス 24"/>
          <p:cNvSpPr txBox="1"/>
          <p:nvPr/>
        </p:nvSpPr>
        <p:spPr>
          <a:xfrm>
            <a:off x="8064375" y="1494304"/>
            <a:ext cx="1523174" cy="461665"/>
          </a:xfrm>
          <a:prstGeom prst="rect">
            <a:avLst/>
          </a:prstGeom>
          <a:noFill/>
        </p:spPr>
        <p:txBody>
          <a:bodyPr wrap="none" rtlCol="0">
            <a:spAutoFit/>
          </a:bodyPr>
          <a:lstStyle/>
          <a:p>
            <a:r>
              <a:rPr lang="en-US" altLang="ja-JP" sz="2400" i="1" dirty="0">
                <a:latin typeface="Arial" panose="020B0604020202020204" pitchFamily="34" charset="0"/>
                <a:cs typeface="Arial" panose="020B0604020202020204" pitchFamily="34" charset="0"/>
              </a:rPr>
              <a:t>P</a:t>
            </a:r>
            <a:r>
              <a:rPr lang="en-US" altLang="ja-JP" sz="2400" dirty="0">
                <a:latin typeface="Arial" panose="020B0604020202020204" pitchFamily="34" charset="0"/>
                <a:cs typeface="Arial" panose="020B0604020202020204" pitchFamily="34" charset="0"/>
              </a:rPr>
              <a:t> = </a:t>
            </a:r>
            <a:r>
              <a:rPr lang="el-GR" altLang="ja-JP" sz="2400" i="1" dirty="0">
                <a:latin typeface="Arial" panose="020B0604020202020204" pitchFamily="34" charset="0"/>
                <a:cs typeface="Arial" panose="020B0604020202020204" pitchFamily="34" charset="0"/>
              </a:rPr>
              <a:t>μ</a:t>
            </a:r>
            <a:r>
              <a:rPr lang="en-US" altLang="ja-JP" sz="2400" dirty="0">
                <a:latin typeface="Arial" panose="020B0604020202020204" pitchFamily="34" charset="0"/>
                <a:cs typeface="Arial" panose="020B0604020202020204" pitchFamily="34" charset="0"/>
              </a:rPr>
              <a:t>(</a:t>
            </a:r>
            <a:r>
              <a:rPr lang="en-US" altLang="ja-JP" sz="2400" i="1" dirty="0" err="1">
                <a:latin typeface="Arial" panose="020B0604020202020204" pitchFamily="34" charset="0"/>
                <a:cs typeface="Arial" panose="020B0604020202020204" pitchFamily="34" charset="0"/>
              </a:rPr>
              <a:t>N·f</a:t>
            </a:r>
            <a:r>
              <a:rPr lang="en-US" altLang="ja-JP" sz="2400" dirty="0">
                <a:latin typeface="Arial" panose="020B0604020202020204" pitchFamily="34" charset="0"/>
                <a:cs typeface="Arial" panose="020B0604020202020204" pitchFamily="34" charset="0"/>
              </a:rPr>
              <a:t>)</a:t>
            </a:r>
            <a:endParaRPr lang="ja-JP" altLang="en-US" sz="2400" baseline="-25000" dirty="0">
              <a:latin typeface="Arial" panose="020B0604020202020204" pitchFamily="34" charset="0"/>
              <a:cs typeface="Arial" panose="020B0604020202020204" pitchFamily="34" charset="0"/>
            </a:endParaRPr>
          </a:p>
        </p:txBody>
      </p:sp>
      <p:sp>
        <p:nvSpPr>
          <p:cNvPr id="26" name="テキスト ボックス 25"/>
          <p:cNvSpPr txBox="1"/>
          <p:nvPr/>
        </p:nvSpPr>
        <p:spPr>
          <a:xfrm>
            <a:off x="7159497" y="898044"/>
            <a:ext cx="2409634" cy="400110"/>
          </a:xfrm>
          <a:prstGeom prst="rect">
            <a:avLst/>
          </a:prstGeom>
          <a:noFill/>
        </p:spPr>
        <p:txBody>
          <a:bodyPr wrap="none" rtlCol="0">
            <a:spAutoFit/>
          </a:bodyPr>
          <a:lstStyle/>
          <a:p>
            <a:r>
              <a:rPr lang="en-US" altLang="ja-JP" sz="2000" u="sng" dirty="0">
                <a:latin typeface="Arial" panose="020B0604020202020204" pitchFamily="34" charset="0"/>
                <a:cs typeface="Arial" panose="020B0604020202020204" pitchFamily="34" charset="0"/>
              </a:rPr>
              <a:t>Electric polarization</a:t>
            </a:r>
            <a:endParaRPr lang="ja-JP" altLang="en-US" sz="2000" u="sng" dirty="0">
              <a:latin typeface="Arial" panose="020B0604020202020204" pitchFamily="34" charset="0"/>
              <a:cs typeface="Arial" panose="020B0604020202020204" pitchFamily="34" charset="0"/>
            </a:endParaRPr>
          </a:p>
        </p:txBody>
      </p:sp>
      <p:sp>
        <p:nvSpPr>
          <p:cNvPr id="27" name="テキスト ボックス 26"/>
          <p:cNvSpPr txBox="1"/>
          <p:nvPr/>
        </p:nvSpPr>
        <p:spPr>
          <a:xfrm>
            <a:off x="7159498" y="2104210"/>
            <a:ext cx="3102131" cy="707886"/>
          </a:xfrm>
          <a:prstGeom prst="rect">
            <a:avLst/>
          </a:prstGeom>
          <a:noFill/>
        </p:spPr>
        <p:txBody>
          <a:bodyPr wrap="none" rtlCol="0">
            <a:spAutoFit/>
          </a:bodyPr>
          <a:lstStyle/>
          <a:p>
            <a:r>
              <a:rPr lang="el-GR" altLang="ja-JP" sz="2000" i="1" dirty="0">
                <a:latin typeface="Arial" panose="020B0604020202020204" pitchFamily="34" charset="0"/>
                <a:cs typeface="Arial" panose="020B0604020202020204" pitchFamily="34" charset="0"/>
              </a:rPr>
              <a:t>μ </a:t>
            </a:r>
            <a:r>
              <a:rPr lang="en-US" altLang="ja-JP" sz="2000" dirty="0">
                <a:latin typeface="Arial" panose="020B0604020202020204" pitchFamily="34" charset="0"/>
                <a:cs typeface="Arial" panose="020B0604020202020204" pitchFamily="34" charset="0"/>
              </a:rPr>
              <a:t>: electric dipole moment</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     of water molecule</a:t>
            </a:r>
            <a:endParaRPr lang="ja-JP" altLang="en-US" sz="2000" dirty="0">
              <a:latin typeface="Arial" panose="020B0604020202020204" pitchFamily="34" charset="0"/>
              <a:cs typeface="Arial" panose="020B0604020202020204" pitchFamily="34" charset="0"/>
            </a:endParaRPr>
          </a:p>
        </p:txBody>
      </p:sp>
      <p:sp>
        <p:nvSpPr>
          <p:cNvPr id="28" name="正方形/長方形 27"/>
          <p:cNvSpPr/>
          <p:nvPr/>
        </p:nvSpPr>
        <p:spPr>
          <a:xfrm>
            <a:off x="7159497" y="2833442"/>
            <a:ext cx="3443571" cy="707886"/>
          </a:xfrm>
          <a:prstGeom prst="rect">
            <a:avLst/>
          </a:prstGeom>
        </p:spPr>
        <p:txBody>
          <a:bodyPr wrap="none">
            <a:spAutoFit/>
          </a:bodyPr>
          <a:lstStyle/>
          <a:p>
            <a:r>
              <a:rPr lang="en-US" altLang="ja-JP" sz="2000" i="1" dirty="0">
                <a:latin typeface="Arial" panose="020B0604020202020204" pitchFamily="34" charset="0"/>
                <a:cs typeface="Arial" panose="020B0604020202020204" pitchFamily="34" charset="0"/>
              </a:rPr>
              <a:t>N</a:t>
            </a:r>
            <a:r>
              <a:rPr lang="en-US" altLang="ja-JP" sz="2000" dirty="0">
                <a:latin typeface="Arial" panose="020B0604020202020204" pitchFamily="34" charset="0"/>
                <a:cs typeface="Arial" panose="020B0604020202020204" pitchFamily="34" charset="0"/>
              </a:rPr>
              <a:t>: Number of density of </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     water molecules in ice VII</a:t>
            </a:r>
            <a:endParaRPr lang="ja-JP" altLang="en-US" sz="2000" i="1" baseline="-25000" dirty="0">
              <a:latin typeface="Arial" panose="020B0604020202020204" pitchFamily="34" charset="0"/>
              <a:cs typeface="Arial" panose="020B0604020202020204" pitchFamily="34" charset="0"/>
            </a:endParaRPr>
          </a:p>
        </p:txBody>
      </p:sp>
      <p:sp>
        <p:nvSpPr>
          <p:cNvPr id="29" name="正方形/長方形 28"/>
          <p:cNvSpPr/>
          <p:nvPr/>
        </p:nvSpPr>
        <p:spPr>
          <a:xfrm>
            <a:off x="7159497" y="3568105"/>
            <a:ext cx="3041217" cy="707886"/>
          </a:xfrm>
          <a:prstGeom prst="rect">
            <a:avLst/>
          </a:prstGeom>
        </p:spPr>
        <p:txBody>
          <a:bodyPr wrap="none">
            <a:spAutoFit/>
          </a:bodyPr>
          <a:lstStyle/>
          <a:p>
            <a:r>
              <a:rPr lang="en-US" altLang="ja-JP" sz="2000" i="1" dirty="0">
                <a:latin typeface="Arial" panose="020B0604020202020204" pitchFamily="34" charset="0"/>
                <a:cs typeface="Arial" panose="020B0604020202020204" pitchFamily="34" charset="0"/>
              </a:rPr>
              <a:t>f</a:t>
            </a:r>
            <a:r>
              <a:rPr lang="en-US" altLang="ja-JP" sz="2000" dirty="0">
                <a:latin typeface="Arial" panose="020B0604020202020204" pitchFamily="34" charset="0"/>
                <a:cs typeface="Arial" panose="020B0604020202020204" pitchFamily="34" charset="0"/>
              </a:rPr>
              <a:t>:  Volume fraction </a:t>
            </a:r>
            <a:br>
              <a:rPr lang="en-US" altLang="ja-JP" sz="2000" dirty="0">
                <a:latin typeface="Arial" panose="020B0604020202020204" pitchFamily="34" charset="0"/>
                <a:cs typeface="Arial" panose="020B0604020202020204" pitchFamily="34" charset="0"/>
              </a:rPr>
            </a:b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of the FE ordered form</a:t>
            </a:r>
            <a:endParaRPr lang="ja-JP" altLang="en-US" sz="2000" i="1" baseline="-25000" dirty="0">
              <a:latin typeface="Arial" panose="020B0604020202020204" pitchFamily="34" charset="0"/>
              <a:cs typeface="Arial" panose="020B0604020202020204" pitchFamily="34" charset="0"/>
            </a:endParaRPr>
          </a:p>
        </p:txBody>
      </p:sp>
      <p:pic>
        <p:nvPicPr>
          <p:cNvPr id="11" name="図 10">
            <a:extLst>
              <a:ext uri="{FF2B5EF4-FFF2-40B4-BE49-F238E27FC236}">
                <a16:creationId xmlns:a16="http://schemas.microsoft.com/office/drawing/2014/main" id="{8C95CF7C-2C2A-A518-BD31-763F722A7D5A}"/>
              </a:ext>
            </a:extLst>
          </p:cNvPr>
          <p:cNvPicPr>
            <a:picLocks noChangeAspect="1"/>
          </p:cNvPicPr>
          <p:nvPr/>
        </p:nvPicPr>
        <p:blipFill>
          <a:blip r:embed="rId4"/>
          <a:stretch>
            <a:fillRect/>
          </a:stretch>
        </p:blipFill>
        <p:spPr>
          <a:xfrm>
            <a:off x="1619224" y="1536208"/>
            <a:ext cx="5295900" cy="4067175"/>
          </a:xfrm>
          <a:prstGeom prst="rect">
            <a:avLst/>
          </a:prstGeom>
        </p:spPr>
      </p:pic>
      <p:sp>
        <p:nvSpPr>
          <p:cNvPr id="12" name="テキスト ボックス 11">
            <a:extLst>
              <a:ext uri="{FF2B5EF4-FFF2-40B4-BE49-F238E27FC236}">
                <a16:creationId xmlns:a16="http://schemas.microsoft.com/office/drawing/2014/main" id="{784229D6-D528-1A31-C712-940E564B9EAB}"/>
              </a:ext>
            </a:extLst>
          </p:cNvPr>
          <p:cNvSpPr txBox="1"/>
          <p:nvPr/>
        </p:nvSpPr>
        <p:spPr>
          <a:xfrm>
            <a:off x="2593366" y="1774087"/>
            <a:ext cx="1124026"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6.1 GPa</a:t>
            </a:r>
            <a:endParaRPr lang="ja-JP" altLang="en-US" sz="2000"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7AC892E7-ED7A-B6FE-E826-0013F2B5E8F6}"/>
              </a:ext>
            </a:extLst>
          </p:cNvPr>
          <p:cNvSpPr txBox="1"/>
          <p:nvPr/>
        </p:nvSpPr>
        <p:spPr>
          <a:xfrm>
            <a:off x="2593367" y="2194894"/>
            <a:ext cx="2005677" cy="615553"/>
          </a:xfrm>
          <a:prstGeom prst="rect">
            <a:avLst/>
          </a:prstGeom>
          <a:noFill/>
        </p:spPr>
        <p:txBody>
          <a:bodyPr wrap="none" rtlCol="0">
            <a:spAutoFit/>
          </a:bodyPr>
          <a:lstStyle/>
          <a:p>
            <a:r>
              <a:rPr lang="en-US" altLang="ja-JP" sz="1700" dirty="0">
                <a:latin typeface="Arial" panose="020B0604020202020204" pitchFamily="34" charset="0"/>
                <a:cs typeface="Arial" panose="020B0604020202020204" pitchFamily="34" charset="0"/>
              </a:rPr>
              <a:t>Ice VIII</a:t>
            </a:r>
            <a:br>
              <a:rPr lang="en-US" altLang="ja-JP" sz="1700" dirty="0">
                <a:latin typeface="Arial" panose="020B0604020202020204" pitchFamily="34" charset="0"/>
                <a:cs typeface="Arial" panose="020B0604020202020204" pitchFamily="34" charset="0"/>
              </a:rPr>
            </a:br>
            <a:r>
              <a:rPr lang="en-US" altLang="ja-JP" sz="1700" dirty="0">
                <a:latin typeface="Arial" panose="020B0604020202020204" pitchFamily="34" charset="0"/>
                <a:cs typeface="Arial" panose="020B0604020202020204" pitchFamily="34" charset="0"/>
              </a:rPr>
              <a:t>(10 kV/mm, 263 K)</a:t>
            </a:r>
            <a:endParaRPr lang="ja-JP" altLang="en-US" sz="1700" dirty="0">
              <a:latin typeface="Arial" panose="020B0604020202020204" pitchFamily="34" charset="0"/>
              <a:cs typeface="Arial" panose="020B0604020202020204" pitchFamily="34" charset="0"/>
            </a:endParaRPr>
          </a:p>
        </p:txBody>
      </p:sp>
      <p:cxnSp>
        <p:nvCxnSpPr>
          <p:cNvPr id="14" name="直線矢印コネクタ 13">
            <a:extLst>
              <a:ext uri="{FF2B5EF4-FFF2-40B4-BE49-F238E27FC236}">
                <a16:creationId xmlns:a16="http://schemas.microsoft.com/office/drawing/2014/main" id="{4333B517-12C2-44E5-343A-90261322DFE1}"/>
              </a:ext>
            </a:extLst>
          </p:cNvPr>
          <p:cNvCxnSpPr/>
          <p:nvPr/>
        </p:nvCxnSpPr>
        <p:spPr>
          <a:xfrm flipH="1">
            <a:off x="2930511" y="2883002"/>
            <a:ext cx="224869" cy="421876"/>
          </a:xfrm>
          <a:prstGeom prst="straightConnector1">
            <a:avLst/>
          </a:prstGeom>
          <a:ln w="38100">
            <a:solidFill>
              <a:srgbClr val="FF0080"/>
            </a:solidFill>
            <a:tailEnd type="triangle"/>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04F20391-6798-8C8B-6D73-A489B0F839F3}"/>
              </a:ext>
            </a:extLst>
          </p:cNvPr>
          <p:cNvSpPr/>
          <p:nvPr/>
        </p:nvSpPr>
        <p:spPr>
          <a:xfrm>
            <a:off x="1619224" y="1242304"/>
            <a:ext cx="1215397" cy="415498"/>
          </a:xfrm>
          <a:prstGeom prst="rect">
            <a:avLst/>
          </a:prstGeom>
        </p:spPr>
        <p:txBody>
          <a:bodyPr wrap="none">
            <a:spAutoFit/>
          </a:bodyPr>
          <a:lstStyle/>
          <a:p>
            <a:r>
              <a:rPr lang="en-US" altLang="ja-JP" sz="2100" u="sng" dirty="0">
                <a:latin typeface="Arial" panose="020B0604020202020204" pitchFamily="34" charset="0"/>
                <a:ea typeface="メイリオ" panose="020B0604030504040204" pitchFamily="50" charset="-128"/>
                <a:cs typeface="Arial" panose="020B0604020202020204" pitchFamily="34" charset="0"/>
              </a:rPr>
              <a:t>P-E loop</a:t>
            </a:r>
            <a:endParaRPr lang="ja-JP" altLang="en-US" sz="2100" u="sng"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069938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C471-220B-369C-47D7-695E18A3F99A}"/>
            </a:ext>
          </a:extLst>
        </p:cNvPr>
        <p:cNvGrpSpPr/>
        <p:nvPr/>
      </p:nvGrpSpPr>
      <p:grpSpPr>
        <a:xfrm>
          <a:off x="0" y="0"/>
          <a:ext cx="0" cy="0"/>
          <a:chOff x="0" y="0"/>
          <a:chExt cx="0" cy="0"/>
        </a:xfrm>
      </p:grpSpPr>
      <p:pic>
        <p:nvPicPr>
          <p:cNvPr id="9" name="図 8" descr="ダイアグラム&#10;&#10;AI 生成コンテンツは誤りを含む可能性があります。">
            <a:extLst>
              <a:ext uri="{FF2B5EF4-FFF2-40B4-BE49-F238E27FC236}">
                <a16:creationId xmlns:a16="http://schemas.microsoft.com/office/drawing/2014/main" id="{CC40ABEB-7A40-F349-01C6-F8835563B6A3}"/>
              </a:ext>
            </a:extLst>
          </p:cNvPr>
          <p:cNvPicPr>
            <a:picLocks noChangeAspect="1"/>
          </p:cNvPicPr>
          <p:nvPr/>
        </p:nvPicPr>
        <p:blipFill>
          <a:blip r:embed="rId3">
            <a:extLst>
              <a:ext uri="{28A0092B-C50C-407E-A947-70E740481C1C}">
                <a14:useLocalDpi xmlns:a14="http://schemas.microsoft.com/office/drawing/2010/main" val="0"/>
              </a:ext>
            </a:extLst>
          </a:blip>
          <a:srcRect l="10008" t="7440" r="51881" b="50000"/>
          <a:stretch>
            <a:fillRect/>
          </a:stretch>
        </p:blipFill>
        <p:spPr>
          <a:xfrm>
            <a:off x="738486" y="890185"/>
            <a:ext cx="5688000" cy="4437076"/>
          </a:xfrm>
          <a:prstGeom prst="rect">
            <a:avLst/>
          </a:prstGeom>
        </p:spPr>
      </p:pic>
      <p:grpSp>
        <p:nvGrpSpPr>
          <p:cNvPr id="2" name="グループ化 1">
            <a:extLst>
              <a:ext uri="{FF2B5EF4-FFF2-40B4-BE49-F238E27FC236}">
                <a16:creationId xmlns:a16="http://schemas.microsoft.com/office/drawing/2014/main" id="{2CD14231-73FC-F2E1-A5B7-A4E8A0332C16}"/>
              </a:ext>
            </a:extLst>
          </p:cNvPr>
          <p:cNvGrpSpPr/>
          <p:nvPr/>
        </p:nvGrpSpPr>
        <p:grpSpPr>
          <a:xfrm>
            <a:off x="0" y="-13043"/>
            <a:ext cx="12192000" cy="536263"/>
            <a:chOff x="0" y="-13043"/>
            <a:chExt cx="12192000" cy="536263"/>
          </a:xfrm>
          <a:solidFill>
            <a:schemeClr val="accent6"/>
          </a:solidFill>
        </p:grpSpPr>
        <p:sp>
          <p:nvSpPr>
            <p:cNvPr id="3" name="正方形/長方形 2">
              <a:extLst>
                <a:ext uri="{FF2B5EF4-FFF2-40B4-BE49-F238E27FC236}">
                  <a16:creationId xmlns:a16="http://schemas.microsoft.com/office/drawing/2014/main" id="{42048911-0F09-155A-1103-D24C299D47F8}"/>
                </a:ext>
              </a:extLst>
            </p:cNvPr>
            <p:cNvSpPr/>
            <p:nvPr/>
          </p:nvSpPr>
          <p:spPr>
            <a:xfrm>
              <a:off x="0" y="0"/>
              <a:ext cx="12192000" cy="5232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DDB2F7E-934A-1197-88F1-619545D29C32}"/>
                </a:ext>
              </a:extLst>
            </p:cNvPr>
            <p:cNvSpPr txBox="1"/>
            <p:nvPr/>
          </p:nvSpPr>
          <p:spPr>
            <a:xfrm>
              <a:off x="129953" y="-13043"/>
              <a:ext cx="7074373" cy="523220"/>
            </a:xfrm>
            <a:prstGeom prst="rect">
              <a:avLst/>
            </a:prstGeom>
            <a:grp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Simulation of neutron diffraction pattern</a:t>
              </a:r>
            </a:p>
          </p:txBody>
        </p:sp>
      </p:grpSp>
      <p:sp>
        <p:nvSpPr>
          <p:cNvPr id="16" name="テキスト ボックス 15">
            <a:extLst>
              <a:ext uri="{FF2B5EF4-FFF2-40B4-BE49-F238E27FC236}">
                <a16:creationId xmlns:a16="http://schemas.microsoft.com/office/drawing/2014/main" id="{75702A33-BB34-5CAD-93AC-D2E486E04BFA}"/>
              </a:ext>
            </a:extLst>
          </p:cNvPr>
          <p:cNvSpPr txBox="1"/>
          <p:nvPr/>
        </p:nvSpPr>
        <p:spPr>
          <a:xfrm>
            <a:off x="3786874" y="758365"/>
            <a:ext cx="2313454" cy="369332"/>
          </a:xfrm>
          <a:prstGeom prst="rect">
            <a:avLst/>
          </a:prstGeom>
          <a:noFill/>
        </p:spPr>
        <p:txBody>
          <a:bodyPr wrap="none" rtlCol="0">
            <a:spAutoFit/>
          </a:bodyPr>
          <a:lstStyle/>
          <a:p>
            <a:r>
              <a:rPr lang="en-GB" altLang="ja-JP" dirty="0">
                <a:latin typeface="Arial" panose="020B0604020202020204" pitchFamily="34" charset="0"/>
                <a:cs typeface="Arial" panose="020B0604020202020204" pitchFamily="34" charset="0"/>
              </a:rPr>
              <a:t>Collected at 6.2 </a:t>
            </a:r>
            <a:r>
              <a:rPr lang="en-GB" altLang="ja-JP" dirty="0" err="1">
                <a:latin typeface="Arial" panose="020B0604020202020204" pitchFamily="34" charset="0"/>
                <a:cs typeface="Arial" panose="020B0604020202020204" pitchFamily="34" charset="0"/>
              </a:rPr>
              <a:t>GPa</a:t>
            </a:r>
            <a:endParaRPr lang="ja-JP" altLang="en-US"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363E79DA-B605-289F-57D5-C212F6735607}"/>
              </a:ext>
            </a:extLst>
          </p:cNvPr>
          <p:cNvSpPr txBox="1"/>
          <p:nvPr/>
        </p:nvSpPr>
        <p:spPr>
          <a:xfrm>
            <a:off x="954413" y="5228315"/>
            <a:ext cx="7980037" cy="1107996"/>
          </a:xfrm>
          <a:prstGeom prst="rect">
            <a:avLst/>
          </a:prstGeom>
          <a:noFill/>
        </p:spPr>
        <p:txBody>
          <a:bodyPr wrap="square" rtlCol="0">
            <a:spAutoFit/>
          </a:bodyPr>
          <a:lstStyle/>
          <a:p>
            <a:r>
              <a:rPr kumimoji="1" lang="en-US" altLang="ja-JP" sz="2200" dirty="0">
                <a:latin typeface="Arial" panose="020B0604020202020204" pitchFamily="34" charset="0"/>
                <a:cs typeface="Arial" panose="020B0604020202020204" pitchFamily="34" charset="0"/>
              </a:rPr>
              <a:t>If 50 kV/mm can be applied to ice VII, </a:t>
            </a:r>
            <a:br>
              <a:rPr kumimoji="1" lang="en-US" altLang="ja-JP" sz="2200" dirty="0">
                <a:latin typeface="Arial" panose="020B0604020202020204" pitchFamily="34" charset="0"/>
                <a:cs typeface="Arial" panose="020B0604020202020204" pitchFamily="34" charset="0"/>
              </a:rPr>
            </a:br>
            <a:r>
              <a:rPr kumimoji="1" lang="en-US" altLang="ja-JP" sz="2200" dirty="0">
                <a:latin typeface="Arial" panose="020B0604020202020204" pitchFamily="34" charset="0"/>
                <a:cs typeface="Arial" panose="020B0604020202020204" pitchFamily="34" charset="0"/>
              </a:rPr>
              <a:t>the FE-ordered form </a:t>
            </a:r>
            <a:r>
              <a:rPr lang="en-US" altLang="ja-JP" sz="2200" dirty="0">
                <a:latin typeface="Arial" panose="020B0604020202020204" pitchFamily="34" charset="0"/>
                <a:cs typeface="Arial" panose="020B0604020202020204" pitchFamily="34" charset="0"/>
              </a:rPr>
              <a:t>might be</a:t>
            </a:r>
            <a:r>
              <a:rPr kumimoji="1" lang="en-US" altLang="ja-JP" sz="2200" dirty="0">
                <a:latin typeface="Arial" panose="020B0604020202020204" pitchFamily="34" charset="0"/>
                <a:cs typeface="Arial" panose="020B0604020202020204" pitchFamily="34" charset="0"/>
              </a:rPr>
              <a:t> detectable by neutron diffraction</a:t>
            </a:r>
            <a:br>
              <a:rPr kumimoji="1" lang="en-US" altLang="ja-JP" sz="2200" dirty="0">
                <a:latin typeface="Arial" panose="020B0604020202020204" pitchFamily="34" charset="0"/>
                <a:cs typeface="Arial" panose="020B0604020202020204" pitchFamily="34" charset="0"/>
              </a:rPr>
            </a:br>
            <a:r>
              <a:rPr kumimoji="1" lang="en-US" altLang="ja-JP" sz="2200" dirty="0">
                <a:latin typeface="Arial" panose="020B0604020202020204" pitchFamily="34" charset="0"/>
                <a:cs typeface="Arial" panose="020B0604020202020204" pitchFamily="34" charset="0"/>
              </a:rPr>
              <a:t> </a:t>
            </a:r>
            <a:r>
              <a:rPr kumimoji="1" lang="ja-JP" altLang="en-US" sz="2200" dirty="0">
                <a:latin typeface="Arial" panose="020B0604020202020204" pitchFamily="34" charset="0"/>
                <a:cs typeface="Arial" panose="020B0604020202020204" pitchFamily="34" charset="0"/>
              </a:rPr>
              <a:t>→ </a:t>
            </a:r>
            <a:r>
              <a:rPr lang="en-US" altLang="ja-JP" sz="2200" dirty="0">
                <a:latin typeface="Arial" panose="020B0604020202020204" pitchFamily="34" charset="0"/>
                <a:cs typeface="Arial" panose="020B0604020202020204" pitchFamily="34" charset="0"/>
              </a:rPr>
              <a:t>First </a:t>
            </a:r>
            <a:r>
              <a:rPr lang="en-US" altLang="ja-JP" sz="2200" dirty="0">
                <a:solidFill>
                  <a:schemeClr val="accent6"/>
                </a:solidFill>
                <a:latin typeface="Arial" panose="020B0604020202020204" pitchFamily="34" charset="0"/>
                <a:cs typeface="Arial" panose="020B0604020202020204" pitchFamily="34" charset="0"/>
              </a:rPr>
              <a:t>HE-induced ice phase </a:t>
            </a:r>
            <a:r>
              <a:rPr lang="en-US" altLang="ja-JP" sz="2200" dirty="0">
                <a:latin typeface="Arial" panose="020B0604020202020204" pitchFamily="34" charset="0"/>
                <a:cs typeface="Arial" panose="020B0604020202020204" pitchFamily="34" charset="0"/>
              </a:rPr>
              <a:t>!?</a:t>
            </a:r>
            <a:endParaRPr kumimoji="1" lang="ja-JP" altLang="en-US" sz="2200" dirty="0">
              <a:latin typeface="Arial" panose="020B0604020202020204" pitchFamily="34" charset="0"/>
              <a:cs typeface="Arial" panose="020B0604020202020204" pitchFamily="34" charset="0"/>
            </a:endParaRPr>
          </a:p>
        </p:txBody>
      </p:sp>
      <p:cxnSp>
        <p:nvCxnSpPr>
          <p:cNvPr id="22" name="直線コネクタ 21">
            <a:extLst>
              <a:ext uri="{FF2B5EF4-FFF2-40B4-BE49-F238E27FC236}">
                <a16:creationId xmlns:a16="http://schemas.microsoft.com/office/drawing/2014/main" id="{86AD7037-658D-D525-A545-4F858990082A}"/>
              </a:ext>
            </a:extLst>
          </p:cNvPr>
          <p:cNvCxnSpPr>
            <a:cxnSpLocks/>
          </p:cNvCxnSpPr>
          <p:nvPr/>
        </p:nvCxnSpPr>
        <p:spPr>
          <a:xfrm>
            <a:off x="6987455" y="6050652"/>
            <a:ext cx="336582" cy="3450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テキスト ボックス 29">
            <a:extLst>
              <a:ext uri="{FF2B5EF4-FFF2-40B4-BE49-F238E27FC236}">
                <a16:creationId xmlns:a16="http://schemas.microsoft.com/office/drawing/2014/main" id="{8E081E9D-9012-746D-C92E-D34BFFF920EE}"/>
              </a:ext>
            </a:extLst>
          </p:cNvPr>
          <p:cNvSpPr txBox="1"/>
          <p:nvPr/>
        </p:nvSpPr>
        <p:spPr>
          <a:xfrm>
            <a:off x="6215744" y="6336311"/>
            <a:ext cx="5144357" cy="430887"/>
          </a:xfrm>
          <a:prstGeom prst="rect">
            <a:avLst/>
          </a:prstGeom>
          <a:noFill/>
        </p:spPr>
        <p:txBody>
          <a:bodyPr wrap="none" rtlCol="0">
            <a:spAutoFit/>
          </a:bodyPr>
          <a:lstStyle/>
          <a:p>
            <a:r>
              <a:rPr kumimoji="1" lang="en-US" altLang="ja-JP" sz="2200" dirty="0">
                <a:latin typeface="Arial" panose="020B0604020202020204" pitchFamily="34" charset="0"/>
                <a:cs typeface="Arial" panose="020B0604020202020204" pitchFamily="34" charset="0"/>
              </a:rPr>
              <a:t>Electrical breakdown might occur in ice.</a:t>
            </a:r>
            <a:endParaRPr kumimoji="1" lang="ja-JP" altLang="en-US" sz="22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60E1F425-3DBC-43D9-2F84-F7FF82C5DF66}"/>
              </a:ext>
            </a:extLst>
          </p:cNvPr>
          <p:cNvSpPr txBox="1"/>
          <p:nvPr/>
        </p:nvSpPr>
        <p:spPr>
          <a:xfrm>
            <a:off x="7350441" y="678976"/>
            <a:ext cx="3304110" cy="400110"/>
          </a:xfrm>
          <a:prstGeom prst="rect">
            <a:avLst/>
          </a:prstGeom>
          <a:noFill/>
        </p:spPr>
        <p:txBody>
          <a:bodyPr wrap="none" rtlCol="0">
            <a:spAutoFit/>
          </a:bodyPr>
          <a:lstStyle/>
          <a:p>
            <a:r>
              <a:rPr lang="en-US" altLang="ja-JP" sz="2000" i="1" u="sng" dirty="0">
                <a:latin typeface="Arial" panose="020B0604020202020204" pitchFamily="34" charset="0"/>
                <a:ea typeface="メイリオ" panose="020B0604030504040204" pitchFamily="50" charset="-128"/>
                <a:cs typeface="Arial" panose="020B0604020202020204" pitchFamily="34" charset="0"/>
              </a:rPr>
              <a:t>P</a:t>
            </a:r>
            <a:r>
              <a:rPr lang="en-US" altLang="ja-JP" sz="2000" u="sng" dirty="0">
                <a:latin typeface="Arial" panose="020B0604020202020204" pitchFamily="34" charset="0"/>
                <a:ea typeface="メイリオ" panose="020B0604030504040204" pitchFamily="50" charset="-128"/>
                <a:cs typeface="Arial" panose="020B0604020202020204" pitchFamily="34" charset="0"/>
              </a:rPr>
              <a:t>-</a:t>
            </a:r>
            <a:r>
              <a:rPr lang="en-US" altLang="ja-JP" sz="2000" i="1" u="sng" dirty="0">
                <a:latin typeface="Arial" panose="020B0604020202020204" pitchFamily="34" charset="0"/>
                <a:ea typeface="メイリオ" panose="020B0604030504040204" pitchFamily="50" charset="-128"/>
                <a:cs typeface="Arial" panose="020B0604020202020204" pitchFamily="34" charset="0"/>
              </a:rPr>
              <a:t>T</a:t>
            </a:r>
            <a:r>
              <a:rPr lang="en-US" altLang="ja-JP" sz="2000" u="sng" dirty="0">
                <a:latin typeface="Arial" panose="020B0604020202020204" pitchFamily="34" charset="0"/>
                <a:ea typeface="メイリオ" panose="020B0604030504040204" pitchFamily="50" charset="-128"/>
                <a:cs typeface="Arial" panose="020B0604020202020204" pitchFamily="34" charset="0"/>
              </a:rPr>
              <a:t>-</a:t>
            </a:r>
            <a:r>
              <a:rPr lang="en-US" altLang="ja-JP" sz="2000" i="1" u="sng" dirty="0">
                <a:latin typeface="Arial" panose="020B0604020202020204" pitchFamily="34" charset="0"/>
                <a:ea typeface="メイリオ" panose="020B0604030504040204" pitchFamily="50" charset="-128"/>
                <a:cs typeface="Arial" panose="020B0604020202020204" pitchFamily="34" charset="0"/>
              </a:rPr>
              <a:t>E</a:t>
            </a:r>
            <a:r>
              <a:rPr lang="en-US" altLang="ja-JP" sz="2000" u="sng" dirty="0">
                <a:latin typeface="Arial" panose="020B0604020202020204" pitchFamily="34" charset="0"/>
                <a:ea typeface="メイリオ" panose="020B0604030504040204" pitchFamily="50" charset="-128"/>
                <a:cs typeface="Arial" panose="020B0604020202020204" pitchFamily="34" charset="0"/>
              </a:rPr>
              <a:t> phase diagram of ice</a:t>
            </a:r>
            <a:endParaRPr lang="ja-JP" altLang="en-US" sz="2000" u="sng" dirty="0">
              <a:latin typeface="Arial" panose="020B0604020202020204" pitchFamily="34" charset="0"/>
              <a:ea typeface="メイリオ" panose="020B0604030504040204" pitchFamily="50" charset="-128"/>
              <a:cs typeface="Arial" panose="020B0604020202020204" pitchFamily="34" charset="0"/>
            </a:endParaRPr>
          </a:p>
        </p:txBody>
      </p:sp>
      <p:pic>
        <p:nvPicPr>
          <p:cNvPr id="8" name="図 7">
            <a:extLst>
              <a:ext uri="{FF2B5EF4-FFF2-40B4-BE49-F238E27FC236}">
                <a16:creationId xmlns:a16="http://schemas.microsoft.com/office/drawing/2014/main" id="{EA24063B-0A0D-675B-D02A-454762FBEB1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3304" y="918079"/>
            <a:ext cx="4201655" cy="3548412"/>
          </a:xfrm>
          <a:prstGeom prst="rect">
            <a:avLst/>
          </a:prstGeom>
        </p:spPr>
      </p:pic>
      <p:sp>
        <p:nvSpPr>
          <p:cNvPr id="12" name="テキスト ボックス 11">
            <a:extLst>
              <a:ext uri="{FF2B5EF4-FFF2-40B4-BE49-F238E27FC236}">
                <a16:creationId xmlns:a16="http://schemas.microsoft.com/office/drawing/2014/main" id="{18E4440E-86DA-4511-F766-583531D021EB}"/>
              </a:ext>
            </a:extLst>
          </p:cNvPr>
          <p:cNvSpPr txBox="1"/>
          <p:nvPr/>
        </p:nvSpPr>
        <p:spPr>
          <a:xfrm>
            <a:off x="9159022" y="1803837"/>
            <a:ext cx="559769" cy="461665"/>
          </a:xfrm>
          <a:prstGeom prst="rect">
            <a:avLst/>
          </a:prstGeom>
          <a:noFill/>
        </p:spPr>
        <p:txBody>
          <a:bodyPr wrap="none" rtlCol="0">
            <a:spAutoFit/>
          </a:bodyPr>
          <a:lstStyle/>
          <a:p>
            <a:r>
              <a:rPr lang="en-US" altLang="ja-JP" sz="2400" b="1" dirty="0">
                <a:solidFill>
                  <a:srgbClr val="FF0000"/>
                </a:solidFill>
                <a:latin typeface="Arial" panose="020B0604020202020204" pitchFamily="34" charset="0"/>
                <a:cs typeface="Arial" panose="020B0604020202020204" pitchFamily="34" charset="0"/>
              </a:rPr>
              <a:t>VII</a:t>
            </a:r>
            <a:endParaRPr lang="ja-JP" altLang="en-US" sz="2400" b="1" dirty="0">
              <a:solidFill>
                <a:srgbClr val="FF0000"/>
              </a:solidFill>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AA8E98D5-352F-93EE-3D95-744FCBC3BF8E}"/>
              </a:ext>
            </a:extLst>
          </p:cNvPr>
          <p:cNvSpPr txBox="1"/>
          <p:nvPr/>
        </p:nvSpPr>
        <p:spPr>
          <a:xfrm>
            <a:off x="9116541" y="3165217"/>
            <a:ext cx="644728" cy="461665"/>
          </a:xfrm>
          <a:prstGeom prst="rect">
            <a:avLst/>
          </a:prstGeom>
          <a:noFill/>
        </p:spPr>
        <p:txBody>
          <a:bodyPr wrap="none" rtlCol="0">
            <a:spAutoFit/>
          </a:bodyPr>
          <a:lstStyle/>
          <a:p>
            <a:r>
              <a:rPr lang="en-US" altLang="ja-JP" sz="2400" b="1" dirty="0">
                <a:solidFill>
                  <a:srgbClr val="00B0F0"/>
                </a:solidFill>
                <a:latin typeface="Arial" panose="020B0604020202020204" pitchFamily="34" charset="0"/>
                <a:cs typeface="Arial" panose="020B0604020202020204" pitchFamily="34" charset="0"/>
              </a:rPr>
              <a:t>VIII</a:t>
            </a:r>
            <a:endParaRPr lang="ja-JP" altLang="en-US" sz="2400" b="1" dirty="0">
              <a:solidFill>
                <a:srgbClr val="00B0F0"/>
              </a:solidFill>
              <a:latin typeface="Arial" panose="020B0604020202020204" pitchFamily="34" charset="0"/>
              <a:cs typeface="Arial" panose="020B0604020202020204" pitchFamily="34" charset="0"/>
            </a:endParaRPr>
          </a:p>
        </p:txBody>
      </p:sp>
      <p:cxnSp>
        <p:nvCxnSpPr>
          <p:cNvPr id="15" name="直線矢印コネクタ 14">
            <a:extLst>
              <a:ext uri="{FF2B5EF4-FFF2-40B4-BE49-F238E27FC236}">
                <a16:creationId xmlns:a16="http://schemas.microsoft.com/office/drawing/2014/main" id="{9BFB5042-E926-2E28-D522-6C737E784EB7}"/>
              </a:ext>
            </a:extLst>
          </p:cNvPr>
          <p:cNvCxnSpPr/>
          <p:nvPr/>
        </p:nvCxnSpPr>
        <p:spPr>
          <a:xfrm flipH="1">
            <a:off x="7209627" y="3870058"/>
            <a:ext cx="716914" cy="83220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A44E218D-39C3-9CFE-B524-46D283EB95CA}"/>
              </a:ext>
            </a:extLst>
          </p:cNvPr>
          <p:cNvSpPr txBox="1"/>
          <p:nvPr/>
        </p:nvSpPr>
        <p:spPr>
          <a:xfrm>
            <a:off x="6163518" y="4125706"/>
            <a:ext cx="1274708" cy="369332"/>
          </a:xfrm>
          <a:prstGeom prst="rect">
            <a:avLst/>
          </a:prstGeom>
          <a:noFill/>
        </p:spPr>
        <p:txBody>
          <a:bodyPr wrap="none" rtlCol="0">
            <a:spAutoFit/>
          </a:bodyPr>
          <a:lstStyle/>
          <a:p>
            <a:r>
              <a:rPr kumimoji="1" lang="en-US" altLang="ja-JP" i="1" dirty="0">
                <a:solidFill>
                  <a:schemeClr val="accent6"/>
                </a:solidFill>
                <a:latin typeface="Arial" panose="020B0604020202020204" pitchFamily="34" charset="0"/>
                <a:cs typeface="Arial" panose="020B0604020202020204" pitchFamily="34" charset="0"/>
              </a:rPr>
              <a:t>E</a:t>
            </a:r>
            <a:r>
              <a:rPr kumimoji="1" lang="en-US" altLang="ja-JP" dirty="0">
                <a:solidFill>
                  <a:schemeClr val="accent6"/>
                </a:solidFill>
                <a:latin typeface="Arial" panose="020B0604020202020204" pitchFamily="34" charset="0"/>
                <a:cs typeface="Arial" panose="020B0604020202020204" pitchFamily="34" charset="0"/>
              </a:rPr>
              <a:t> (kV/mm)</a:t>
            </a:r>
            <a:endParaRPr kumimoji="1" lang="ja-JP" altLang="en-US" dirty="0">
              <a:solidFill>
                <a:schemeClr val="accent6"/>
              </a:solidFill>
              <a:latin typeface="Arial" panose="020B0604020202020204" pitchFamily="34" charset="0"/>
              <a:cs typeface="Arial" panose="020B0604020202020204" pitchFamily="34" charset="0"/>
            </a:endParaRPr>
          </a:p>
        </p:txBody>
      </p:sp>
      <p:sp>
        <p:nvSpPr>
          <p:cNvPr id="21" name="矢印: 下 20">
            <a:extLst>
              <a:ext uri="{FF2B5EF4-FFF2-40B4-BE49-F238E27FC236}">
                <a16:creationId xmlns:a16="http://schemas.microsoft.com/office/drawing/2014/main" id="{4C97CEB7-248C-81A0-FA76-C05AE66537CC}"/>
              </a:ext>
            </a:extLst>
          </p:cNvPr>
          <p:cNvSpPr/>
          <p:nvPr/>
        </p:nvSpPr>
        <p:spPr>
          <a:xfrm rot="3195451">
            <a:off x="8740670" y="2461305"/>
            <a:ext cx="423190" cy="622969"/>
          </a:xfrm>
          <a:prstGeom prst="downArrow">
            <a:avLst/>
          </a:prstGeom>
          <a:noFill/>
          <a:ln w="57150">
            <a:solidFill>
              <a:schemeClr val="accent6"/>
            </a:solidFill>
          </a:ln>
          <a:scene3d>
            <a:camera prst="orthographicFront">
              <a:rot lat="3300000" lon="19199986"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FACDD77D-6266-96E1-E2F2-0CED27C7A308}"/>
              </a:ext>
            </a:extLst>
          </p:cNvPr>
          <p:cNvSpPr txBox="1"/>
          <p:nvPr/>
        </p:nvSpPr>
        <p:spPr>
          <a:xfrm>
            <a:off x="8270936" y="2739443"/>
            <a:ext cx="441146" cy="646331"/>
          </a:xfrm>
          <a:prstGeom prst="rect">
            <a:avLst/>
          </a:prstGeom>
          <a:noFill/>
        </p:spPr>
        <p:txBody>
          <a:bodyPr wrap="none" rtlCol="0">
            <a:spAutoFit/>
          </a:bodyPr>
          <a:lstStyle/>
          <a:p>
            <a:r>
              <a:rPr kumimoji="1" lang="en-US" altLang="ja-JP" sz="3600" i="1" dirty="0">
                <a:solidFill>
                  <a:schemeClr val="accent6"/>
                </a:solidFill>
                <a:latin typeface="Arial" panose="020B0604020202020204" pitchFamily="34" charset="0"/>
                <a:cs typeface="Arial" panose="020B0604020202020204" pitchFamily="34" charset="0"/>
              </a:rPr>
              <a:t>?</a:t>
            </a:r>
            <a:endParaRPr kumimoji="1" lang="ja-JP" altLang="en-US" sz="36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626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a:extLst>
            <a:ext uri="{FF2B5EF4-FFF2-40B4-BE49-F238E27FC236}">
              <a16:creationId xmlns:a16="http://schemas.microsoft.com/office/drawing/2014/main" id="{C37AE2D4-C869-45D2-B381-8270C75AA9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4FD4D7D-C1BC-6D5F-6B16-3AF551EB752C}"/>
              </a:ext>
            </a:extLst>
          </p:cNvPr>
          <p:cNvSpPr txBox="1"/>
          <p:nvPr/>
        </p:nvSpPr>
        <p:spPr>
          <a:xfrm>
            <a:off x="2405726" y="3136612"/>
            <a:ext cx="7380547" cy="584775"/>
          </a:xfrm>
          <a:prstGeom prst="rect">
            <a:avLst/>
          </a:prstGeom>
          <a:noFill/>
        </p:spPr>
        <p:txBody>
          <a:bodyPr wrap="none" rtlCol="0">
            <a:spAutoFit/>
          </a:bodyPr>
          <a:lstStyle/>
          <a:p>
            <a:r>
              <a:rPr lang="en-US" altLang="ja-JP" sz="3200" b="1" i="1" dirty="0">
                <a:solidFill>
                  <a:schemeClr val="bg1"/>
                </a:solidFill>
                <a:latin typeface="Arial" panose="020B0604020202020204" pitchFamily="34" charset="0"/>
                <a:cs typeface="Arial" panose="020B0604020202020204" pitchFamily="34" charset="0"/>
              </a:rPr>
              <a:t>P</a:t>
            </a:r>
            <a:r>
              <a:rPr kumimoji="1" lang="en-US" altLang="ja-JP" sz="3200" b="1" i="1" dirty="0">
                <a:solidFill>
                  <a:schemeClr val="bg1"/>
                </a:solidFill>
                <a:latin typeface="Arial" panose="020B0604020202020204" pitchFamily="34" charset="0"/>
                <a:cs typeface="Arial" panose="020B0604020202020204" pitchFamily="34" charset="0"/>
              </a:rPr>
              <a:t>roton-dynamics crossover in ice VII</a:t>
            </a:r>
            <a:endParaRPr kumimoji="1" lang="ja-JP" altLang="en-US" sz="3200" b="1" i="1" dirty="0">
              <a:solidFill>
                <a:schemeClr val="bg1"/>
              </a:solidFill>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4A8BB0B8-5886-1D90-D966-5A5FD17FB29D}"/>
              </a:ext>
            </a:extLst>
          </p:cNvPr>
          <p:cNvPicPr>
            <a:picLocks noChangeAspect="1"/>
          </p:cNvPicPr>
          <p:nvPr/>
        </p:nvPicPr>
        <p:blipFill>
          <a:blip r:embed="rId3"/>
          <a:stretch>
            <a:fillRect/>
          </a:stretch>
        </p:blipFill>
        <p:spPr>
          <a:xfrm>
            <a:off x="9421402" y="4090717"/>
            <a:ext cx="2052331" cy="2019028"/>
          </a:xfrm>
          <a:prstGeom prst="rect">
            <a:avLst/>
          </a:prstGeom>
        </p:spPr>
      </p:pic>
    </p:spTree>
    <p:extLst>
      <p:ext uri="{BB962C8B-B14F-4D97-AF65-F5344CB8AC3E}">
        <p14:creationId xmlns:p14="http://schemas.microsoft.com/office/powerpoint/2010/main" val="1354850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D3DA8-4DF7-BE5B-53A8-9C18F628B6F2}"/>
            </a:ext>
          </a:extLst>
        </p:cNvPr>
        <p:cNvGrpSpPr/>
        <p:nvPr/>
      </p:nvGrpSpPr>
      <p:grpSpPr>
        <a:xfrm>
          <a:off x="0" y="0"/>
          <a:ext cx="0" cy="0"/>
          <a:chOff x="0" y="0"/>
          <a:chExt cx="0" cy="0"/>
        </a:xfrm>
      </p:grpSpPr>
      <p:grpSp>
        <p:nvGrpSpPr>
          <p:cNvPr id="43" name="グループ化 42">
            <a:extLst>
              <a:ext uri="{FF2B5EF4-FFF2-40B4-BE49-F238E27FC236}">
                <a16:creationId xmlns:a16="http://schemas.microsoft.com/office/drawing/2014/main" id="{774DE187-40A2-238E-8495-75000CD66AFD}"/>
              </a:ext>
            </a:extLst>
          </p:cNvPr>
          <p:cNvGrpSpPr/>
          <p:nvPr/>
        </p:nvGrpSpPr>
        <p:grpSpPr>
          <a:xfrm>
            <a:off x="0" y="-13043"/>
            <a:ext cx="12192000" cy="536263"/>
            <a:chOff x="0" y="-13043"/>
            <a:chExt cx="12192000" cy="536263"/>
          </a:xfrm>
        </p:grpSpPr>
        <p:sp>
          <p:nvSpPr>
            <p:cNvPr id="44" name="正方形/長方形 43">
              <a:extLst>
                <a:ext uri="{FF2B5EF4-FFF2-40B4-BE49-F238E27FC236}">
                  <a16:creationId xmlns:a16="http://schemas.microsoft.com/office/drawing/2014/main" id="{F8C59FE5-C746-0BCD-8F9B-8E8ED31E4E34}"/>
                </a:ext>
              </a:extLst>
            </p:cNvPr>
            <p:cNvSpPr/>
            <p:nvPr/>
          </p:nvSpPr>
          <p:spPr>
            <a:xfrm>
              <a:off x="0" y="0"/>
              <a:ext cx="12192000" cy="52322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5920D612-0813-01B0-EB66-071C46B61B07}"/>
                </a:ext>
              </a:extLst>
            </p:cNvPr>
            <p:cNvSpPr txBox="1"/>
            <p:nvPr/>
          </p:nvSpPr>
          <p:spPr>
            <a:xfrm>
              <a:off x="129953" y="-13043"/>
              <a:ext cx="8932253"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Introduction (Proton-dynamics crossover in ice VII)</a:t>
              </a:r>
            </a:p>
          </p:txBody>
        </p:sp>
      </p:grpSp>
      <p:pic>
        <p:nvPicPr>
          <p:cNvPr id="13" name="図 12">
            <a:extLst>
              <a:ext uri="{FF2B5EF4-FFF2-40B4-BE49-F238E27FC236}">
                <a16:creationId xmlns:a16="http://schemas.microsoft.com/office/drawing/2014/main" id="{1F9DEAC2-147B-A2D5-7401-69F0F5E12B23}"/>
              </a:ext>
            </a:extLst>
          </p:cNvPr>
          <p:cNvPicPr>
            <a:picLocks noChangeAspect="1"/>
          </p:cNvPicPr>
          <p:nvPr/>
        </p:nvPicPr>
        <p:blipFill>
          <a:blip r:embed="rId3"/>
          <a:stretch>
            <a:fillRect/>
          </a:stretch>
        </p:blipFill>
        <p:spPr>
          <a:xfrm>
            <a:off x="856496" y="536263"/>
            <a:ext cx="5374287" cy="4539674"/>
          </a:xfrm>
          <a:prstGeom prst="rect">
            <a:avLst/>
          </a:prstGeom>
        </p:spPr>
      </p:pic>
      <p:sp>
        <p:nvSpPr>
          <p:cNvPr id="31" name="テキスト ボックス 30">
            <a:extLst>
              <a:ext uri="{FF2B5EF4-FFF2-40B4-BE49-F238E27FC236}">
                <a16:creationId xmlns:a16="http://schemas.microsoft.com/office/drawing/2014/main" id="{33C14C4E-AEC5-BF75-FCC0-7DF1DE666CF0}"/>
              </a:ext>
            </a:extLst>
          </p:cNvPr>
          <p:cNvSpPr txBox="1"/>
          <p:nvPr/>
        </p:nvSpPr>
        <p:spPr>
          <a:xfrm>
            <a:off x="6093477" y="1069033"/>
            <a:ext cx="5517223" cy="830997"/>
          </a:xfrm>
          <a:prstGeom prst="rect">
            <a:avLst/>
          </a:prstGeom>
          <a:noFill/>
        </p:spPr>
        <p:txBody>
          <a:bodyPr wrap="square">
            <a:spAutoFit/>
          </a:bodyPr>
          <a:lstStyle/>
          <a:p>
            <a:pPr algn="ctr"/>
            <a:r>
              <a:rPr lang="en-US" altLang="ja-JP" sz="2400" dirty="0">
                <a:solidFill>
                  <a:srgbClr val="92D050"/>
                </a:solidFill>
                <a:latin typeface="ADLaM Display" panose="02010000000000000000" pitchFamily="2" charset="0"/>
                <a:ea typeface="ADLaM Display" panose="02010000000000000000" pitchFamily="2" charset="0"/>
                <a:cs typeface="ADLaM Display" panose="02010000000000000000" pitchFamily="2" charset="0"/>
              </a:rPr>
              <a:t>What is the origin of the disordered state of ice VII ? </a:t>
            </a:r>
          </a:p>
        </p:txBody>
      </p:sp>
      <p:sp>
        <p:nvSpPr>
          <p:cNvPr id="42" name="テキスト ボックス 41">
            <a:extLst>
              <a:ext uri="{FF2B5EF4-FFF2-40B4-BE49-F238E27FC236}">
                <a16:creationId xmlns:a16="http://schemas.microsoft.com/office/drawing/2014/main" id="{2F018037-3E7B-2F42-E307-95641C4C35F9}"/>
              </a:ext>
            </a:extLst>
          </p:cNvPr>
          <p:cNvSpPr txBox="1"/>
          <p:nvPr/>
        </p:nvSpPr>
        <p:spPr>
          <a:xfrm>
            <a:off x="6093477" y="2310494"/>
            <a:ext cx="5517223" cy="830997"/>
          </a:xfrm>
          <a:prstGeom prst="rect">
            <a:avLst/>
          </a:prstGeom>
          <a:noFill/>
        </p:spPr>
        <p:txBody>
          <a:bodyPr wrap="square">
            <a:spAutoFit/>
          </a:bodyPr>
          <a:lstStyle/>
          <a:p>
            <a:pPr algn="ctr"/>
            <a:r>
              <a:rPr lang="en-US" altLang="ja-JP" sz="2400" dirty="0">
                <a:solidFill>
                  <a:srgbClr val="92D050"/>
                </a:solidFill>
                <a:latin typeface="ADLaM Display" panose="02010000000000000000" pitchFamily="2" charset="0"/>
                <a:ea typeface="ADLaM Display" panose="02010000000000000000" pitchFamily="2" charset="0"/>
                <a:cs typeface="ADLaM Display" panose="02010000000000000000" pitchFamily="2" charset="0"/>
              </a:rPr>
              <a:t>Is that unchanged in the wide pressure region 2-60 </a:t>
            </a:r>
            <a:r>
              <a:rPr lang="en-US" altLang="ja-JP" sz="2400" dirty="0" err="1">
                <a:solidFill>
                  <a:srgbClr val="92D050"/>
                </a:solidFill>
                <a:latin typeface="ADLaM Display" panose="02010000000000000000" pitchFamily="2" charset="0"/>
                <a:ea typeface="ADLaM Display" panose="02010000000000000000" pitchFamily="2" charset="0"/>
                <a:cs typeface="ADLaM Display" panose="02010000000000000000" pitchFamily="2" charset="0"/>
              </a:rPr>
              <a:t>GPa</a:t>
            </a:r>
            <a:r>
              <a:rPr lang="en-US" altLang="ja-JP" sz="2400" dirty="0">
                <a:solidFill>
                  <a:srgbClr val="92D050"/>
                </a:solidFill>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56" name="図 55">
            <a:extLst>
              <a:ext uri="{FF2B5EF4-FFF2-40B4-BE49-F238E27FC236}">
                <a16:creationId xmlns:a16="http://schemas.microsoft.com/office/drawing/2014/main" id="{26033F79-F38E-C2D9-07F9-88F470EBA060}"/>
              </a:ext>
            </a:extLst>
          </p:cNvPr>
          <p:cNvPicPr>
            <a:picLocks noChangeAspect="1"/>
          </p:cNvPicPr>
          <p:nvPr/>
        </p:nvPicPr>
        <p:blipFill>
          <a:blip r:embed="rId4"/>
          <a:stretch>
            <a:fillRect/>
          </a:stretch>
        </p:blipFill>
        <p:spPr>
          <a:xfrm>
            <a:off x="856496" y="5277509"/>
            <a:ext cx="5616223" cy="978827"/>
          </a:xfrm>
          <a:prstGeom prst="rect">
            <a:avLst/>
          </a:prstGeom>
        </p:spPr>
      </p:pic>
      <p:sp>
        <p:nvSpPr>
          <p:cNvPr id="57" name="テキスト ボックス 56">
            <a:extLst>
              <a:ext uri="{FF2B5EF4-FFF2-40B4-BE49-F238E27FC236}">
                <a16:creationId xmlns:a16="http://schemas.microsoft.com/office/drawing/2014/main" id="{AC8E6C59-BA3C-4310-84BE-352442B7730F}"/>
              </a:ext>
            </a:extLst>
          </p:cNvPr>
          <p:cNvSpPr txBox="1"/>
          <p:nvPr/>
        </p:nvSpPr>
        <p:spPr>
          <a:xfrm>
            <a:off x="3693086" y="6009269"/>
            <a:ext cx="3002623" cy="338554"/>
          </a:xfrm>
          <a:prstGeom prst="rect">
            <a:avLst/>
          </a:prstGeom>
          <a:noFill/>
        </p:spPr>
        <p:txBody>
          <a:bodyPr wrap="square">
            <a:spAutoFit/>
          </a:bodyPr>
          <a:lstStyle/>
          <a:p>
            <a:r>
              <a:rPr lang="en-US" altLang="ja-JP" sz="1600" dirty="0">
                <a:latin typeface="Arial" panose="020B0604020202020204" pitchFamily="34" charset="0"/>
                <a:cs typeface="Arial" panose="020B0604020202020204" pitchFamily="34" charset="0"/>
              </a:rPr>
              <a:t>Rescigno et al., (Nature, 2025)</a:t>
            </a:r>
            <a:endParaRPr lang="ja-JP" altLang="en-US" sz="1600" dirty="0">
              <a:latin typeface="Arial" panose="020B0604020202020204" pitchFamily="34" charset="0"/>
              <a:cs typeface="Arial" panose="020B0604020202020204" pitchFamily="34" charset="0"/>
            </a:endParaRPr>
          </a:p>
        </p:txBody>
      </p:sp>
      <p:pic>
        <p:nvPicPr>
          <p:cNvPr id="59" name="図 58">
            <a:extLst>
              <a:ext uri="{FF2B5EF4-FFF2-40B4-BE49-F238E27FC236}">
                <a16:creationId xmlns:a16="http://schemas.microsoft.com/office/drawing/2014/main" id="{7DBFB9C5-8A1C-7EB3-25F9-643CEF8560EA}"/>
              </a:ext>
            </a:extLst>
          </p:cNvPr>
          <p:cNvPicPr>
            <a:picLocks noChangeAspect="1"/>
          </p:cNvPicPr>
          <p:nvPr/>
        </p:nvPicPr>
        <p:blipFill>
          <a:blip r:embed="rId5"/>
          <a:stretch>
            <a:fillRect/>
          </a:stretch>
        </p:blipFill>
        <p:spPr>
          <a:xfrm>
            <a:off x="6695709" y="3429000"/>
            <a:ext cx="3029373" cy="3029373"/>
          </a:xfrm>
          <a:prstGeom prst="rect">
            <a:avLst/>
          </a:prstGeom>
        </p:spPr>
      </p:pic>
      <p:cxnSp>
        <p:nvCxnSpPr>
          <p:cNvPr id="61" name="直線コネクタ 60">
            <a:extLst>
              <a:ext uri="{FF2B5EF4-FFF2-40B4-BE49-F238E27FC236}">
                <a16:creationId xmlns:a16="http://schemas.microsoft.com/office/drawing/2014/main" id="{347CBB52-9673-A2B0-3758-1A6CE85C4A58}"/>
              </a:ext>
            </a:extLst>
          </p:cNvPr>
          <p:cNvCxnSpPr>
            <a:cxnSpLocks/>
          </p:cNvCxnSpPr>
          <p:nvPr/>
        </p:nvCxnSpPr>
        <p:spPr>
          <a:xfrm flipV="1">
            <a:off x="9361103" y="3956797"/>
            <a:ext cx="598761" cy="410055"/>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62" name="テキスト ボックス 61">
            <a:extLst>
              <a:ext uri="{FF2B5EF4-FFF2-40B4-BE49-F238E27FC236}">
                <a16:creationId xmlns:a16="http://schemas.microsoft.com/office/drawing/2014/main" id="{1239E8AA-A1EC-1E8D-7256-B12628040925}"/>
              </a:ext>
            </a:extLst>
          </p:cNvPr>
          <p:cNvSpPr txBox="1"/>
          <p:nvPr/>
        </p:nvSpPr>
        <p:spPr>
          <a:xfrm>
            <a:off x="9736109" y="3273975"/>
            <a:ext cx="1922321" cy="646331"/>
          </a:xfrm>
          <a:prstGeom prst="rect">
            <a:avLst/>
          </a:prstGeom>
          <a:noFill/>
        </p:spPr>
        <p:txBody>
          <a:bodyPr wrap="none" rtlCol="0">
            <a:spAutoFit/>
          </a:bodyPr>
          <a:lstStyle/>
          <a:p>
            <a:r>
              <a:rPr kumimoji="1" lang="en-US" altLang="ja-JP" dirty="0">
                <a:solidFill>
                  <a:srgbClr val="92D050"/>
                </a:solidFill>
                <a:latin typeface="Arial" panose="020B0604020202020204" pitchFamily="34" charset="0"/>
                <a:cs typeface="Arial" panose="020B0604020202020204" pitchFamily="34" charset="0"/>
              </a:rPr>
              <a:t>Plastic ice VII</a:t>
            </a:r>
          </a:p>
          <a:p>
            <a:r>
              <a:rPr lang="en-US" altLang="ja-JP" dirty="0">
                <a:solidFill>
                  <a:srgbClr val="92D050"/>
                </a:solidFill>
                <a:latin typeface="Arial" panose="020B0604020202020204" pitchFamily="34" charset="0"/>
                <a:cs typeface="Arial" panose="020B0604020202020204" pitchFamily="34" charset="0"/>
              </a:rPr>
              <a:t>(~ 5 </a:t>
            </a:r>
            <a:r>
              <a:rPr lang="en-US" altLang="ja-JP" dirty="0" err="1">
                <a:solidFill>
                  <a:srgbClr val="92D050"/>
                </a:solidFill>
                <a:latin typeface="Arial" panose="020B0604020202020204" pitchFamily="34" charset="0"/>
                <a:cs typeface="Arial" panose="020B0604020202020204" pitchFamily="34" charset="0"/>
              </a:rPr>
              <a:t>GPa</a:t>
            </a:r>
            <a:r>
              <a:rPr lang="en-US" altLang="ja-JP" dirty="0">
                <a:solidFill>
                  <a:srgbClr val="92D050"/>
                </a:solidFill>
                <a:latin typeface="Arial" panose="020B0604020202020204" pitchFamily="34" charset="0"/>
                <a:cs typeface="Arial" panose="020B0604020202020204" pitchFamily="34" charset="0"/>
              </a:rPr>
              <a:t>, 500 K)</a:t>
            </a:r>
            <a:endParaRPr kumimoji="1" lang="ja-JP" altLang="en-US" dirty="0">
              <a:solidFill>
                <a:srgbClr val="92D050"/>
              </a:solidFill>
              <a:latin typeface="Arial" panose="020B0604020202020204" pitchFamily="34" charset="0"/>
              <a:cs typeface="Arial" panose="020B0604020202020204" pitchFamily="34" charset="0"/>
            </a:endParaRPr>
          </a:p>
        </p:txBody>
      </p:sp>
      <p:cxnSp>
        <p:nvCxnSpPr>
          <p:cNvPr id="3" name="直線矢印コネクタ 2">
            <a:extLst>
              <a:ext uri="{FF2B5EF4-FFF2-40B4-BE49-F238E27FC236}">
                <a16:creationId xmlns:a16="http://schemas.microsoft.com/office/drawing/2014/main" id="{0C5E0D5A-B6FA-C0C0-08D9-D2C443120EA5}"/>
              </a:ext>
            </a:extLst>
          </p:cNvPr>
          <p:cNvCxnSpPr/>
          <p:nvPr/>
        </p:nvCxnSpPr>
        <p:spPr>
          <a:xfrm>
            <a:off x="2473866" y="2316032"/>
            <a:ext cx="2722651" cy="0"/>
          </a:xfrm>
          <a:prstGeom prst="straightConnector1">
            <a:avLst/>
          </a:prstGeom>
          <a:ln w="28575">
            <a:solidFill>
              <a:srgbClr val="92D05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72461EA2-D0E5-FC38-01EC-54800B89311C}"/>
              </a:ext>
            </a:extLst>
          </p:cNvPr>
          <p:cNvSpPr txBox="1"/>
          <p:nvPr/>
        </p:nvSpPr>
        <p:spPr>
          <a:xfrm>
            <a:off x="2920385" y="2313216"/>
            <a:ext cx="2345077" cy="369332"/>
          </a:xfrm>
          <a:prstGeom prst="rect">
            <a:avLst/>
          </a:prstGeom>
          <a:noFill/>
        </p:spPr>
        <p:txBody>
          <a:bodyPr wrap="square">
            <a:spAutoFit/>
          </a:bodyPr>
          <a:lstStyle/>
          <a:p>
            <a:r>
              <a:rPr lang="en-US" altLang="ja-JP" dirty="0">
                <a:solidFill>
                  <a:schemeClr val="accent6"/>
                </a:solidFill>
                <a:latin typeface="Arial" panose="020B0604020202020204" pitchFamily="34" charset="0"/>
                <a:cs typeface="Arial" panose="020B0604020202020204" pitchFamily="34" charset="0"/>
              </a:rPr>
              <a:t>wide pressure range</a:t>
            </a:r>
            <a:endParaRPr lang="ja-JP" altLang="en-US" dirty="0">
              <a:solidFill>
                <a:schemeClr val="accent6"/>
              </a:solidFill>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F84E0AA3-0FAB-31C7-7A5B-A3082C60E2B1}"/>
              </a:ext>
            </a:extLst>
          </p:cNvPr>
          <p:cNvSpPr txBox="1"/>
          <p:nvPr/>
        </p:nvSpPr>
        <p:spPr>
          <a:xfrm>
            <a:off x="7313442" y="4051023"/>
            <a:ext cx="800219" cy="369332"/>
          </a:xfrm>
          <a:prstGeom prst="rect">
            <a:avLst/>
          </a:prstGeom>
          <a:solidFill>
            <a:schemeClr val="bg1"/>
          </a:solidFill>
        </p:spPr>
        <p:txBody>
          <a:bodyPr wrap="none" rtlCol="0">
            <a:spAutoFit/>
          </a:bodyPr>
          <a:lstStyle/>
          <a:p>
            <a:r>
              <a:rPr kumimoji="1" lang="en-US" altLang="ja-JP" dirty="0">
                <a:latin typeface="Arial" panose="020B0604020202020204" pitchFamily="34" charset="0"/>
                <a:cs typeface="Arial" panose="020B0604020202020204" pitchFamily="34" charset="0"/>
              </a:rPr>
              <a:t>Liquid</a:t>
            </a:r>
            <a:endParaRPr kumimoji="1" lang="ja-JP" altLang="en-US"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3D05371B-5224-484E-D4C1-D463B7D13615}"/>
              </a:ext>
            </a:extLst>
          </p:cNvPr>
          <p:cNvSpPr txBox="1"/>
          <p:nvPr/>
        </p:nvSpPr>
        <p:spPr>
          <a:xfrm>
            <a:off x="8584995" y="5337183"/>
            <a:ext cx="838691" cy="369332"/>
          </a:xfrm>
          <a:prstGeom prst="rect">
            <a:avLst/>
          </a:prstGeom>
          <a:solidFill>
            <a:schemeClr val="bg1"/>
          </a:solidFill>
        </p:spPr>
        <p:txBody>
          <a:bodyPr wrap="none" rtlCol="0">
            <a:spAutoFit/>
          </a:bodyPr>
          <a:lstStyle/>
          <a:p>
            <a:r>
              <a:rPr kumimoji="1" lang="en-US" altLang="ja-JP" dirty="0">
                <a:latin typeface="Arial" panose="020B0604020202020204" pitchFamily="34" charset="0"/>
                <a:cs typeface="Arial" panose="020B0604020202020204" pitchFamily="34" charset="0"/>
              </a:rPr>
              <a:t>Ice VII</a:t>
            </a:r>
            <a:endParaRPr kumimoji="1" lang="ja-JP" altLang="en-US"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9460B40A-8F08-E6DD-EF83-0FC5F2D7AA9E}"/>
              </a:ext>
            </a:extLst>
          </p:cNvPr>
          <p:cNvSpPr txBox="1"/>
          <p:nvPr/>
        </p:nvSpPr>
        <p:spPr>
          <a:xfrm rot="16200000">
            <a:off x="6392763" y="4653696"/>
            <a:ext cx="697627" cy="369332"/>
          </a:xfrm>
          <a:prstGeom prst="rect">
            <a:avLst/>
          </a:prstGeom>
          <a:solidFill>
            <a:schemeClr val="bg1"/>
          </a:solidFill>
        </p:spPr>
        <p:txBody>
          <a:bodyPr wrap="none" rtlCol="0">
            <a:spAutoFit/>
          </a:bodyPr>
          <a:lstStyle/>
          <a:p>
            <a:r>
              <a:rPr kumimoji="1" lang="en-US" altLang="ja-JP" i="1" dirty="0">
                <a:latin typeface="Arial" panose="020B0604020202020204" pitchFamily="34" charset="0"/>
                <a:cs typeface="Arial" panose="020B0604020202020204" pitchFamily="34" charset="0"/>
              </a:rPr>
              <a:t>T</a:t>
            </a:r>
            <a:r>
              <a:rPr kumimoji="1" lang="en-US" altLang="ja-JP" dirty="0">
                <a:latin typeface="Arial" panose="020B0604020202020204" pitchFamily="34" charset="0"/>
                <a:cs typeface="Arial" panose="020B0604020202020204" pitchFamily="34" charset="0"/>
              </a:rPr>
              <a:t> (K)</a:t>
            </a:r>
            <a:endParaRPr kumimoji="1" lang="ja-JP" altLang="en-US"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36DF7395-0FF7-C68F-043B-7AD717ADD93F}"/>
              </a:ext>
            </a:extLst>
          </p:cNvPr>
          <p:cNvSpPr txBox="1"/>
          <p:nvPr/>
        </p:nvSpPr>
        <p:spPr>
          <a:xfrm>
            <a:off x="7879728" y="6333643"/>
            <a:ext cx="1018227" cy="369332"/>
          </a:xfrm>
          <a:prstGeom prst="rect">
            <a:avLst/>
          </a:prstGeom>
          <a:solidFill>
            <a:schemeClr val="bg1"/>
          </a:solidFill>
        </p:spPr>
        <p:txBody>
          <a:bodyPr wrap="none" rtlCol="0">
            <a:spAutoFit/>
          </a:bodyPr>
          <a:lstStyle/>
          <a:p>
            <a:r>
              <a:rPr lang="en-US" altLang="ja-JP" i="1" dirty="0">
                <a:latin typeface="Arial" panose="020B0604020202020204" pitchFamily="34" charset="0"/>
                <a:cs typeface="Arial" panose="020B0604020202020204" pitchFamily="34" charset="0"/>
              </a:rPr>
              <a:t>P</a:t>
            </a:r>
            <a:r>
              <a:rPr kumimoji="1" lang="en-US" altLang="ja-JP" dirty="0">
                <a:latin typeface="Arial" panose="020B0604020202020204" pitchFamily="34" charset="0"/>
                <a:cs typeface="Arial" panose="020B0604020202020204" pitchFamily="34" charset="0"/>
              </a:rPr>
              <a:t> (</a:t>
            </a:r>
            <a:r>
              <a:rPr kumimoji="1" lang="en-US" altLang="ja-JP" dirty="0" err="1">
                <a:latin typeface="Arial" panose="020B0604020202020204" pitchFamily="34" charset="0"/>
                <a:cs typeface="Arial" panose="020B0604020202020204" pitchFamily="34" charset="0"/>
              </a:rPr>
              <a:t>GPa</a:t>
            </a:r>
            <a:r>
              <a:rPr kumimoji="1" lang="en-US" altLang="ja-JP" dirty="0">
                <a:latin typeface="Arial" panose="020B0604020202020204" pitchFamily="34" charset="0"/>
                <a:cs typeface="Arial" panose="020B0604020202020204" pitchFamily="34" charset="0"/>
              </a:rPr>
              <a:t>)</a:t>
            </a:r>
            <a:endParaRPr kumimoji="1" lang="ja-JP" altLang="en-US"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70419BFD-6E52-4BBE-4C2D-AAFAD41D0221}"/>
              </a:ext>
            </a:extLst>
          </p:cNvPr>
          <p:cNvSpPr txBox="1"/>
          <p:nvPr/>
        </p:nvSpPr>
        <p:spPr>
          <a:xfrm>
            <a:off x="9698332" y="6041255"/>
            <a:ext cx="2398418" cy="584775"/>
          </a:xfrm>
          <a:prstGeom prst="rect">
            <a:avLst/>
          </a:prstGeom>
          <a:noFill/>
        </p:spPr>
        <p:txBody>
          <a:bodyPr wrap="square">
            <a:spAutoFit/>
          </a:bodyPr>
          <a:lstStyle/>
          <a:p>
            <a:r>
              <a:rPr lang="en-US" altLang="ja-JP" sz="1600" dirty="0">
                <a:latin typeface="Arial" panose="020B0604020202020204" pitchFamily="34" charset="0"/>
                <a:cs typeface="Arial" panose="020B0604020202020204" pitchFamily="34" charset="0"/>
              </a:rPr>
              <a:t>Rescigno et al., </a:t>
            </a:r>
            <a:br>
              <a:rPr lang="en-US" altLang="ja-JP" sz="1600" dirty="0">
                <a:latin typeface="Arial" panose="020B0604020202020204" pitchFamily="34" charset="0"/>
                <a:cs typeface="Arial" panose="020B0604020202020204" pitchFamily="34" charset="0"/>
              </a:rPr>
            </a:br>
            <a:r>
              <a:rPr lang="en-US" altLang="ja-JP" sz="1600" dirty="0">
                <a:latin typeface="Arial" panose="020B0604020202020204" pitchFamily="34" charset="0"/>
                <a:cs typeface="Arial" panose="020B0604020202020204" pitchFamily="34" charset="0"/>
              </a:rPr>
              <a:t>(Nature, 2025; modified)</a:t>
            </a:r>
            <a:endParaRPr lang="ja-JP" altLang="en-US" sz="1600" dirty="0">
              <a:latin typeface="Arial" panose="020B0604020202020204" pitchFamily="34" charset="0"/>
              <a:cs typeface="Arial" panose="020B0604020202020204" pitchFamily="34" charset="0"/>
            </a:endParaRPr>
          </a:p>
        </p:txBody>
      </p:sp>
      <p:sp>
        <p:nvSpPr>
          <p:cNvPr id="9" name="吹き出し: 角を丸めた四角形 8">
            <a:extLst>
              <a:ext uri="{FF2B5EF4-FFF2-40B4-BE49-F238E27FC236}">
                <a16:creationId xmlns:a16="http://schemas.microsoft.com/office/drawing/2014/main" id="{4E8CD6BF-66D0-8107-603F-FBB10C208BC6}"/>
              </a:ext>
            </a:extLst>
          </p:cNvPr>
          <p:cNvSpPr/>
          <p:nvPr/>
        </p:nvSpPr>
        <p:spPr>
          <a:xfrm flipV="1">
            <a:off x="4123158" y="3003997"/>
            <a:ext cx="1713066" cy="1089301"/>
          </a:xfrm>
          <a:prstGeom prst="wedgeRoundRectCallout">
            <a:avLst>
              <a:gd name="adj1" fmla="val -32051"/>
              <a:gd name="adj2" fmla="val 68226"/>
              <a:gd name="adj3" fmla="val 16667"/>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FFA59A6-AB07-C0AD-FD7C-E34F8B3303B8}"/>
              </a:ext>
            </a:extLst>
          </p:cNvPr>
          <p:cNvSpPr txBox="1"/>
          <p:nvPr/>
        </p:nvSpPr>
        <p:spPr>
          <a:xfrm>
            <a:off x="3702624" y="3132587"/>
            <a:ext cx="2666958" cy="830997"/>
          </a:xfrm>
          <a:prstGeom prst="rect">
            <a:avLst/>
          </a:prstGeom>
          <a:solidFill>
            <a:schemeClr val="bg1"/>
          </a:solidFill>
        </p:spPr>
        <p:txBody>
          <a:bodyPr wrap="square">
            <a:spAutoFit/>
          </a:bodyPr>
          <a:lstStyle/>
          <a:p>
            <a:pPr algn="ctr"/>
            <a:r>
              <a:rPr lang="en-US" altLang="ja-JP" sz="2400" dirty="0">
                <a:solidFill>
                  <a:srgbClr val="92D050"/>
                </a:solidFill>
                <a:latin typeface="ADLaM Display" panose="02010000000000000000" pitchFamily="2" charset="0"/>
                <a:ea typeface="ADLaM Display" panose="02010000000000000000" pitchFamily="2" charset="0"/>
                <a:cs typeface="ADLaM Display" panose="02010000000000000000" pitchFamily="2" charset="0"/>
              </a:rPr>
              <a:t>This talk focuses on ~RT.</a:t>
            </a:r>
          </a:p>
        </p:txBody>
      </p:sp>
    </p:spTree>
    <p:extLst>
      <p:ext uri="{BB962C8B-B14F-4D97-AF65-F5344CB8AC3E}">
        <p14:creationId xmlns:p14="http://schemas.microsoft.com/office/powerpoint/2010/main" val="2302013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55686A6-6071-9C93-AA56-F530EA3FF746}"/>
              </a:ext>
            </a:extLst>
          </p:cNvPr>
          <p:cNvGrpSpPr/>
          <p:nvPr/>
        </p:nvGrpSpPr>
        <p:grpSpPr>
          <a:xfrm>
            <a:off x="0" y="-13043"/>
            <a:ext cx="12192000" cy="536263"/>
            <a:chOff x="0" y="-13043"/>
            <a:chExt cx="12192000" cy="536263"/>
          </a:xfrm>
        </p:grpSpPr>
        <p:sp>
          <p:nvSpPr>
            <p:cNvPr id="3" name="正方形/長方形 2">
              <a:extLst>
                <a:ext uri="{FF2B5EF4-FFF2-40B4-BE49-F238E27FC236}">
                  <a16:creationId xmlns:a16="http://schemas.microsoft.com/office/drawing/2014/main" id="{CF7A5D3E-2EA0-0A96-CCA9-B13019F1758E}"/>
                </a:ext>
              </a:extLst>
            </p:cNvPr>
            <p:cNvSpPr/>
            <p:nvPr/>
          </p:nvSpPr>
          <p:spPr>
            <a:xfrm>
              <a:off x="0" y="0"/>
              <a:ext cx="12192000" cy="52322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E334222-FBEC-6260-C85F-12B4BD7E0EE1}"/>
                </a:ext>
              </a:extLst>
            </p:cNvPr>
            <p:cNvSpPr txBox="1"/>
            <p:nvPr/>
          </p:nvSpPr>
          <p:spPr>
            <a:xfrm>
              <a:off x="129953" y="-13043"/>
              <a:ext cx="6832320"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Scenario for proton dynamics in ice VII</a:t>
              </a:r>
            </a:p>
          </p:txBody>
        </p:sp>
      </p:grpSp>
      <p:sp>
        <p:nvSpPr>
          <p:cNvPr id="5" name="テキスト ボックス 4"/>
          <p:cNvSpPr txBox="1"/>
          <p:nvPr/>
        </p:nvSpPr>
        <p:spPr>
          <a:xfrm>
            <a:off x="714455" y="739494"/>
            <a:ext cx="9258220" cy="769441"/>
          </a:xfrm>
          <a:prstGeom prst="rect">
            <a:avLst/>
          </a:prstGeom>
          <a:noFill/>
        </p:spPr>
        <p:txBody>
          <a:bodyPr wrap="square" rtlCol="0">
            <a:spAutoFit/>
          </a:bodyPr>
          <a:lstStyle/>
          <a:p>
            <a:r>
              <a:rPr lang="en-US" altLang="ja-JP" sz="2200" dirty="0">
                <a:solidFill>
                  <a:schemeClr val="accent6"/>
                </a:solidFill>
                <a:latin typeface="Arial" panose="020B0604020202020204" pitchFamily="34" charset="0"/>
                <a:cs typeface="Arial" panose="020B0604020202020204" pitchFamily="34" charset="0"/>
              </a:rPr>
              <a:t>A scenario that dominant dynamics of disordered state of ice VII changes from molecular rotation to proton translation.</a:t>
            </a:r>
          </a:p>
        </p:txBody>
      </p:sp>
      <p:grpSp>
        <p:nvGrpSpPr>
          <p:cNvPr id="12" name="グループ化 11"/>
          <p:cNvGrpSpPr/>
          <p:nvPr/>
        </p:nvGrpSpPr>
        <p:grpSpPr>
          <a:xfrm>
            <a:off x="2028186" y="1551119"/>
            <a:ext cx="6622841" cy="5229433"/>
            <a:chOff x="504186" y="1551119"/>
            <a:chExt cx="6622841" cy="5229433"/>
          </a:xfrm>
        </p:grpSpPr>
        <p:sp>
          <p:nvSpPr>
            <p:cNvPr id="55" name="テキスト ボックス 54"/>
            <p:cNvSpPr txBox="1"/>
            <p:nvPr/>
          </p:nvSpPr>
          <p:spPr>
            <a:xfrm>
              <a:off x="504186" y="1551119"/>
              <a:ext cx="2222083"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Molecular rotation</a:t>
              </a:r>
              <a:endParaRPr lang="ja-JP" altLang="en-US" sz="2000" dirty="0">
                <a:latin typeface="Arial" panose="020B0604020202020204" pitchFamily="34" charset="0"/>
                <a:cs typeface="Arial" panose="020B0604020202020204" pitchFamily="34" charset="0"/>
              </a:endParaRPr>
            </a:p>
          </p:txBody>
        </p:sp>
        <p:pic>
          <p:nvPicPr>
            <p:cNvPr id="48" name="図 47"/>
            <p:cNvPicPr>
              <a:picLocks noChangeAspect="1"/>
            </p:cNvPicPr>
            <p:nvPr/>
          </p:nvPicPr>
          <p:blipFill>
            <a:blip r:embed="rId3"/>
            <a:stretch>
              <a:fillRect/>
            </a:stretch>
          </p:blipFill>
          <p:spPr>
            <a:xfrm>
              <a:off x="1198536" y="2028571"/>
              <a:ext cx="2262631" cy="878873"/>
            </a:xfrm>
            <a:prstGeom prst="rect">
              <a:avLst/>
            </a:prstGeom>
          </p:spPr>
        </p:pic>
        <p:grpSp>
          <p:nvGrpSpPr>
            <p:cNvPr id="28" name="グループ化 27"/>
            <p:cNvGrpSpPr/>
            <p:nvPr/>
          </p:nvGrpSpPr>
          <p:grpSpPr>
            <a:xfrm>
              <a:off x="1529593" y="2953657"/>
              <a:ext cx="5597434" cy="3701129"/>
              <a:chOff x="28177" y="1738179"/>
              <a:chExt cx="5597434" cy="3701129"/>
            </a:xfrm>
          </p:grpSpPr>
          <p:grpSp>
            <p:nvGrpSpPr>
              <p:cNvPr id="4" name="グループ化 3"/>
              <p:cNvGrpSpPr/>
              <p:nvPr/>
            </p:nvGrpSpPr>
            <p:grpSpPr>
              <a:xfrm>
                <a:off x="762455" y="1738179"/>
                <a:ext cx="4440118" cy="3701129"/>
                <a:chOff x="211082" y="1629697"/>
                <a:chExt cx="4440118" cy="3701129"/>
              </a:xfrm>
            </p:grpSpPr>
            <p:pic>
              <p:nvPicPr>
                <p:cNvPr id="41" name="図 40"/>
                <p:cNvPicPr>
                  <a:picLocks noChangeAspect="1"/>
                </p:cNvPicPr>
                <p:nvPr/>
              </p:nvPicPr>
              <p:blipFill>
                <a:blip r:embed="rId4">
                  <a:clrChange>
                    <a:clrFrom>
                      <a:srgbClr val="FFFFFF"/>
                    </a:clrFrom>
                    <a:clrTo>
                      <a:srgbClr val="FFFFFF">
                        <a:alpha val="0"/>
                      </a:srgbClr>
                    </a:clrTo>
                  </a:clrChange>
                </a:blip>
                <a:stretch>
                  <a:fillRect/>
                </a:stretch>
              </p:blipFill>
              <p:spPr>
                <a:xfrm flipH="1">
                  <a:off x="211082" y="1629697"/>
                  <a:ext cx="4337357" cy="3701129"/>
                </a:xfrm>
                <a:prstGeom prst="rect">
                  <a:avLst/>
                </a:prstGeom>
              </p:spPr>
            </p:pic>
            <p:sp>
              <p:nvSpPr>
                <p:cNvPr id="53" name="正方形/長方形 52"/>
                <p:cNvSpPr/>
                <p:nvPr/>
              </p:nvSpPr>
              <p:spPr>
                <a:xfrm>
                  <a:off x="3960132" y="2059509"/>
                  <a:ext cx="691068" cy="2598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Arial" panose="020B0604020202020204" pitchFamily="34" charset="0"/>
                    <a:cs typeface="Arial" panose="020B0604020202020204" pitchFamily="34" charset="0"/>
                  </a:endParaRPr>
                </a:p>
              </p:txBody>
            </p:sp>
            <p:sp>
              <p:nvSpPr>
                <p:cNvPr id="54" name="正方形/長方形 53"/>
                <p:cNvSpPr/>
                <p:nvPr/>
              </p:nvSpPr>
              <p:spPr>
                <a:xfrm>
                  <a:off x="270472" y="4851573"/>
                  <a:ext cx="3757683" cy="406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Arial" panose="020B0604020202020204" pitchFamily="34" charset="0"/>
                    <a:cs typeface="Arial" panose="020B0604020202020204" pitchFamily="34" charset="0"/>
                  </a:endParaRPr>
                </a:p>
              </p:txBody>
            </p:sp>
          </p:grpSp>
          <p:sp>
            <p:nvSpPr>
              <p:cNvPr id="30" name="テキスト ボックス 29"/>
              <p:cNvSpPr txBox="1"/>
              <p:nvPr/>
            </p:nvSpPr>
            <p:spPr>
              <a:xfrm>
                <a:off x="739357" y="4881703"/>
                <a:ext cx="50526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2.9</a:t>
                </a:r>
                <a:endParaRPr lang="ja-JP" altLang="en-US" dirty="0">
                  <a:latin typeface="Arial" panose="020B0604020202020204" pitchFamily="34" charset="0"/>
                  <a:cs typeface="Arial" panose="020B0604020202020204" pitchFamily="34" charset="0"/>
                </a:endParaRPr>
              </a:p>
            </p:txBody>
          </p:sp>
          <p:sp>
            <p:nvSpPr>
              <p:cNvPr id="31" name="テキスト ボックス 30"/>
              <p:cNvSpPr txBox="1"/>
              <p:nvPr/>
            </p:nvSpPr>
            <p:spPr>
              <a:xfrm>
                <a:off x="1164385" y="4881703"/>
                <a:ext cx="50526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2.8</a:t>
                </a:r>
                <a:endParaRPr lang="ja-JP" altLang="en-US" dirty="0">
                  <a:latin typeface="Arial" panose="020B0604020202020204" pitchFamily="34" charset="0"/>
                  <a:cs typeface="Arial" panose="020B0604020202020204" pitchFamily="34" charset="0"/>
                </a:endParaRPr>
              </a:p>
            </p:txBody>
          </p:sp>
          <p:sp>
            <p:nvSpPr>
              <p:cNvPr id="32" name="テキスト ボックス 31"/>
              <p:cNvSpPr txBox="1"/>
              <p:nvPr/>
            </p:nvSpPr>
            <p:spPr>
              <a:xfrm>
                <a:off x="1589413" y="4881703"/>
                <a:ext cx="50526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2.7</a:t>
                </a:r>
                <a:endParaRPr lang="ja-JP" altLang="en-US" dirty="0">
                  <a:latin typeface="Arial" panose="020B0604020202020204" pitchFamily="34" charset="0"/>
                  <a:cs typeface="Arial" panose="020B0604020202020204" pitchFamily="34" charset="0"/>
                </a:endParaRPr>
              </a:p>
            </p:txBody>
          </p:sp>
          <p:sp>
            <p:nvSpPr>
              <p:cNvPr id="33" name="テキスト ボックス 32"/>
              <p:cNvSpPr txBox="1"/>
              <p:nvPr/>
            </p:nvSpPr>
            <p:spPr>
              <a:xfrm>
                <a:off x="2014441" y="4881703"/>
                <a:ext cx="50526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2.6</a:t>
                </a:r>
                <a:endParaRPr lang="ja-JP" altLang="en-US" dirty="0">
                  <a:latin typeface="Arial" panose="020B0604020202020204" pitchFamily="34" charset="0"/>
                  <a:cs typeface="Arial" panose="020B0604020202020204" pitchFamily="34" charset="0"/>
                </a:endParaRPr>
              </a:p>
            </p:txBody>
          </p:sp>
          <p:sp>
            <p:nvSpPr>
              <p:cNvPr id="34" name="テキスト ボックス 33"/>
              <p:cNvSpPr txBox="1"/>
              <p:nvPr/>
            </p:nvSpPr>
            <p:spPr>
              <a:xfrm>
                <a:off x="2439469" y="4881703"/>
                <a:ext cx="50526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2.5</a:t>
                </a:r>
                <a:endParaRPr lang="ja-JP" altLang="en-US" dirty="0">
                  <a:latin typeface="Arial" panose="020B0604020202020204" pitchFamily="34" charset="0"/>
                  <a:cs typeface="Arial" panose="020B0604020202020204" pitchFamily="34" charset="0"/>
                </a:endParaRPr>
              </a:p>
            </p:txBody>
          </p:sp>
          <p:sp>
            <p:nvSpPr>
              <p:cNvPr id="35" name="テキスト ボックス 34"/>
              <p:cNvSpPr txBox="1"/>
              <p:nvPr/>
            </p:nvSpPr>
            <p:spPr>
              <a:xfrm>
                <a:off x="2864497" y="4881703"/>
                <a:ext cx="50526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2.4</a:t>
                </a:r>
                <a:endParaRPr lang="ja-JP" altLang="en-US" dirty="0">
                  <a:latin typeface="Arial" panose="020B0604020202020204" pitchFamily="34" charset="0"/>
                  <a:cs typeface="Arial" panose="020B0604020202020204" pitchFamily="34" charset="0"/>
                </a:endParaRPr>
              </a:p>
            </p:txBody>
          </p:sp>
          <p:sp>
            <p:nvSpPr>
              <p:cNvPr id="36" name="テキスト ボックス 35"/>
              <p:cNvSpPr txBox="1"/>
              <p:nvPr/>
            </p:nvSpPr>
            <p:spPr>
              <a:xfrm>
                <a:off x="3289525" y="4881703"/>
                <a:ext cx="50526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2.3</a:t>
                </a:r>
                <a:endParaRPr lang="ja-JP" altLang="en-US" dirty="0">
                  <a:latin typeface="Arial" panose="020B0604020202020204" pitchFamily="34" charset="0"/>
                  <a:cs typeface="Arial" panose="020B0604020202020204" pitchFamily="34" charset="0"/>
                </a:endParaRPr>
              </a:p>
            </p:txBody>
          </p:sp>
          <p:sp>
            <p:nvSpPr>
              <p:cNvPr id="37" name="テキスト ボックス 36"/>
              <p:cNvSpPr txBox="1"/>
              <p:nvPr/>
            </p:nvSpPr>
            <p:spPr>
              <a:xfrm>
                <a:off x="3714553" y="4881703"/>
                <a:ext cx="50526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2.2</a:t>
                </a:r>
                <a:endParaRPr lang="ja-JP" altLang="en-US" dirty="0">
                  <a:latin typeface="Arial" panose="020B0604020202020204" pitchFamily="34" charset="0"/>
                  <a:cs typeface="Arial" panose="020B0604020202020204" pitchFamily="34" charset="0"/>
                </a:endParaRPr>
              </a:p>
            </p:txBody>
          </p:sp>
          <p:sp>
            <p:nvSpPr>
              <p:cNvPr id="38" name="テキスト ボックス 37"/>
              <p:cNvSpPr txBox="1"/>
              <p:nvPr/>
            </p:nvSpPr>
            <p:spPr>
              <a:xfrm>
                <a:off x="4139579" y="4881703"/>
                <a:ext cx="50526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2.1</a:t>
                </a:r>
                <a:endParaRPr lang="ja-JP" altLang="en-US" dirty="0">
                  <a:latin typeface="Arial" panose="020B0604020202020204" pitchFamily="34" charset="0"/>
                  <a:cs typeface="Arial" panose="020B0604020202020204" pitchFamily="34" charset="0"/>
                </a:endParaRPr>
              </a:p>
            </p:txBody>
          </p:sp>
          <p:sp>
            <p:nvSpPr>
              <p:cNvPr id="29" name="テキスト ボックス 28"/>
              <p:cNvSpPr txBox="1"/>
              <p:nvPr/>
            </p:nvSpPr>
            <p:spPr>
              <a:xfrm>
                <a:off x="4620208" y="4869490"/>
                <a:ext cx="1005403" cy="369332"/>
              </a:xfrm>
              <a:prstGeom prst="rect">
                <a:avLst/>
              </a:prstGeom>
              <a:noFill/>
            </p:spPr>
            <p:txBody>
              <a:bodyPr wrap="none" rtlCol="0">
                <a:spAutoFit/>
              </a:bodyPr>
              <a:lstStyle/>
              <a:p>
                <a:r>
                  <a:rPr lang="en-US" altLang="ja-JP" dirty="0">
                    <a:latin typeface="Arial" panose="020B0604020202020204" pitchFamily="34" charset="0"/>
                    <a:ea typeface="メイリオ" panose="020B0604030504040204" pitchFamily="50" charset="-128"/>
                    <a:cs typeface="Arial" panose="020B0604020202020204" pitchFamily="34" charset="0"/>
                  </a:rPr>
                  <a:t>O-O (</a:t>
                </a:r>
                <a:r>
                  <a:rPr lang="en-US" altLang="ja-JP" dirty="0">
                    <a:latin typeface="Times New Roman" panose="02020603050405020304" pitchFamily="18" charset="0"/>
                    <a:ea typeface="メイリオ" panose="020B0604030504040204" pitchFamily="50" charset="-128"/>
                    <a:cs typeface="Times New Roman" panose="02020603050405020304" pitchFamily="18" charset="0"/>
                  </a:rPr>
                  <a:t>Å</a:t>
                </a:r>
                <a:r>
                  <a:rPr lang="en-US" altLang="ja-JP" dirty="0">
                    <a:latin typeface="Arial" panose="020B0604020202020204" pitchFamily="34" charset="0"/>
                    <a:ea typeface="メイリオ" panose="020B0604030504040204" pitchFamily="50" charset="-128"/>
                    <a:cs typeface="Arial" panose="020B0604020202020204" pitchFamily="34" charset="0"/>
                  </a:rPr>
                  <a:t>)</a:t>
                </a:r>
                <a:endParaRPr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23" name="テキスト ボックス 22"/>
              <p:cNvSpPr txBox="1"/>
              <p:nvPr/>
            </p:nvSpPr>
            <p:spPr>
              <a:xfrm>
                <a:off x="298941" y="2342624"/>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3</a:t>
                </a:r>
                <a:endParaRPr lang="ja-JP" altLang="en-US" sz="1900" baseline="30000" dirty="0">
                  <a:latin typeface="Arial" panose="020B0604020202020204" pitchFamily="34" charset="0"/>
                  <a:cs typeface="Arial" panose="020B0604020202020204" pitchFamily="34" charset="0"/>
                </a:endParaRPr>
              </a:p>
            </p:txBody>
          </p:sp>
          <p:sp>
            <p:nvSpPr>
              <p:cNvPr id="24" name="テキスト ボックス 23"/>
              <p:cNvSpPr txBox="1"/>
              <p:nvPr/>
            </p:nvSpPr>
            <p:spPr>
              <a:xfrm>
                <a:off x="302330" y="3384590"/>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2</a:t>
                </a:r>
                <a:endParaRPr lang="ja-JP" altLang="en-US" sz="1900" baseline="30000" dirty="0">
                  <a:latin typeface="Arial" panose="020B0604020202020204" pitchFamily="34" charset="0"/>
                  <a:cs typeface="Arial" panose="020B0604020202020204" pitchFamily="34" charset="0"/>
                </a:endParaRPr>
              </a:p>
            </p:txBody>
          </p:sp>
          <p:sp>
            <p:nvSpPr>
              <p:cNvPr id="25" name="テキスト ボックス 24"/>
              <p:cNvSpPr txBox="1"/>
              <p:nvPr/>
            </p:nvSpPr>
            <p:spPr>
              <a:xfrm>
                <a:off x="302330" y="4341797"/>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1</a:t>
                </a:r>
                <a:endParaRPr lang="ja-JP" altLang="en-US" sz="1900" baseline="30000" dirty="0">
                  <a:latin typeface="Arial" panose="020B0604020202020204" pitchFamily="34" charset="0"/>
                  <a:cs typeface="Arial" panose="020B0604020202020204" pitchFamily="34" charset="0"/>
                </a:endParaRPr>
              </a:p>
            </p:txBody>
          </p:sp>
          <p:sp>
            <p:nvSpPr>
              <p:cNvPr id="26" name="テキスト ボックス 25"/>
              <p:cNvSpPr txBox="1"/>
              <p:nvPr/>
            </p:nvSpPr>
            <p:spPr>
              <a:xfrm rot="16200000">
                <a:off x="-1181129" y="3214438"/>
                <a:ext cx="2787943"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O-H…O bond lifetime (fs)</a:t>
                </a:r>
                <a:endParaRPr lang="ja-JP" altLang="en-US" dirty="0">
                  <a:latin typeface="Arial" panose="020B0604020202020204" pitchFamily="34" charset="0"/>
                  <a:cs typeface="Arial" panose="020B0604020202020204" pitchFamily="34" charset="0"/>
                </a:endParaRPr>
              </a:p>
            </p:txBody>
          </p:sp>
          <p:sp>
            <p:nvSpPr>
              <p:cNvPr id="10" name="正方形/長方形 9"/>
              <p:cNvSpPr/>
              <p:nvPr/>
            </p:nvSpPr>
            <p:spPr>
              <a:xfrm>
                <a:off x="1908214" y="2009323"/>
                <a:ext cx="1275137" cy="172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Arial" panose="020B0604020202020204" pitchFamily="34" charset="0"/>
                  <a:cs typeface="Arial" panose="020B0604020202020204" pitchFamily="34" charset="0"/>
                </a:endParaRPr>
              </a:p>
            </p:txBody>
          </p:sp>
          <p:sp>
            <p:nvSpPr>
              <p:cNvPr id="19" name="正方形/長方形 18"/>
              <p:cNvSpPr/>
              <p:nvPr/>
            </p:nvSpPr>
            <p:spPr>
              <a:xfrm>
                <a:off x="2300674" y="2733369"/>
                <a:ext cx="1148161" cy="269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Arial" panose="020B0604020202020204" pitchFamily="34" charset="0"/>
                  <a:cs typeface="Arial" panose="020B0604020202020204" pitchFamily="34" charset="0"/>
                </a:endParaRPr>
              </a:p>
            </p:txBody>
          </p:sp>
          <p:sp>
            <p:nvSpPr>
              <p:cNvPr id="16" name="正方形/長方形 15"/>
              <p:cNvSpPr/>
              <p:nvPr/>
            </p:nvSpPr>
            <p:spPr>
              <a:xfrm>
                <a:off x="1076492" y="2738446"/>
                <a:ext cx="1045309" cy="264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Arial" panose="020B0604020202020204" pitchFamily="34" charset="0"/>
                  <a:cs typeface="Arial" panose="020B0604020202020204" pitchFamily="34" charset="0"/>
                </a:endParaRPr>
              </a:p>
            </p:txBody>
          </p:sp>
          <p:sp>
            <p:nvSpPr>
              <p:cNvPr id="17" name="テキスト ボックス 16"/>
              <p:cNvSpPr txBox="1"/>
              <p:nvPr/>
            </p:nvSpPr>
            <p:spPr>
              <a:xfrm>
                <a:off x="884168" y="2444779"/>
                <a:ext cx="1305240" cy="646331"/>
              </a:xfrm>
              <a:prstGeom prst="rect">
                <a:avLst/>
              </a:prstGeom>
              <a:noFill/>
            </p:spPr>
            <p:txBody>
              <a:bodyPr wrap="square" rtlCol="0">
                <a:spAutoFit/>
              </a:bodyPr>
              <a:lstStyle/>
              <a:p>
                <a:pPr algn="ctr"/>
                <a:r>
                  <a:rPr lang="en-US" altLang="ja-JP" b="1" dirty="0">
                    <a:latin typeface="Arial" panose="020B0604020202020204" pitchFamily="34" charset="0"/>
                    <a:cs typeface="Arial" panose="020B0604020202020204" pitchFamily="34" charset="0"/>
                  </a:rPr>
                  <a:t>Rotational</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disorder</a:t>
                </a:r>
                <a:endParaRPr lang="ja-JP" altLang="en-US" b="1" dirty="0">
                  <a:latin typeface="Arial" panose="020B0604020202020204" pitchFamily="34" charset="0"/>
                  <a:cs typeface="Arial" panose="020B0604020202020204" pitchFamily="34" charset="0"/>
                </a:endParaRPr>
              </a:p>
            </p:txBody>
          </p:sp>
          <p:pic>
            <p:nvPicPr>
              <p:cNvPr id="21" name="図 20"/>
              <p:cNvPicPr>
                <a:picLocks noChangeAspect="1"/>
              </p:cNvPicPr>
              <p:nvPr/>
            </p:nvPicPr>
            <p:blipFill>
              <a:blip r:embed="rId5"/>
              <a:stretch>
                <a:fillRect/>
              </a:stretch>
            </p:blipFill>
            <p:spPr>
              <a:xfrm>
                <a:off x="3434163" y="1871903"/>
                <a:ext cx="936000" cy="2218667"/>
              </a:xfrm>
              <a:prstGeom prst="rect">
                <a:avLst/>
              </a:prstGeom>
            </p:spPr>
          </p:pic>
          <p:sp>
            <p:nvSpPr>
              <p:cNvPr id="20" name="テキスト ボックス 19"/>
              <p:cNvSpPr txBox="1"/>
              <p:nvPr/>
            </p:nvSpPr>
            <p:spPr>
              <a:xfrm>
                <a:off x="2095648" y="2444779"/>
                <a:ext cx="1608197" cy="646331"/>
              </a:xfrm>
              <a:prstGeom prst="rect">
                <a:avLst/>
              </a:prstGeom>
              <a:noFill/>
            </p:spPr>
            <p:txBody>
              <a:bodyPr wrap="none" rtlCol="0">
                <a:spAutoFit/>
              </a:bodyPr>
              <a:lstStyle/>
              <a:p>
                <a:pPr algn="ctr"/>
                <a:r>
                  <a:rPr lang="en-US" altLang="ja-JP" b="1" dirty="0">
                    <a:latin typeface="Arial" panose="020B0604020202020204" pitchFamily="34" charset="0"/>
                    <a:cs typeface="Arial" panose="020B0604020202020204" pitchFamily="34" charset="0"/>
                  </a:rPr>
                  <a:t>Translational</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disorder</a:t>
                </a:r>
                <a:endParaRPr lang="ja-JP" altLang="en-US" b="1" dirty="0">
                  <a:latin typeface="Arial" panose="020B0604020202020204" pitchFamily="34" charset="0"/>
                  <a:cs typeface="Arial" panose="020B0604020202020204" pitchFamily="34" charset="0"/>
                </a:endParaRPr>
              </a:p>
            </p:txBody>
          </p:sp>
        </p:grpSp>
        <p:cxnSp>
          <p:nvCxnSpPr>
            <p:cNvPr id="7" name="直線矢印コネクタ 6"/>
            <p:cNvCxnSpPr/>
            <p:nvPr/>
          </p:nvCxnSpPr>
          <p:spPr>
            <a:xfrm flipV="1">
              <a:off x="2471356" y="6589599"/>
              <a:ext cx="3400223" cy="0"/>
            </a:xfrm>
            <a:prstGeom prst="straightConnector1">
              <a:avLst/>
            </a:prstGeom>
            <a:ln w="381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428860" y="5513584"/>
              <a:ext cx="2173993" cy="523220"/>
            </a:xfrm>
            <a:prstGeom prst="rect">
              <a:avLst/>
            </a:prstGeom>
            <a:noFill/>
          </p:spPr>
          <p:txBody>
            <a:bodyPr wrap="none" rtlCol="0">
              <a:spAutoFit/>
            </a:bodyPr>
            <a:lstStyle/>
            <a:p>
              <a:r>
                <a:rPr lang="en-US" altLang="ja-JP" sz="1400" dirty="0">
                  <a:latin typeface="Arial" panose="020B0604020202020204" pitchFamily="34" charset="0"/>
                  <a:cs typeface="Arial" panose="020B0604020202020204" pitchFamily="34" charset="0"/>
                </a:rPr>
                <a:t>Hernandez and Caracas </a:t>
              </a:r>
              <a:br>
                <a:rPr lang="en-US" altLang="ja-JP" sz="1400" dirty="0">
                  <a:latin typeface="Arial" panose="020B0604020202020204" pitchFamily="34" charset="0"/>
                  <a:cs typeface="Arial" panose="020B0604020202020204" pitchFamily="34" charset="0"/>
                </a:rPr>
              </a:br>
              <a:r>
                <a:rPr lang="en-US" altLang="ja-JP" sz="1400" dirty="0">
                  <a:latin typeface="Arial" panose="020B0604020202020204" pitchFamily="34" charset="0"/>
                  <a:cs typeface="Arial" panose="020B0604020202020204" pitchFamily="34" charset="0"/>
                </a:rPr>
                <a:t>(2018, modified)</a:t>
              </a:r>
              <a:endParaRPr lang="ja-JP" altLang="en-US" sz="1400" dirty="0">
                <a:latin typeface="Arial" panose="020B0604020202020204" pitchFamily="34" charset="0"/>
                <a:cs typeface="Arial" panose="020B0604020202020204" pitchFamily="34" charset="0"/>
              </a:endParaRPr>
            </a:p>
          </p:txBody>
        </p:sp>
        <p:sp>
          <p:nvSpPr>
            <p:cNvPr id="45" name="テキスト ボックス 44"/>
            <p:cNvSpPr txBox="1"/>
            <p:nvPr/>
          </p:nvSpPr>
          <p:spPr>
            <a:xfrm>
              <a:off x="3785001" y="1551677"/>
              <a:ext cx="3342026" cy="400110"/>
            </a:xfrm>
            <a:prstGeom prst="rect">
              <a:avLst/>
            </a:prstGeom>
            <a:noFill/>
          </p:spPr>
          <p:txBody>
            <a:bodyPr wrap="square" rtlCol="0">
              <a:spAutoFit/>
            </a:bodyPr>
            <a:lstStyle/>
            <a:p>
              <a:r>
                <a:rPr lang="en-US" altLang="ja-JP" sz="2000" dirty="0">
                  <a:latin typeface="Arial" panose="020B0604020202020204" pitchFamily="34" charset="0"/>
                  <a:cs typeface="Arial" panose="020B0604020202020204" pitchFamily="34" charset="0"/>
                </a:rPr>
                <a:t>Proton translation (hopping)</a:t>
              </a:r>
              <a:endParaRPr lang="ja-JP" altLang="en-US" sz="2000" dirty="0">
                <a:latin typeface="Arial" panose="020B0604020202020204" pitchFamily="34" charset="0"/>
                <a:cs typeface="Arial" panose="020B0604020202020204" pitchFamily="34" charset="0"/>
              </a:endParaRPr>
            </a:p>
          </p:txBody>
        </p:sp>
        <p:pic>
          <p:nvPicPr>
            <p:cNvPr id="57" name="図 56"/>
            <p:cNvPicPr>
              <a:picLocks noChangeAspect="1"/>
            </p:cNvPicPr>
            <p:nvPr/>
          </p:nvPicPr>
          <p:blipFill>
            <a:blip r:embed="rId6"/>
            <a:stretch>
              <a:fillRect/>
            </a:stretch>
          </p:blipFill>
          <p:spPr>
            <a:xfrm>
              <a:off x="4276984" y="1983583"/>
              <a:ext cx="2253189" cy="800851"/>
            </a:xfrm>
            <a:prstGeom prst="rect">
              <a:avLst/>
            </a:prstGeom>
          </p:spPr>
        </p:pic>
        <p:cxnSp>
          <p:nvCxnSpPr>
            <p:cNvPr id="13" name="直線コネクタ 12"/>
            <p:cNvCxnSpPr/>
            <p:nvPr/>
          </p:nvCxnSpPr>
          <p:spPr>
            <a:xfrm>
              <a:off x="2989610" y="2776849"/>
              <a:ext cx="64245" cy="818222"/>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 name="グループ化 21"/>
            <p:cNvGrpSpPr/>
            <p:nvPr/>
          </p:nvGrpSpPr>
          <p:grpSpPr>
            <a:xfrm>
              <a:off x="3216980" y="6349665"/>
              <a:ext cx="1943161" cy="430887"/>
              <a:chOff x="-2254900" y="4038420"/>
              <a:chExt cx="1943161" cy="430887"/>
            </a:xfrm>
          </p:grpSpPr>
          <p:sp>
            <p:nvSpPr>
              <p:cNvPr id="18" name="正方形/長方形 17"/>
              <p:cNvSpPr/>
              <p:nvPr/>
            </p:nvSpPr>
            <p:spPr>
              <a:xfrm>
                <a:off x="-2165320" y="4127863"/>
                <a:ext cx="1764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p:cNvSpPr txBox="1"/>
              <p:nvPr/>
            </p:nvSpPr>
            <p:spPr>
              <a:xfrm>
                <a:off x="-2254900" y="4038420"/>
                <a:ext cx="1943161" cy="430887"/>
              </a:xfrm>
              <a:prstGeom prst="rect">
                <a:avLst/>
              </a:prstGeom>
              <a:noFill/>
            </p:spPr>
            <p:txBody>
              <a:bodyPr wrap="none" rtlCol="0">
                <a:spAutoFit/>
              </a:bodyPr>
              <a:lstStyle/>
              <a:p>
                <a:r>
                  <a:rPr lang="en-US" altLang="ja-JP" sz="2200" dirty="0">
                    <a:latin typeface="Arial" panose="020B0604020202020204" pitchFamily="34" charset="0"/>
                    <a:cs typeface="Arial" panose="020B0604020202020204" pitchFamily="34" charset="0"/>
                  </a:rPr>
                  <a:t>High pressure</a:t>
                </a:r>
                <a:endParaRPr lang="ja-JP" altLang="en-US" sz="2200" dirty="0">
                  <a:latin typeface="Arial" panose="020B0604020202020204" pitchFamily="34" charset="0"/>
                  <a:cs typeface="Arial" panose="020B0604020202020204" pitchFamily="34" charset="0"/>
                </a:endParaRPr>
              </a:p>
            </p:txBody>
          </p:sp>
        </p:grpSp>
        <p:cxnSp>
          <p:nvCxnSpPr>
            <p:cNvPr id="47" name="直線コネクタ 46"/>
            <p:cNvCxnSpPr/>
            <p:nvPr/>
          </p:nvCxnSpPr>
          <p:spPr>
            <a:xfrm flipH="1">
              <a:off x="4483813" y="2776849"/>
              <a:ext cx="413484" cy="90232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73" name="図 72">
            <a:extLst>
              <a:ext uri="{FF2B5EF4-FFF2-40B4-BE49-F238E27FC236}">
                <a16:creationId xmlns:a16="http://schemas.microsoft.com/office/drawing/2014/main" id="{B0E704E8-7232-3BA1-BA6E-5C6365A2BD82}"/>
              </a:ext>
            </a:extLst>
          </p:cNvPr>
          <p:cNvPicPr>
            <a:picLocks noChangeAspect="1"/>
          </p:cNvPicPr>
          <p:nvPr/>
        </p:nvPicPr>
        <p:blipFill>
          <a:blip r:embed="rId7"/>
          <a:stretch>
            <a:fillRect/>
          </a:stretch>
        </p:blipFill>
        <p:spPr>
          <a:xfrm>
            <a:off x="209050" y="2043630"/>
            <a:ext cx="2389047" cy="2787944"/>
          </a:xfrm>
          <a:prstGeom prst="rect">
            <a:avLst/>
          </a:prstGeom>
        </p:spPr>
      </p:pic>
      <p:sp>
        <p:nvSpPr>
          <p:cNvPr id="74" name="矢印: 下 73">
            <a:extLst>
              <a:ext uri="{FF2B5EF4-FFF2-40B4-BE49-F238E27FC236}">
                <a16:creationId xmlns:a16="http://schemas.microsoft.com/office/drawing/2014/main" id="{8B8EA087-E7A1-5A0D-99E2-CF1D2B57709C}"/>
              </a:ext>
            </a:extLst>
          </p:cNvPr>
          <p:cNvSpPr/>
          <p:nvPr/>
        </p:nvSpPr>
        <p:spPr>
          <a:xfrm>
            <a:off x="857692" y="4989360"/>
            <a:ext cx="369333" cy="450240"/>
          </a:xfrm>
          <a:prstGeom prst="downArrow">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59BFC266-8588-F355-6A9A-C7FD1585670C}"/>
              </a:ext>
            </a:extLst>
          </p:cNvPr>
          <p:cNvSpPr txBox="1"/>
          <p:nvPr/>
        </p:nvSpPr>
        <p:spPr>
          <a:xfrm>
            <a:off x="1368367" y="4752815"/>
            <a:ext cx="1428596" cy="923330"/>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High </a:t>
            </a:r>
            <a:br>
              <a:rPr kumimoji="1" lang="en-US" altLang="ja-JP" dirty="0">
                <a:latin typeface="Arial" panose="020B0604020202020204" pitchFamily="34" charset="0"/>
                <a:cs typeface="Arial" panose="020B0604020202020204" pitchFamily="34" charset="0"/>
              </a:rPr>
            </a:br>
            <a:r>
              <a:rPr kumimoji="1" lang="en-US" altLang="ja-JP" dirty="0">
                <a:latin typeface="Arial" panose="020B0604020202020204" pitchFamily="34" charset="0"/>
                <a:cs typeface="Arial" panose="020B0604020202020204" pitchFamily="34" charset="0"/>
              </a:rPr>
              <a:t>temperature</a:t>
            </a:r>
          </a:p>
          <a:p>
            <a:r>
              <a:rPr lang="en-US" altLang="ja-JP" dirty="0">
                <a:latin typeface="Arial" panose="020B0604020202020204" pitchFamily="34" charset="0"/>
                <a:cs typeface="Arial" panose="020B0604020202020204" pitchFamily="34" charset="0"/>
              </a:rPr>
              <a:t>(&gt; 500 K)</a:t>
            </a:r>
            <a:endParaRPr kumimoji="1" lang="ja-JP" altLang="en-US" dirty="0">
              <a:latin typeface="Arial" panose="020B0604020202020204" pitchFamily="34" charset="0"/>
              <a:cs typeface="Arial" panose="020B0604020202020204" pitchFamily="34" charset="0"/>
            </a:endParaRPr>
          </a:p>
        </p:txBody>
      </p:sp>
      <p:sp>
        <p:nvSpPr>
          <p:cNvPr id="76" name="テキスト ボックス 75">
            <a:extLst>
              <a:ext uri="{FF2B5EF4-FFF2-40B4-BE49-F238E27FC236}">
                <a16:creationId xmlns:a16="http://schemas.microsoft.com/office/drawing/2014/main" id="{6B6164A0-A998-7DB1-169C-E34379A84AC5}"/>
              </a:ext>
            </a:extLst>
          </p:cNvPr>
          <p:cNvSpPr txBox="1"/>
          <p:nvPr/>
        </p:nvSpPr>
        <p:spPr>
          <a:xfrm>
            <a:off x="265506" y="5658910"/>
            <a:ext cx="3058851" cy="707886"/>
          </a:xfrm>
          <a:prstGeom prst="rect">
            <a:avLst/>
          </a:prstGeom>
          <a:noFill/>
        </p:spPr>
        <p:txBody>
          <a:bodyPr wrap="none" rtlCol="0">
            <a:spAutoFit/>
          </a:bodyPr>
          <a:lstStyle/>
          <a:p>
            <a:r>
              <a:rPr kumimoji="1" lang="en-US" altLang="ja-JP" sz="2000" dirty="0">
                <a:solidFill>
                  <a:srgbClr val="92D050"/>
                </a:solidFill>
                <a:latin typeface="Arial" panose="020B0604020202020204" pitchFamily="34" charset="0"/>
                <a:cs typeface="Arial" panose="020B0604020202020204" pitchFamily="34" charset="0"/>
              </a:rPr>
              <a:t>Plastic ice VII ?</a:t>
            </a:r>
            <a:br>
              <a:rPr kumimoji="1" lang="en-US" altLang="ja-JP" sz="2000" dirty="0">
                <a:solidFill>
                  <a:srgbClr val="92D050"/>
                </a:solidFill>
                <a:latin typeface="Arial" panose="020B0604020202020204" pitchFamily="34" charset="0"/>
                <a:cs typeface="Arial" panose="020B0604020202020204" pitchFamily="34" charset="0"/>
              </a:rPr>
            </a:br>
            <a:r>
              <a:rPr kumimoji="1" lang="en-US" altLang="ja-JP" sz="2000" dirty="0">
                <a:solidFill>
                  <a:srgbClr val="92D050"/>
                </a:solidFill>
                <a:latin typeface="Arial" panose="020B0604020202020204" pitchFamily="34" charset="0"/>
                <a:cs typeface="Arial" panose="020B0604020202020204" pitchFamily="34" charset="0"/>
              </a:rPr>
              <a:t>(the rotation is activated)</a:t>
            </a:r>
            <a:endParaRPr kumimoji="1" lang="ja-JP" altLang="en-US" sz="2000" dirty="0">
              <a:solidFill>
                <a:srgbClr val="92D050"/>
              </a:solidFill>
              <a:latin typeface="Arial" panose="020B0604020202020204" pitchFamily="34" charset="0"/>
              <a:cs typeface="Arial" panose="020B0604020202020204" pitchFamily="34" charset="0"/>
            </a:endParaRPr>
          </a:p>
        </p:txBody>
      </p:sp>
      <p:pic>
        <p:nvPicPr>
          <p:cNvPr id="78" name="図 77">
            <a:extLst>
              <a:ext uri="{FF2B5EF4-FFF2-40B4-BE49-F238E27FC236}">
                <a16:creationId xmlns:a16="http://schemas.microsoft.com/office/drawing/2014/main" id="{8D8D7C38-2C4E-D911-FC45-95F4A5E4DA84}"/>
              </a:ext>
            </a:extLst>
          </p:cNvPr>
          <p:cNvPicPr>
            <a:picLocks noChangeAspect="1"/>
          </p:cNvPicPr>
          <p:nvPr/>
        </p:nvPicPr>
        <p:blipFill>
          <a:blip r:embed="rId8"/>
          <a:stretch>
            <a:fillRect/>
          </a:stretch>
        </p:blipFill>
        <p:spPr>
          <a:xfrm>
            <a:off x="8243240" y="1884419"/>
            <a:ext cx="3447545" cy="2598435"/>
          </a:xfrm>
          <a:prstGeom prst="rect">
            <a:avLst/>
          </a:prstGeom>
        </p:spPr>
      </p:pic>
      <p:sp>
        <p:nvSpPr>
          <p:cNvPr id="79" name="矢印: 下 78">
            <a:extLst>
              <a:ext uri="{FF2B5EF4-FFF2-40B4-BE49-F238E27FC236}">
                <a16:creationId xmlns:a16="http://schemas.microsoft.com/office/drawing/2014/main" id="{9B656D02-F37B-69AC-85DA-F2E9AEE208AF}"/>
              </a:ext>
            </a:extLst>
          </p:cNvPr>
          <p:cNvSpPr/>
          <p:nvPr/>
        </p:nvSpPr>
        <p:spPr>
          <a:xfrm>
            <a:off x="8805647" y="4913642"/>
            <a:ext cx="369333" cy="450240"/>
          </a:xfrm>
          <a:prstGeom prst="downArrow">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67870915-A891-C698-0EFE-1EF764B7E367}"/>
              </a:ext>
            </a:extLst>
          </p:cNvPr>
          <p:cNvSpPr txBox="1"/>
          <p:nvPr/>
        </p:nvSpPr>
        <p:spPr>
          <a:xfrm>
            <a:off x="9264600" y="4815596"/>
            <a:ext cx="2595582" cy="646331"/>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High </a:t>
            </a:r>
            <a:br>
              <a:rPr kumimoji="1" lang="en-US" altLang="ja-JP" dirty="0">
                <a:latin typeface="Arial" panose="020B0604020202020204" pitchFamily="34" charset="0"/>
                <a:cs typeface="Arial" panose="020B0604020202020204" pitchFamily="34" charset="0"/>
              </a:rPr>
            </a:br>
            <a:r>
              <a:rPr kumimoji="1" lang="en-US" altLang="ja-JP" dirty="0">
                <a:latin typeface="Arial" panose="020B0604020202020204" pitchFamily="34" charset="0"/>
                <a:cs typeface="Arial" panose="020B0604020202020204" pitchFamily="34" charset="0"/>
              </a:rPr>
              <a:t>pressure (40 – 60 </a:t>
            </a:r>
            <a:r>
              <a:rPr kumimoji="1" lang="en-US" altLang="ja-JP" dirty="0" err="1">
                <a:latin typeface="Arial" panose="020B0604020202020204" pitchFamily="34" charset="0"/>
                <a:cs typeface="Arial" panose="020B0604020202020204" pitchFamily="34" charset="0"/>
              </a:rPr>
              <a:t>GPa</a:t>
            </a:r>
            <a:r>
              <a:rPr kumimoji="1" lang="en-US" altLang="ja-JP" dirty="0">
                <a:latin typeface="Arial" panose="020B0604020202020204" pitchFamily="34" charset="0"/>
                <a:cs typeface="Arial" panose="020B0604020202020204" pitchFamily="34" charset="0"/>
              </a:rPr>
              <a:t>)</a:t>
            </a:r>
            <a:endParaRPr kumimoji="1" lang="ja-JP" altLang="en-US" dirty="0">
              <a:latin typeface="Arial" panose="020B0604020202020204" pitchFamily="34" charset="0"/>
              <a:cs typeface="Arial" panose="020B0604020202020204" pitchFamily="34" charset="0"/>
            </a:endParaRPr>
          </a:p>
        </p:txBody>
      </p:sp>
      <p:sp>
        <p:nvSpPr>
          <p:cNvPr id="81" name="テキスト ボックス 80">
            <a:extLst>
              <a:ext uri="{FF2B5EF4-FFF2-40B4-BE49-F238E27FC236}">
                <a16:creationId xmlns:a16="http://schemas.microsoft.com/office/drawing/2014/main" id="{177DB3D9-E092-4181-548B-974DC9AEFC92}"/>
              </a:ext>
            </a:extLst>
          </p:cNvPr>
          <p:cNvSpPr txBox="1"/>
          <p:nvPr/>
        </p:nvSpPr>
        <p:spPr>
          <a:xfrm>
            <a:off x="8785887" y="5572581"/>
            <a:ext cx="3385863" cy="707886"/>
          </a:xfrm>
          <a:prstGeom prst="rect">
            <a:avLst/>
          </a:prstGeom>
          <a:noFill/>
        </p:spPr>
        <p:txBody>
          <a:bodyPr wrap="none" rtlCol="0">
            <a:spAutoFit/>
          </a:bodyPr>
          <a:lstStyle/>
          <a:p>
            <a:r>
              <a:rPr lang="en-US" altLang="ja-JP" sz="2000" dirty="0">
                <a:solidFill>
                  <a:srgbClr val="92D050"/>
                </a:solidFill>
                <a:latin typeface="Arial" panose="020B0604020202020204" pitchFamily="34" charset="0"/>
                <a:cs typeface="Arial" panose="020B0604020202020204" pitchFamily="34" charset="0"/>
              </a:rPr>
              <a:t>Q</a:t>
            </a:r>
            <a:r>
              <a:rPr kumimoji="1" lang="en-US" altLang="ja-JP" sz="2000" dirty="0">
                <a:solidFill>
                  <a:srgbClr val="92D050"/>
                </a:solidFill>
                <a:latin typeface="Arial" panose="020B0604020202020204" pitchFamily="34" charset="0"/>
                <a:cs typeface="Arial" panose="020B0604020202020204" pitchFamily="34" charset="0"/>
              </a:rPr>
              <a:t>uantum effect appears.</a:t>
            </a:r>
          </a:p>
          <a:p>
            <a:r>
              <a:rPr lang="en-US" altLang="ja-JP" sz="2000" dirty="0">
                <a:solidFill>
                  <a:srgbClr val="92D050"/>
                </a:solidFill>
                <a:latin typeface="Arial" panose="020B0604020202020204" pitchFamily="34" charset="0"/>
                <a:cs typeface="Arial" panose="020B0604020202020204" pitchFamily="34" charset="0"/>
              </a:rPr>
              <a:t>(e.g. Sugimura et al. (2008))</a:t>
            </a:r>
            <a:endParaRPr kumimoji="1" lang="ja-JP" altLang="en-US" sz="2000" dirty="0">
              <a:solidFill>
                <a:srgbClr val="92D050"/>
              </a:solidFill>
              <a:latin typeface="Arial" panose="020B0604020202020204" pitchFamily="34" charset="0"/>
              <a:cs typeface="Arial" panose="020B0604020202020204" pitchFamily="34" charset="0"/>
            </a:endParaRPr>
          </a:p>
        </p:txBody>
      </p:sp>
      <p:sp>
        <p:nvSpPr>
          <p:cNvPr id="11" name="正方形/長方形 10">
            <a:extLst>
              <a:ext uri="{FF2B5EF4-FFF2-40B4-BE49-F238E27FC236}">
                <a16:creationId xmlns:a16="http://schemas.microsoft.com/office/drawing/2014/main" id="{23ACA0DB-1EEA-EE3A-B592-176A05493267}"/>
              </a:ext>
            </a:extLst>
          </p:cNvPr>
          <p:cNvSpPr/>
          <p:nvPr/>
        </p:nvSpPr>
        <p:spPr>
          <a:xfrm>
            <a:off x="575354" y="821934"/>
            <a:ext cx="134366" cy="534256"/>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5542DCA1-E2CA-F39F-6BD9-42D000BDA064}"/>
              </a:ext>
            </a:extLst>
          </p:cNvPr>
          <p:cNvCxnSpPr>
            <a:stCxn id="55" idx="3"/>
            <a:endCxn id="45" idx="1"/>
          </p:cNvCxnSpPr>
          <p:nvPr/>
        </p:nvCxnSpPr>
        <p:spPr>
          <a:xfrm>
            <a:off x="4250269" y="1751174"/>
            <a:ext cx="1058732" cy="558"/>
          </a:xfrm>
          <a:prstGeom prst="straightConnector1">
            <a:avLst/>
          </a:prstGeom>
          <a:ln w="28575">
            <a:solidFill>
              <a:srgbClr val="92D050"/>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71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02C8519-CC3F-0928-A965-F86C04C04876}"/>
              </a:ext>
            </a:extLst>
          </p:cNvPr>
          <p:cNvGrpSpPr/>
          <p:nvPr/>
        </p:nvGrpSpPr>
        <p:grpSpPr>
          <a:xfrm>
            <a:off x="0" y="-13043"/>
            <a:ext cx="12192000" cy="536263"/>
            <a:chOff x="0" y="-13043"/>
            <a:chExt cx="12192000" cy="536263"/>
          </a:xfrm>
        </p:grpSpPr>
        <p:sp>
          <p:nvSpPr>
            <p:cNvPr id="6" name="正方形/長方形 5">
              <a:extLst>
                <a:ext uri="{FF2B5EF4-FFF2-40B4-BE49-F238E27FC236}">
                  <a16:creationId xmlns:a16="http://schemas.microsoft.com/office/drawing/2014/main" id="{1A367491-E480-4E0F-C484-55E4544FE137}"/>
                </a:ext>
              </a:extLst>
            </p:cNvPr>
            <p:cNvSpPr/>
            <p:nvPr/>
          </p:nvSpPr>
          <p:spPr>
            <a:xfrm>
              <a:off x="0" y="0"/>
              <a:ext cx="12192000" cy="52322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91A31C5-0B5C-3E20-DF08-14A93BF018FE}"/>
                </a:ext>
              </a:extLst>
            </p:cNvPr>
            <p:cNvSpPr txBox="1"/>
            <p:nvPr/>
          </p:nvSpPr>
          <p:spPr>
            <a:xfrm>
              <a:off x="129953" y="-13043"/>
              <a:ext cx="9337813"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Frequency dependence of dielectric relaxations in ice</a:t>
              </a:r>
            </a:p>
          </p:txBody>
        </p:sp>
      </p:grpSp>
      <p:grpSp>
        <p:nvGrpSpPr>
          <p:cNvPr id="9" name="グループ化 8">
            <a:extLst>
              <a:ext uri="{FF2B5EF4-FFF2-40B4-BE49-F238E27FC236}">
                <a16:creationId xmlns:a16="http://schemas.microsoft.com/office/drawing/2014/main" id="{2B8D7542-0438-D7F3-EE25-D5C1CE59728E}"/>
              </a:ext>
            </a:extLst>
          </p:cNvPr>
          <p:cNvGrpSpPr/>
          <p:nvPr/>
        </p:nvGrpSpPr>
        <p:grpSpPr>
          <a:xfrm>
            <a:off x="1775745" y="2004202"/>
            <a:ext cx="5760640" cy="4496180"/>
            <a:chOff x="107504" y="1180910"/>
            <a:chExt cx="5760640" cy="4496180"/>
          </a:xfrm>
        </p:grpSpPr>
        <p:pic>
          <p:nvPicPr>
            <p:cNvPr id="10" name="図 9">
              <a:extLst>
                <a:ext uri="{FF2B5EF4-FFF2-40B4-BE49-F238E27FC236}">
                  <a16:creationId xmlns:a16="http://schemas.microsoft.com/office/drawing/2014/main" id="{248EC081-3A11-185C-A01D-4B000F88CBB3}"/>
                </a:ext>
              </a:extLst>
            </p:cNvPr>
            <p:cNvPicPr>
              <a:picLocks noChangeAspect="1"/>
            </p:cNvPicPr>
            <p:nvPr/>
          </p:nvPicPr>
          <p:blipFill rotWithShape="1">
            <a:blip r:embed="rId3">
              <a:clrChange>
                <a:clrFrom>
                  <a:srgbClr val="FFFFFF"/>
                </a:clrFrom>
                <a:clrTo>
                  <a:srgbClr val="FFFFFF">
                    <a:alpha val="0"/>
                  </a:srgbClr>
                </a:clrTo>
              </a:clrChange>
            </a:blip>
            <a:srcRect l="56472" t="43000" r="26375" b="17334"/>
            <a:stretch/>
          </p:blipFill>
          <p:spPr>
            <a:xfrm flipH="1">
              <a:off x="107504" y="1180910"/>
              <a:ext cx="5760640" cy="4496180"/>
            </a:xfrm>
            <a:prstGeom prst="rect">
              <a:avLst/>
            </a:prstGeom>
          </p:spPr>
        </p:pic>
        <p:sp>
          <p:nvSpPr>
            <p:cNvPr id="11" name="正方形/長方形 10">
              <a:extLst>
                <a:ext uri="{FF2B5EF4-FFF2-40B4-BE49-F238E27FC236}">
                  <a16:creationId xmlns:a16="http://schemas.microsoft.com/office/drawing/2014/main" id="{92EC7AFD-0587-B01E-03D9-408929B3495B}"/>
                </a:ext>
              </a:extLst>
            </p:cNvPr>
            <p:cNvSpPr/>
            <p:nvPr/>
          </p:nvSpPr>
          <p:spPr>
            <a:xfrm>
              <a:off x="1043608" y="1664840"/>
              <a:ext cx="936104"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フリーフォーム: 図形 11">
            <a:extLst>
              <a:ext uri="{FF2B5EF4-FFF2-40B4-BE49-F238E27FC236}">
                <a16:creationId xmlns:a16="http://schemas.microsoft.com/office/drawing/2014/main" id="{B3B5CBA8-9B28-BCED-6BCC-018A0F9B7F45}"/>
              </a:ext>
            </a:extLst>
          </p:cNvPr>
          <p:cNvSpPr/>
          <p:nvPr/>
        </p:nvSpPr>
        <p:spPr>
          <a:xfrm>
            <a:off x="3766281" y="3119452"/>
            <a:ext cx="853440" cy="350520"/>
          </a:xfrm>
          <a:custGeom>
            <a:avLst/>
            <a:gdLst>
              <a:gd name="connsiteX0" fmla="*/ 71120 w 853440"/>
              <a:gd name="connsiteY0" fmla="*/ 0 h 350520"/>
              <a:gd name="connsiteX1" fmla="*/ 0 w 853440"/>
              <a:gd name="connsiteY1" fmla="*/ 350520 h 350520"/>
              <a:gd name="connsiteX2" fmla="*/ 853440 w 853440"/>
              <a:gd name="connsiteY2" fmla="*/ 340360 h 350520"/>
              <a:gd name="connsiteX3" fmla="*/ 685800 w 853440"/>
              <a:gd name="connsiteY3" fmla="*/ 15240 h 350520"/>
              <a:gd name="connsiteX4" fmla="*/ 71120 w 853440"/>
              <a:gd name="connsiteY4" fmla="*/ 0 h 35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350520">
                <a:moveTo>
                  <a:pt x="71120" y="0"/>
                </a:moveTo>
                <a:lnTo>
                  <a:pt x="0" y="350520"/>
                </a:lnTo>
                <a:lnTo>
                  <a:pt x="853440" y="340360"/>
                </a:lnTo>
                <a:lnTo>
                  <a:pt x="685800" y="15240"/>
                </a:lnTo>
                <a:lnTo>
                  <a:pt x="7112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図形 12">
            <a:extLst>
              <a:ext uri="{FF2B5EF4-FFF2-40B4-BE49-F238E27FC236}">
                <a16:creationId xmlns:a16="http://schemas.microsoft.com/office/drawing/2014/main" id="{DEADD0DE-F1AA-0CA3-3966-9597FDD4729C}"/>
              </a:ext>
            </a:extLst>
          </p:cNvPr>
          <p:cNvSpPr/>
          <p:nvPr/>
        </p:nvSpPr>
        <p:spPr>
          <a:xfrm>
            <a:off x="4650201" y="3718892"/>
            <a:ext cx="889000" cy="314960"/>
          </a:xfrm>
          <a:custGeom>
            <a:avLst/>
            <a:gdLst>
              <a:gd name="connsiteX0" fmla="*/ 5080 w 889000"/>
              <a:gd name="connsiteY0" fmla="*/ 0 h 314960"/>
              <a:gd name="connsiteX1" fmla="*/ 0 w 889000"/>
              <a:gd name="connsiteY1" fmla="*/ 314960 h 314960"/>
              <a:gd name="connsiteX2" fmla="*/ 883920 w 889000"/>
              <a:gd name="connsiteY2" fmla="*/ 314960 h 314960"/>
              <a:gd name="connsiteX3" fmla="*/ 889000 w 889000"/>
              <a:gd name="connsiteY3" fmla="*/ 10160 h 314960"/>
              <a:gd name="connsiteX4" fmla="*/ 5080 w 889000"/>
              <a:gd name="connsiteY4" fmla="*/ 0 h 31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00" h="314960">
                <a:moveTo>
                  <a:pt x="5080" y="0"/>
                </a:moveTo>
                <a:cubicBezTo>
                  <a:pt x="3387" y="104987"/>
                  <a:pt x="1693" y="209973"/>
                  <a:pt x="0" y="314960"/>
                </a:cubicBezTo>
                <a:lnTo>
                  <a:pt x="883920" y="314960"/>
                </a:lnTo>
                <a:cubicBezTo>
                  <a:pt x="885613" y="213360"/>
                  <a:pt x="887307" y="111760"/>
                  <a:pt x="889000" y="10160"/>
                </a:cubicBezTo>
                <a:lnTo>
                  <a:pt x="508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AE012899-C395-5FEB-1F2E-C700E0A0AAA5}"/>
              </a:ext>
            </a:extLst>
          </p:cNvPr>
          <p:cNvSpPr/>
          <p:nvPr/>
        </p:nvSpPr>
        <p:spPr>
          <a:xfrm>
            <a:off x="5711921" y="4399612"/>
            <a:ext cx="894080" cy="325120"/>
          </a:xfrm>
          <a:custGeom>
            <a:avLst/>
            <a:gdLst>
              <a:gd name="connsiteX0" fmla="*/ 40640 w 894080"/>
              <a:gd name="connsiteY0" fmla="*/ 20320 h 325120"/>
              <a:gd name="connsiteX1" fmla="*/ 0 w 894080"/>
              <a:gd name="connsiteY1" fmla="*/ 279400 h 325120"/>
              <a:gd name="connsiteX2" fmla="*/ 894080 w 894080"/>
              <a:gd name="connsiteY2" fmla="*/ 325120 h 325120"/>
              <a:gd name="connsiteX3" fmla="*/ 772160 w 894080"/>
              <a:gd name="connsiteY3" fmla="*/ 0 h 325120"/>
              <a:gd name="connsiteX4" fmla="*/ 40640 w 894080"/>
              <a:gd name="connsiteY4" fmla="*/ 20320 h 32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80" h="325120">
                <a:moveTo>
                  <a:pt x="40640" y="20320"/>
                </a:moveTo>
                <a:lnTo>
                  <a:pt x="0" y="279400"/>
                </a:lnTo>
                <a:lnTo>
                  <a:pt x="894080" y="325120"/>
                </a:lnTo>
                <a:lnTo>
                  <a:pt x="772160" y="0"/>
                </a:lnTo>
                <a:lnTo>
                  <a:pt x="40640" y="2032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a:extLst>
              <a:ext uri="{FF2B5EF4-FFF2-40B4-BE49-F238E27FC236}">
                <a16:creationId xmlns:a16="http://schemas.microsoft.com/office/drawing/2014/main" id="{E98BD63D-C00D-519C-8C7E-0AC91A575693}"/>
              </a:ext>
            </a:extLst>
          </p:cNvPr>
          <p:cNvSpPr/>
          <p:nvPr/>
        </p:nvSpPr>
        <p:spPr>
          <a:xfrm>
            <a:off x="6270721" y="5090492"/>
            <a:ext cx="878840" cy="325120"/>
          </a:xfrm>
          <a:custGeom>
            <a:avLst/>
            <a:gdLst>
              <a:gd name="connsiteX0" fmla="*/ 71120 w 878840"/>
              <a:gd name="connsiteY0" fmla="*/ 20320 h 325120"/>
              <a:gd name="connsiteX1" fmla="*/ 0 w 878840"/>
              <a:gd name="connsiteY1" fmla="*/ 299720 h 325120"/>
              <a:gd name="connsiteX2" fmla="*/ 878840 w 878840"/>
              <a:gd name="connsiteY2" fmla="*/ 325120 h 325120"/>
              <a:gd name="connsiteX3" fmla="*/ 762000 w 878840"/>
              <a:gd name="connsiteY3" fmla="*/ 0 h 325120"/>
              <a:gd name="connsiteX4" fmla="*/ 71120 w 878840"/>
              <a:gd name="connsiteY4" fmla="*/ 20320 h 32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840" h="325120">
                <a:moveTo>
                  <a:pt x="71120" y="20320"/>
                </a:moveTo>
                <a:lnTo>
                  <a:pt x="0" y="299720"/>
                </a:lnTo>
                <a:lnTo>
                  <a:pt x="878840" y="325120"/>
                </a:lnTo>
                <a:lnTo>
                  <a:pt x="762000" y="0"/>
                </a:lnTo>
                <a:lnTo>
                  <a:pt x="71120" y="2032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BAE7305-ABCD-FAC3-DC52-140DF7C413DE}"/>
              </a:ext>
            </a:extLst>
          </p:cNvPr>
          <p:cNvSpPr/>
          <p:nvPr/>
        </p:nvSpPr>
        <p:spPr>
          <a:xfrm>
            <a:off x="2207793" y="5415612"/>
            <a:ext cx="216024" cy="564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a:extLst>
              <a:ext uri="{FF2B5EF4-FFF2-40B4-BE49-F238E27FC236}">
                <a16:creationId xmlns:a16="http://schemas.microsoft.com/office/drawing/2014/main" id="{98A617E3-2E9F-00B4-4E5D-4F0B12A9F716}"/>
              </a:ext>
            </a:extLst>
          </p:cNvPr>
          <p:cNvCxnSpPr>
            <a:cxnSpLocks/>
          </p:cNvCxnSpPr>
          <p:nvPr/>
        </p:nvCxnSpPr>
        <p:spPr>
          <a:xfrm flipV="1">
            <a:off x="2463275" y="1846684"/>
            <a:ext cx="0" cy="1109464"/>
          </a:xfrm>
          <a:prstGeom prst="straightConnector1">
            <a:avLst/>
          </a:prstGeom>
          <a:ln w="2667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51AABE15-D5F1-0481-DB3D-C6BDBD02544B}"/>
              </a:ext>
            </a:extLst>
          </p:cNvPr>
          <p:cNvCxnSpPr>
            <a:cxnSpLocks/>
          </p:cNvCxnSpPr>
          <p:nvPr/>
        </p:nvCxnSpPr>
        <p:spPr>
          <a:xfrm flipV="1">
            <a:off x="2463275" y="3862908"/>
            <a:ext cx="0" cy="1692000"/>
          </a:xfrm>
          <a:prstGeom prst="straightConnector1">
            <a:avLst/>
          </a:prstGeom>
          <a:ln w="2667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0974A5EC-49F7-A7CB-F070-9C1D6726D101}"/>
              </a:ext>
            </a:extLst>
          </p:cNvPr>
          <p:cNvSpPr/>
          <p:nvPr/>
        </p:nvSpPr>
        <p:spPr>
          <a:xfrm>
            <a:off x="7434579" y="2004202"/>
            <a:ext cx="101806" cy="345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696CD208-AF51-191E-EB36-8FD406E108D9}"/>
              </a:ext>
            </a:extLst>
          </p:cNvPr>
          <p:cNvSpPr/>
          <p:nvPr/>
        </p:nvSpPr>
        <p:spPr>
          <a:xfrm>
            <a:off x="2776764" y="5739574"/>
            <a:ext cx="4556009" cy="456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C656CBAE-2AA0-45D7-16F9-5AA4981B924E}"/>
              </a:ext>
            </a:extLst>
          </p:cNvPr>
          <p:cNvSpPr txBox="1"/>
          <p:nvPr/>
        </p:nvSpPr>
        <p:spPr>
          <a:xfrm>
            <a:off x="2763153" y="5739574"/>
            <a:ext cx="530915" cy="400110"/>
          </a:xfrm>
          <a:prstGeom prst="rect">
            <a:avLst/>
          </a:prstGeom>
          <a:solidFill>
            <a:schemeClr val="bg1"/>
          </a:solidFill>
        </p:spPr>
        <p:txBody>
          <a:bodyPr wrap="none" rtlCol="0">
            <a:spAutoFit/>
          </a:bodyPr>
          <a:lstStyle/>
          <a:p>
            <a:r>
              <a:rPr kumimoji="1" lang="en-US" altLang="ja-JP" sz="2000" dirty="0"/>
              <a:t>10</a:t>
            </a:r>
            <a:r>
              <a:rPr kumimoji="1" lang="en-US" altLang="ja-JP" sz="2000" baseline="30000" dirty="0"/>
              <a:t>5</a:t>
            </a:r>
            <a:endParaRPr kumimoji="1" lang="ja-JP" altLang="en-US" sz="2000" baseline="30000" dirty="0"/>
          </a:p>
        </p:txBody>
      </p:sp>
      <p:sp>
        <p:nvSpPr>
          <p:cNvPr id="22" name="テキスト ボックス 21">
            <a:extLst>
              <a:ext uri="{FF2B5EF4-FFF2-40B4-BE49-F238E27FC236}">
                <a16:creationId xmlns:a16="http://schemas.microsoft.com/office/drawing/2014/main" id="{8E09FEBE-75DE-4CFC-4A64-B35601723D4B}"/>
              </a:ext>
            </a:extLst>
          </p:cNvPr>
          <p:cNvSpPr txBox="1"/>
          <p:nvPr/>
        </p:nvSpPr>
        <p:spPr>
          <a:xfrm>
            <a:off x="3692347" y="5739574"/>
            <a:ext cx="530915" cy="400110"/>
          </a:xfrm>
          <a:prstGeom prst="rect">
            <a:avLst/>
          </a:prstGeom>
          <a:solidFill>
            <a:schemeClr val="bg1"/>
          </a:solidFill>
        </p:spPr>
        <p:txBody>
          <a:bodyPr wrap="none" rtlCol="0">
            <a:spAutoFit/>
          </a:bodyPr>
          <a:lstStyle/>
          <a:p>
            <a:r>
              <a:rPr kumimoji="1" lang="en-US" altLang="ja-JP" sz="2000" dirty="0"/>
              <a:t>10</a:t>
            </a:r>
            <a:r>
              <a:rPr kumimoji="1" lang="en-US" altLang="ja-JP" sz="2000" baseline="30000" dirty="0"/>
              <a:t>0</a:t>
            </a:r>
            <a:endParaRPr kumimoji="1" lang="ja-JP" altLang="en-US" sz="2000" baseline="30000" dirty="0"/>
          </a:p>
        </p:txBody>
      </p:sp>
      <p:sp>
        <p:nvSpPr>
          <p:cNvPr id="23" name="テキスト ボックス 22">
            <a:extLst>
              <a:ext uri="{FF2B5EF4-FFF2-40B4-BE49-F238E27FC236}">
                <a16:creationId xmlns:a16="http://schemas.microsoft.com/office/drawing/2014/main" id="{D2277644-529A-4B8F-42DE-E48FEC6C258C}"/>
              </a:ext>
            </a:extLst>
          </p:cNvPr>
          <p:cNvSpPr txBox="1"/>
          <p:nvPr/>
        </p:nvSpPr>
        <p:spPr>
          <a:xfrm>
            <a:off x="4621541" y="5739574"/>
            <a:ext cx="583814" cy="400110"/>
          </a:xfrm>
          <a:prstGeom prst="rect">
            <a:avLst/>
          </a:prstGeom>
          <a:noFill/>
        </p:spPr>
        <p:txBody>
          <a:bodyPr wrap="none" rtlCol="0">
            <a:spAutoFit/>
          </a:bodyPr>
          <a:lstStyle/>
          <a:p>
            <a:r>
              <a:rPr kumimoji="1" lang="en-US" altLang="ja-JP" sz="2000" dirty="0"/>
              <a:t>10</a:t>
            </a:r>
            <a:r>
              <a:rPr kumimoji="1" lang="en-US" altLang="ja-JP" sz="2000" baseline="30000" dirty="0"/>
              <a:t>-5</a:t>
            </a:r>
            <a:endParaRPr kumimoji="1" lang="ja-JP" altLang="en-US" sz="2000" baseline="30000" dirty="0"/>
          </a:p>
        </p:txBody>
      </p:sp>
      <p:sp>
        <p:nvSpPr>
          <p:cNvPr id="24" name="テキスト ボックス 23">
            <a:extLst>
              <a:ext uri="{FF2B5EF4-FFF2-40B4-BE49-F238E27FC236}">
                <a16:creationId xmlns:a16="http://schemas.microsoft.com/office/drawing/2014/main" id="{34B60DF8-3FEA-96E1-DF66-46A160BE022A}"/>
              </a:ext>
            </a:extLst>
          </p:cNvPr>
          <p:cNvSpPr txBox="1"/>
          <p:nvPr/>
        </p:nvSpPr>
        <p:spPr>
          <a:xfrm>
            <a:off x="5603634" y="5739574"/>
            <a:ext cx="670376" cy="400110"/>
          </a:xfrm>
          <a:prstGeom prst="rect">
            <a:avLst/>
          </a:prstGeom>
          <a:noFill/>
        </p:spPr>
        <p:txBody>
          <a:bodyPr wrap="none" rtlCol="0">
            <a:spAutoFit/>
          </a:bodyPr>
          <a:lstStyle/>
          <a:p>
            <a:r>
              <a:rPr kumimoji="1" lang="en-US" altLang="ja-JP" sz="2000" dirty="0"/>
              <a:t>10</a:t>
            </a:r>
            <a:r>
              <a:rPr kumimoji="1" lang="en-US" altLang="ja-JP" sz="2000" baseline="30000" dirty="0"/>
              <a:t>-10</a:t>
            </a:r>
            <a:endParaRPr kumimoji="1" lang="ja-JP" altLang="en-US" sz="2000" baseline="30000" dirty="0"/>
          </a:p>
        </p:txBody>
      </p:sp>
      <p:sp>
        <p:nvSpPr>
          <p:cNvPr id="25" name="テキスト ボックス 24">
            <a:extLst>
              <a:ext uri="{FF2B5EF4-FFF2-40B4-BE49-F238E27FC236}">
                <a16:creationId xmlns:a16="http://schemas.microsoft.com/office/drawing/2014/main" id="{0EB5E2F4-B3A9-0D57-FFC8-AB9720140356}"/>
              </a:ext>
            </a:extLst>
          </p:cNvPr>
          <p:cNvSpPr txBox="1"/>
          <p:nvPr/>
        </p:nvSpPr>
        <p:spPr>
          <a:xfrm>
            <a:off x="6672289" y="5739574"/>
            <a:ext cx="670376" cy="400110"/>
          </a:xfrm>
          <a:prstGeom prst="rect">
            <a:avLst/>
          </a:prstGeom>
          <a:noFill/>
        </p:spPr>
        <p:txBody>
          <a:bodyPr wrap="none" rtlCol="0">
            <a:spAutoFit/>
          </a:bodyPr>
          <a:lstStyle/>
          <a:p>
            <a:r>
              <a:rPr kumimoji="1" lang="en-US" altLang="ja-JP" sz="2000" dirty="0"/>
              <a:t>10</a:t>
            </a:r>
            <a:r>
              <a:rPr kumimoji="1" lang="en-US" altLang="ja-JP" sz="2000" baseline="30000" dirty="0"/>
              <a:t>-15</a:t>
            </a:r>
            <a:endParaRPr kumimoji="1" lang="ja-JP" altLang="en-US" sz="2000" baseline="30000" dirty="0"/>
          </a:p>
        </p:txBody>
      </p:sp>
      <p:sp>
        <p:nvSpPr>
          <p:cNvPr id="26" name="テキスト ボックス 25">
            <a:extLst>
              <a:ext uri="{FF2B5EF4-FFF2-40B4-BE49-F238E27FC236}">
                <a16:creationId xmlns:a16="http://schemas.microsoft.com/office/drawing/2014/main" id="{4499C26D-AA91-2C94-4A2A-B1B6C9F31FD2}"/>
              </a:ext>
            </a:extLst>
          </p:cNvPr>
          <p:cNvSpPr txBox="1"/>
          <p:nvPr/>
        </p:nvSpPr>
        <p:spPr>
          <a:xfrm>
            <a:off x="4257370" y="6174507"/>
            <a:ext cx="1822935"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Frequency</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(Hz)</a:t>
            </a:r>
            <a:endParaRPr kumimoji="1" lang="ja-JP" altLang="en-US" dirty="0">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A6E2909F-B170-FC57-AB9D-B2D7F66686D4}"/>
              </a:ext>
            </a:extLst>
          </p:cNvPr>
          <p:cNvSpPr txBox="1"/>
          <p:nvPr/>
        </p:nvSpPr>
        <p:spPr>
          <a:xfrm rot="16200000">
            <a:off x="534176" y="3534225"/>
            <a:ext cx="2069797"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Dielectric constant</a:t>
            </a:r>
            <a:endParaRPr kumimoji="1" lang="ja-JP" altLang="en-US" dirty="0">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18448377-CF92-78DB-BEA1-0A47FAC32027}"/>
              </a:ext>
            </a:extLst>
          </p:cNvPr>
          <p:cNvSpPr txBox="1"/>
          <p:nvPr/>
        </p:nvSpPr>
        <p:spPr>
          <a:xfrm>
            <a:off x="6311647" y="6105935"/>
            <a:ext cx="4876656" cy="338554"/>
          </a:xfrm>
          <a:prstGeom prst="rect">
            <a:avLst/>
          </a:prstGeom>
          <a:noFill/>
        </p:spPr>
        <p:txBody>
          <a:bodyPr wrap="none" rtlCol="0">
            <a:spAutoFit/>
          </a:bodyPr>
          <a:lstStyle/>
          <a:p>
            <a:r>
              <a:rPr kumimoji="1" lang="en-US" altLang="ja-JP" sz="1600" dirty="0">
                <a:latin typeface="Arial" panose="020B0604020202020204" pitchFamily="34" charset="0"/>
                <a:cs typeface="Arial" panose="020B0604020202020204" pitchFamily="34" charset="0"/>
              </a:rPr>
              <a:t>(</a:t>
            </a:r>
            <a:r>
              <a:rPr kumimoji="1" lang="en-US" altLang="ja-JP" sz="1600" dirty="0" err="1">
                <a:latin typeface="Arial" panose="020B0604020202020204" pitchFamily="34" charset="0"/>
                <a:cs typeface="Arial" panose="020B0604020202020204" pitchFamily="34" charset="0"/>
              </a:rPr>
              <a:t>Pettinelli</a:t>
            </a:r>
            <a:r>
              <a:rPr kumimoji="1" lang="en-US" altLang="ja-JP" sz="1600" dirty="0">
                <a:latin typeface="Arial" panose="020B0604020202020204" pitchFamily="34" charset="0"/>
                <a:cs typeface="Arial" panose="020B0604020202020204" pitchFamily="34" charset="0"/>
              </a:rPr>
              <a:t> et al., Rev. Geophysics, 2015, modified)</a:t>
            </a:r>
            <a:endParaRPr kumimoji="1" lang="ja-JP" altLang="en-US" sz="1600" dirty="0">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id="{AB4EBC48-74B8-D155-CE83-3DD9DDE388FE}"/>
              </a:ext>
            </a:extLst>
          </p:cNvPr>
          <p:cNvSpPr txBox="1"/>
          <p:nvPr/>
        </p:nvSpPr>
        <p:spPr>
          <a:xfrm>
            <a:off x="4816687" y="2925972"/>
            <a:ext cx="2308053" cy="369332"/>
          </a:xfrm>
          <a:prstGeom prst="rect">
            <a:avLst/>
          </a:prstGeom>
          <a:noFill/>
          <a:ln>
            <a:solidFill>
              <a:schemeClr val="tx1"/>
            </a:solidFill>
          </a:ln>
        </p:spPr>
        <p:txBody>
          <a:bodyPr wrap="square" rtlCol="0">
            <a:spAutoFit/>
          </a:bodyPr>
          <a:lstStyle/>
          <a:p>
            <a:r>
              <a:rPr lang="en-US" altLang="ja-JP" dirty="0">
                <a:latin typeface="Arial" panose="020B0604020202020204" pitchFamily="34" charset="0"/>
                <a:cs typeface="Arial" panose="020B0604020202020204" pitchFamily="34" charset="0"/>
              </a:rPr>
              <a:t>Hopping polarization</a:t>
            </a:r>
            <a:endParaRPr kumimoji="1" lang="ja-JP" altLang="en-US" dirty="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E721A035-B765-7A48-C121-424EA7AE1413}"/>
              </a:ext>
            </a:extLst>
          </p:cNvPr>
          <p:cNvSpPr txBox="1"/>
          <p:nvPr/>
        </p:nvSpPr>
        <p:spPr>
          <a:xfrm>
            <a:off x="6017316" y="3377433"/>
            <a:ext cx="1492716" cy="646331"/>
          </a:xfrm>
          <a:prstGeom prst="rect">
            <a:avLst/>
          </a:prstGeom>
          <a:noFill/>
          <a:ln>
            <a:solidFill>
              <a:schemeClr val="tx1"/>
            </a:solidFill>
          </a:ln>
        </p:spPr>
        <p:txBody>
          <a:bodyPr wrap="none" rtlCol="0">
            <a:spAutoFit/>
          </a:bodyPr>
          <a:lstStyle/>
          <a:p>
            <a:r>
              <a:rPr lang="en-US" altLang="ja-JP" dirty="0">
                <a:latin typeface="Arial" panose="020B0604020202020204" pitchFamily="34" charset="0"/>
                <a:cs typeface="Arial" panose="020B0604020202020204" pitchFamily="34" charset="0"/>
              </a:rPr>
              <a:t>Orientational</a:t>
            </a:r>
            <a:br>
              <a:rPr lang="en-US" altLang="ja-JP"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rPr>
              <a:t>polarization</a:t>
            </a:r>
            <a:endParaRPr lang="ja-JP" altLang="en-US" dirty="0">
              <a:latin typeface="Arial" panose="020B0604020202020204" pitchFamily="34" charset="0"/>
              <a:cs typeface="Arial" panose="020B0604020202020204" pitchFamily="34" charset="0"/>
            </a:endParaRPr>
          </a:p>
        </p:txBody>
      </p:sp>
      <p:sp>
        <p:nvSpPr>
          <p:cNvPr id="32" name="テキスト ボックス 31">
            <a:extLst>
              <a:ext uri="{FF2B5EF4-FFF2-40B4-BE49-F238E27FC236}">
                <a16:creationId xmlns:a16="http://schemas.microsoft.com/office/drawing/2014/main" id="{B89C7577-97C1-72B8-C32D-B51C629FC71E}"/>
              </a:ext>
            </a:extLst>
          </p:cNvPr>
          <p:cNvSpPr txBox="1"/>
          <p:nvPr/>
        </p:nvSpPr>
        <p:spPr>
          <a:xfrm>
            <a:off x="6791406" y="4142100"/>
            <a:ext cx="1428003" cy="646331"/>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Ionic polarization</a:t>
            </a:r>
            <a:endParaRPr kumimoji="1" lang="ja-JP" altLang="en-US" dirty="0">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A6FF9FA9-A342-BE72-EA11-328F55275B79}"/>
              </a:ext>
            </a:extLst>
          </p:cNvPr>
          <p:cNvSpPr txBox="1"/>
          <p:nvPr/>
        </p:nvSpPr>
        <p:spPr>
          <a:xfrm>
            <a:off x="7351103" y="5002676"/>
            <a:ext cx="2441694"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Electronic polarization</a:t>
            </a:r>
            <a:endParaRPr kumimoji="1" lang="ja-JP" altLang="en-US" dirty="0">
              <a:latin typeface="Arial" panose="020B0604020202020204" pitchFamily="34" charset="0"/>
              <a:cs typeface="Arial" panose="020B0604020202020204" pitchFamily="34" charset="0"/>
            </a:endParaRPr>
          </a:p>
        </p:txBody>
      </p:sp>
      <p:pic>
        <p:nvPicPr>
          <p:cNvPr id="38" name="図 37">
            <a:extLst>
              <a:ext uri="{FF2B5EF4-FFF2-40B4-BE49-F238E27FC236}">
                <a16:creationId xmlns:a16="http://schemas.microsoft.com/office/drawing/2014/main" id="{E5CD96F2-4E84-48C8-9232-4212D58F7A76}"/>
              </a:ext>
            </a:extLst>
          </p:cNvPr>
          <p:cNvPicPr>
            <a:picLocks noChangeAspect="1"/>
          </p:cNvPicPr>
          <p:nvPr/>
        </p:nvPicPr>
        <p:blipFill>
          <a:blip r:embed="rId4"/>
          <a:stretch>
            <a:fillRect/>
          </a:stretch>
        </p:blipFill>
        <p:spPr>
          <a:xfrm>
            <a:off x="4142346" y="828038"/>
            <a:ext cx="1298789" cy="872180"/>
          </a:xfrm>
          <a:prstGeom prst="rect">
            <a:avLst/>
          </a:prstGeom>
        </p:spPr>
      </p:pic>
      <p:sp>
        <p:nvSpPr>
          <p:cNvPr id="39" name="楕円 38">
            <a:extLst>
              <a:ext uri="{FF2B5EF4-FFF2-40B4-BE49-F238E27FC236}">
                <a16:creationId xmlns:a16="http://schemas.microsoft.com/office/drawing/2014/main" id="{D37A86EF-B3C6-1C50-D383-025745421B47}"/>
              </a:ext>
            </a:extLst>
          </p:cNvPr>
          <p:cNvSpPr/>
          <p:nvPr/>
        </p:nvSpPr>
        <p:spPr>
          <a:xfrm>
            <a:off x="4557813" y="1095895"/>
            <a:ext cx="144000" cy="144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D23E9785-2C30-0AB6-327A-B8B60DED26EE}"/>
              </a:ext>
            </a:extLst>
          </p:cNvPr>
          <p:cNvSpPr/>
          <p:nvPr/>
        </p:nvSpPr>
        <p:spPr>
          <a:xfrm>
            <a:off x="4413813" y="1406267"/>
            <a:ext cx="144000" cy="144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F7A9AA87-38C9-06DE-6A29-26C4A4EE643D}"/>
              </a:ext>
            </a:extLst>
          </p:cNvPr>
          <p:cNvSpPr/>
          <p:nvPr/>
        </p:nvSpPr>
        <p:spPr>
          <a:xfrm>
            <a:off x="4527162" y="1275494"/>
            <a:ext cx="144000" cy="144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7BDEA2F3-ED3C-D6E5-D9EF-DE88C24504DA}"/>
              </a:ext>
            </a:extLst>
          </p:cNvPr>
          <p:cNvSpPr/>
          <p:nvPr/>
        </p:nvSpPr>
        <p:spPr>
          <a:xfrm>
            <a:off x="4269813" y="1386295"/>
            <a:ext cx="144000" cy="144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3288D701-AB10-E68E-51FA-77F095046D61}"/>
              </a:ext>
            </a:extLst>
          </p:cNvPr>
          <p:cNvSpPr/>
          <p:nvPr/>
        </p:nvSpPr>
        <p:spPr>
          <a:xfrm>
            <a:off x="4727876" y="1187013"/>
            <a:ext cx="144000" cy="144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008EFF03-01DE-4E0E-719E-3C4FBF0FBE48}"/>
              </a:ext>
            </a:extLst>
          </p:cNvPr>
          <p:cNvSpPr/>
          <p:nvPr/>
        </p:nvSpPr>
        <p:spPr>
          <a:xfrm>
            <a:off x="4891287" y="1248029"/>
            <a:ext cx="144000" cy="144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図 44">
            <a:extLst>
              <a:ext uri="{FF2B5EF4-FFF2-40B4-BE49-F238E27FC236}">
                <a16:creationId xmlns:a16="http://schemas.microsoft.com/office/drawing/2014/main" id="{5E33905C-64FB-2EF1-728B-E41EAB71F8F7}"/>
              </a:ext>
            </a:extLst>
          </p:cNvPr>
          <p:cNvPicPr>
            <a:picLocks noChangeAspect="1"/>
          </p:cNvPicPr>
          <p:nvPr/>
        </p:nvPicPr>
        <p:blipFill>
          <a:blip r:embed="rId4"/>
          <a:stretch>
            <a:fillRect/>
          </a:stretch>
        </p:blipFill>
        <p:spPr>
          <a:xfrm>
            <a:off x="5825951" y="831180"/>
            <a:ext cx="1298789" cy="872180"/>
          </a:xfrm>
          <a:prstGeom prst="rect">
            <a:avLst/>
          </a:prstGeom>
        </p:spPr>
      </p:pic>
      <p:sp>
        <p:nvSpPr>
          <p:cNvPr id="46" name="楕円 45">
            <a:extLst>
              <a:ext uri="{FF2B5EF4-FFF2-40B4-BE49-F238E27FC236}">
                <a16:creationId xmlns:a16="http://schemas.microsoft.com/office/drawing/2014/main" id="{B8061C32-BF7B-1F90-4D5E-639BC97526D7}"/>
              </a:ext>
            </a:extLst>
          </p:cNvPr>
          <p:cNvSpPr/>
          <p:nvPr/>
        </p:nvSpPr>
        <p:spPr>
          <a:xfrm>
            <a:off x="6538948" y="1214056"/>
            <a:ext cx="144000" cy="144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A905A166-5371-F9C5-EAD5-74C68096A77F}"/>
              </a:ext>
            </a:extLst>
          </p:cNvPr>
          <p:cNvSpPr/>
          <p:nvPr/>
        </p:nvSpPr>
        <p:spPr>
          <a:xfrm>
            <a:off x="6375952" y="1187013"/>
            <a:ext cx="144000" cy="144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71B81CF1-7F19-27FA-39A4-CDEEB70CA135}"/>
              </a:ext>
            </a:extLst>
          </p:cNvPr>
          <p:cNvSpPr/>
          <p:nvPr/>
        </p:nvSpPr>
        <p:spPr>
          <a:xfrm>
            <a:off x="6113241" y="1320029"/>
            <a:ext cx="144000" cy="144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84BE97BA-3661-8860-9B41-D23712E10BEF}"/>
              </a:ext>
            </a:extLst>
          </p:cNvPr>
          <p:cNvSpPr/>
          <p:nvPr/>
        </p:nvSpPr>
        <p:spPr>
          <a:xfrm>
            <a:off x="5953418" y="1389437"/>
            <a:ext cx="144000" cy="144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0F8FCACE-D140-5A40-5DBF-E8912A87F6B0}"/>
              </a:ext>
            </a:extLst>
          </p:cNvPr>
          <p:cNvSpPr/>
          <p:nvPr/>
        </p:nvSpPr>
        <p:spPr>
          <a:xfrm>
            <a:off x="6284820" y="1242295"/>
            <a:ext cx="144000" cy="144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327EAEAC-766E-37A9-B1BA-13B5BB27A199}"/>
              </a:ext>
            </a:extLst>
          </p:cNvPr>
          <p:cNvSpPr/>
          <p:nvPr/>
        </p:nvSpPr>
        <p:spPr>
          <a:xfrm>
            <a:off x="6625034" y="1061538"/>
            <a:ext cx="144000" cy="144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FFCE892D-6C57-8008-E63B-72251E2071D4}"/>
              </a:ext>
            </a:extLst>
          </p:cNvPr>
          <p:cNvSpPr txBox="1"/>
          <p:nvPr/>
        </p:nvSpPr>
        <p:spPr>
          <a:xfrm>
            <a:off x="3257306" y="1638401"/>
            <a:ext cx="1672253" cy="646331"/>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Space charge </a:t>
            </a:r>
            <a:br>
              <a:rPr kumimoji="1" lang="en-US" altLang="ja-JP" dirty="0">
                <a:latin typeface="Arial" panose="020B0604020202020204" pitchFamily="34" charset="0"/>
                <a:cs typeface="Arial" panose="020B0604020202020204" pitchFamily="34" charset="0"/>
              </a:rPr>
            </a:br>
            <a:r>
              <a:rPr kumimoji="1" lang="en-US" altLang="ja-JP" dirty="0">
                <a:latin typeface="Arial" panose="020B0604020202020204" pitchFamily="34" charset="0"/>
                <a:cs typeface="Arial" panose="020B0604020202020204" pitchFamily="34" charset="0"/>
              </a:rPr>
              <a:t>polarization</a:t>
            </a:r>
            <a:endParaRPr kumimoji="1" lang="ja-JP" altLang="en-US" dirty="0">
              <a:latin typeface="Arial" panose="020B0604020202020204" pitchFamily="34" charset="0"/>
              <a:cs typeface="Arial" panose="020B0604020202020204" pitchFamily="34" charset="0"/>
            </a:endParaRPr>
          </a:p>
        </p:txBody>
      </p:sp>
      <p:sp>
        <p:nvSpPr>
          <p:cNvPr id="66" name="テキスト ボックス 65">
            <a:extLst>
              <a:ext uri="{FF2B5EF4-FFF2-40B4-BE49-F238E27FC236}">
                <a16:creationId xmlns:a16="http://schemas.microsoft.com/office/drawing/2014/main" id="{0002DA47-7BB6-FB88-82D2-68F0CC24B5B1}"/>
              </a:ext>
            </a:extLst>
          </p:cNvPr>
          <p:cNvSpPr txBox="1"/>
          <p:nvPr/>
        </p:nvSpPr>
        <p:spPr>
          <a:xfrm>
            <a:off x="7371480" y="2881163"/>
            <a:ext cx="2222083"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Molecular rotation</a:t>
            </a:r>
            <a:endParaRPr lang="ja-JP" altLang="en-US" sz="2000" dirty="0">
              <a:latin typeface="Arial" panose="020B0604020202020204" pitchFamily="34" charset="0"/>
              <a:cs typeface="Arial" panose="020B0604020202020204" pitchFamily="34" charset="0"/>
            </a:endParaRPr>
          </a:p>
        </p:txBody>
      </p:sp>
      <p:pic>
        <p:nvPicPr>
          <p:cNvPr id="67" name="図 66">
            <a:extLst>
              <a:ext uri="{FF2B5EF4-FFF2-40B4-BE49-F238E27FC236}">
                <a16:creationId xmlns:a16="http://schemas.microsoft.com/office/drawing/2014/main" id="{BD8E09B4-04B6-20A3-7497-2F6EA6D32790}"/>
              </a:ext>
            </a:extLst>
          </p:cNvPr>
          <p:cNvPicPr>
            <a:picLocks noChangeAspect="1"/>
          </p:cNvPicPr>
          <p:nvPr/>
        </p:nvPicPr>
        <p:blipFill>
          <a:blip r:embed="rId5"/>
          <a:stretch>
            <a:fillRect/>
          </a:stretch>
        </p:blipFill>
        <p:spPr>
          <a:xfrm>
            <a:off x="8148210" y="3266214"/>
            <a:ext cx="2262631" cy="878873"/>
          </a:xfrm>
          <a:prstGeom prst="rect">
            <a:avLst/>
          </a:prstGeom>
        </p:spPr>
      </p:pic>
      <p:sp>
        <p:nvSpPr>
          <p:cNvPr id="68" name="テキスト ボックス 67">
            <a:extLst>
              <a:ext uri="{FF2B5EF4-FFF2-40B4-BE49-F238E27FC236}">
                <a16:creationId xmlns:a16="http://schemas.microsoft.com/office/drawing/2014/main" id="{36E54E38-9FE9-2334-9E83-AB00592ADD8A}"/>
              </a:ext>
            </a:extLst>
          </p:cNvPr>
          <p:cNvSpPr txBox="1"/>
          <p:nvPr/>
        </p:nvSpPr>
        <p:spPr>
          <a:xfrm>
            <a:off x="5639650" y="1709221"/>
            <a:ext cx="2197521" cy="400110"/>
          </a:xfrm>
          <a:prstGeom prst="rect">
            <a:avLst/>
          </a:prstGeom>
          <a:noFill/>
        </p:spPr>
        <p:txBody>
          <a:bodyPr wrap="square" rtlCol="0">
            <a:spAutoFit/>
          </a:bodyPr>
          <a:lstStyle/>
          <a:p>
            <a:r>
              <a:rPr lang="en-US" altLang="ja-JP" sz="2000" dirty="0">
                <a:latin typeface="Arial" panose="020B0604020202020204" pitchFamily="34" charset="0"/>
                <a:cs typeface="Arial" panose="020B0604020202020204" pitchFamily="34" charset="0"/>
              </a:rPr>
              <a:t>Proton translation</a:t>
            </a:r>
            <a:endParaRPr lang="ja-JP" altLang="en-US" sz="2000" dirty="0">
              <a:latin typeface="Arial" panose="020B0604020202020204" pitchFamily="34" charset="0"/>
              <a:cs typeface="Arial" panose="020B0604020202020204" pitchFamily="34" charset="0"/>
            </a:endParaRPr>
          </a:p>
        </p:txBody>
      </p:sp>
      <p:pic>
        <p:nvPicPr>
          <p:cNvPr id="69" name="図 68">
            <a:extLst>
              <a:ext uri="{FF2B5EF4-FFF2-40B4-BE49-F238E27FC236}">
                <a16:creationId xmlns:a16="http://schemas.microsoft.com/office/drawing/2014/main" id="{B1710960-DC4F-D79F-4C3C-BD7412DC939B}"/>
              </a:ext>
            </a:extLst>
          </p:cNvPr>
          <p:cNvPicPr>
            <a:picLocks noChangeAspect="1"/>
          </p:cNvPicPr>
          <p:nvPr/>
        </p:nvPicPr>
        <p:blipFill>
          <a:blip r:embed="rId6"/>
          <a:stretch>
            <a:fillRect/>
          </a:stretch>
        </p:blipFill>
        <p:spPr>
          <a:xfrm>
            <a:off x="6538948" y="2059193"/>
            <a:ext cx="2253189" cy="800851"/>
          </a:xfrm>
          <a:prstGeom prst="rect">
            <a:avLst/>
          </a:prstGeom>
        </p:spPr>
      </p:pic>
      <p:cxnSp>
        <p:nvCxnSpPr>
          <p:cNvPr id="3" name="直線矢印コネクタ 2">
            <a:extLst>
              <a:ext uri="{FF2B5EF4-FFF2-40B4-BE49-F238E27FC236}">
                <a16:creationId xmlns:a16="http://schemas.microsoft.com/office/drawing/2014/main" id="{FB9B22AF-2D5B-613A-46B1-DAD766B078E6}"/>
              </a:ext>
            </a:extLst>
          </p:cNvPr>
          <p:cNvCxnSpPr/>
          <p:nvPr/>
        </p:nvCxnSpPr>
        <p:spPr>
          <a:xfrm>
            <a:off x="4413813" y="3295304"/>
            <a:ext cx="621474" cy="11043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12924B1C-97DF-D148-33FE-7AB38FBAF70D}"/>
              </a:ext>
            </a:extLst>
          </p:cNvPr>
          <p:cNvCxnSpPr>
            <a:stCxn id="13" idx="3"/>
          </p:cNvCxnSpPr>
          <p:nvPr/>
        </p:nvCxnSpPr>
        <p:spPr>
          <a:xfrm flipH="1">
            <a:off x="5205355" y="3729052"/>
            <a:ext cx="333846" cy="6705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1419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8747" y="95736"/>
            <a:ext cx="2942986" cy="6176186"/>
          </a:xfrm>
          <a:prstGeom prst="rect">
            <a:avLst/>
          </a:prstGeom>
        </p:spPr>
      </p:pic>
      <p:cxnSp>
        <p:nvCxnSpPr>
          <p:cNvPr id="8" name="直線矢印コネクタ 7"/>
          <p:cNvCxnSpPr/>
          <p:nvPr/>
        </p:nvCxnSpPr>
        <p:spPr>
          <a:xfrm>
            <a:off x="4176429" y="666231"/>
            <a:ext cx="394162" cy="4947235"/>
          </a:xfrm>
          <a:prstGeom prst="straightConnector1">
            <a:avLst/>
          </a:prstGeom>
          <a:ln w="28575">
            <a:solidFill>
              <a:srgbClr val="FF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a:off x="4720298" y="1185255"/>
            <a:ext cx="1095171" cy="4586828"/>
          </a:xfrm>
          <a:prstGeom prst="straightConnector1">
            <a:avLst/>
          </a:prstGeom>
          <a:ln w="28575">
            <a:solidFill>
              <a:srgbClr val="00B0F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rot="16200000">
            <a:off x="1260586" y="2999163"/>
            <a:ext cx="2069797" cy="369332"/>
          </a:xfrm>
          <a:prstGeom prst="rect">
            <a:avLst/>
          </a:prstGeom>
          <a:solidFill>
            <a:schemeClr val="bg1"/>
          </a:solidFill>
        </p:spPr>
        <p:txBody>
          <a:bodyPr wrap="none" rtlCol="0">
            <a:spAutoFit/>
          </a:bodyPr>
          <a:lstStyle/>
          <a:p>
            <a:r>
              <a:rPr lang="en-US" altLang="ja-JP" dirty="0">
                <a:latin typeface="Arial" panose="020B0604020202020204" pitchFamily="34" charset="0"/>
                <a:ea typeface="メイリオ" panose="020B0604030504040204" pitchFamily="50" charset="-128"/>
                <a:cs typeface="Arial" panose="020B0604020202020204" pitchFamily="34" charset="0"/>
              </a:rPr>
              <a:t>Dielectric constant</a:t>
            </a:r>
            <a:endParaRPr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21" name="テキスト ボックス 20"/>
          <p:cNvSpPr txBox="1"/>
          <p:nvPr/>
        </p:nvSpPr>
        <p:spPr>
          <a:xfrm>
            <a:off x="4753379" y="167824"/>
            <a:ext cx="1031051" cy="369332"/>
          </a:xfrm>
          <a:prstGeom prst="rect">
            <a:avLst/>
          </a:prstGeom>
          <a:solidFill>
            <a:schemeClr val="bg1"/>
          </a:solidFill>
        </p:spPr>
        <p:txBody>
          <a:bodyPr wrap="none" rtlCol="0">
            <a:spAutoFit/>
          </a:bodyPr>
          <a:lstStyle/>
          <a:p>
            <a:r>
              <a:rPr lang="en-US" altLang="ja-JP" dirty="0">
                <a:latin typeface="Arial" panose="020B0604020202020204" pitchFamily="34" charset="0"/>
                <a:cs typeface="Arial" panose="020B0604020202020204" pitchFamily="34" charset="0"/>
              </a:rPr>
              <a:t>4.5 </a:t>
            </a:r>
            <a:r>
              <a:rPr lang="en-US" altLang="ja-JP" dirty="0" err="1">
                <a:latin typeface="Arial" panose="020B0604020202020204" pitchFamily="34" charset="0"/>
                <a:cs typeface="Arial" panose="020B0604020202020204" pitchFamily="34" charset="0"/>
              </a:rPr>
              <a:t>GPa</a:t>
            </a:r>
            <a:endParaRPr lang="ja-JP" altLang="en-US" dirty="0">
              <a:latin typeface="Arial" panose="020B0604020202020204" pitchFamily="34" charset="0"/>
              <a:cs typeface="Arial" panose="020B0604020202020204" pitchFamily="34" charset="0"/>
            </a:endParaRPr>
          </a:p>
        </p:txBody>
      </p:sp>
      <p:sp>
        <p:nvSpPr>
          <p:cNvPr id="23" name="テキスト ボックス 22"/>
          <p:cNvSpPr txBox="1"/>
          <p:nvPr/>
        </p:nvSpPr>
        <p:spPr>
          <a:xfrm>
            <a:off x="4753379" y="1401720"/>
            <a:ext cx="1031051" cy="369332"/>
          </a:xfrm>
          <a:prstGeom prst="rect">
            <a:avLst/>
          </a:prstGeom>
          <a:solidFill>
            <a:schemeClr val="bg1"/>
          </a:solidFill>
        </p:spPr>
        <p:txBody>
          <a:bodyPr wrap="none" rtlCol="0">
            <a:spAutoFit/>
          </a:bodyPr>
          <a:lstStyle/>
          <a:p>
            <a:r>
              <a:rPr lang="en-US" altLang="ja-JP" dirty="0">
                <a:latin typeface="Arial" panose="020B0604020202020204" pitchFamily="34" charset="0"/>
                <a:cs typeface="Arial" panose="020B0604020202020204" pitchFamily="34" charset="0"/>
              </a:rPr>
              <a:t>6.2 </a:t>
            </a:r>
            <a:r>
              <a:rPr lang="en-US" altLang="ja-JP" dirty="0" err="1">
                <a:latin typeface="Arial" panose="020B0604020202020204" pitchFamily="34" charset="0"/>
                <a:cs typeface="Arial" panose="020B0604020202020204" pitchFamily="34" charset="0"/>
              </a:rPr>
              <a:t>GPa</a:t>
            </a:r>
            <a:endParaRPr lang="ja-JP" altLang="en-US" dirty="0">
              <a:latin typeface="Arial" panose="020B0604020202020204" pitchFamily="34" charset="0"/>
              <a:cs typeface="Arial" panose="020B0604020202020204" pitchFamily="34" charset="0"/>
            </a:endParaRPr>
          </a:p>
        </p:txBody>
      </p:sp>
      <p:sp>
        <p:nvSpPr>
          <p:cNvPr id="24" name="テキスト ボックス 23"/>
          <p:cNvSpPr txBox="1"/>
          <p:nvPr/>
        </p:nvSpPr>
        <p:spPr>
          <a:xfrm>
            <a:off x="4753379" y="2635616"/>
            <a:ext cx="1031051" cy="369332"/>
          </a:xfrm>
          <a:prstGeom prst="rect">
            <a:avLst/>
          </a:prstGeom>
          <a:solidFill>
            <a:schemeClr val="bg1"/>
          </a:solidFill>
        </p:spPr>
        <p:txBody>
          <a:bodyPr wrap="none" rtlCol="0">
            <a:spAutoFit/>
          </a:bodyPr>
          <a:lstStyle/>
          <a:p>
            <a:r>
              <a:rPr lang="en-US" altLang="ja-JP" dirty="0">
                <a:latin typeface="Arial" panose="020B0604020202020204" pitchFamily="34" charset="0"/>
                <a:cs typeface="Arial" panose="020B0604020202020204" pitchFamily="34" charset="0"/>
              </a:rPr>
              <a:t>7.7 </a:t>
            </a:r>
            <a:r>
              <a:rPr lang="en-US" altLang="ja-JP" dirty="0" err="1">
                <a:latin typeface="Arial" panose="020B0604020202020204" pitchFamily="34" charset="0"/>
                <a:cs typeface="Arial" panose="020B0604020202020204" pitchFamily="34" charset="0"/>
              </a:rPr>
              <a:t>GPa</a:t>
            </a:r>
            <a:endParaRPr lang="ja-JP" altLang="en-US" dirty="0">
              <a:latin typeface="Arial" panose="020B0604020202020204" pitchFamily="34" charset="0"/>
              <a:cs typeface="Arial" panose="020B0604020202020204" pitchFamily="34" charset="0"/>
            </a:endParaRPr>
          </a:p>
        </p:txBody>
      </p:sp>
      <p:sp>
        <p:nvSpPr>
          <p:cNvPr id="12" name="テキスト ボックス 11"/>
          <p:cNvSpPr txBox="1"/>
          <p:nvPr/>
        </p:nvSpPr>
        <p:spPr>
          <a:xfrm>
            <a:off x="6556039" y="5524647"/>
            <a:ext cx="4070345" cy="830997"/>
          </a:xfrm>
          <a:prstGeom prst="rect">
            <a:avLst/>
          </a:prstGeom>
          <a:noFill/>
        </p:spPr>
        <p:txBody>
          <a:bodyPr wrap="none" rtlCol="0">
            <a:spAutoFit/>
          </a:bodyPr>
          <a:lstStyle/>
          <a:p>
            <a:r>
              <a:rPr lang="en-US" altLang="ja-JP" sz="2400" dirty="0">
                <a:latin typeface="Arial" panose="020B0604020202020204" pitchFamily="34" charset="0"/>
                <a:ea typeface="メイリオ" panose="020B0604030504040204" pitchFamily="50" charset="-128"/>
                <a:cs typeface="Arial" panose="020B0604020202020204" pitchFamily="34" charset="0"/>
              </a:rPr>
              <a:t>The two relaxations merged </a:t>
            </a:r>
            <a:br>
              <a:rPr lang="en-US" altLang="ja-JP" sz="2400" dirty="0">
                <a:latin typeface="Arial" panose="020B0604020202020204" pitchFamily="34" charset="0"/>
                <a:ea typeface="メイリオ" panose="020B0604030504040204" pitchFamily="50" charset="-128"/>
                <a:cs typeface="Arial" panose="020B0604020202020204" pitchFamily="34" charset="0"/>
              </a:rPr>
            </a:br>
            <a:r>
              <a:rPr lang="en-US" altLang="ja-JP" sz="2400" dirty="0">
                <a:latin typeface="Arial" panose="020B0604020202020204" pitchFamily="34" charset="0"/>
                <a:ea typeface="メイリオ" panose="020B0604030504040204" pitchFamily="50" charset="-128"/>
                <a:cs typeface="Arial" panose="020B0604020202020204" pitchFamily="34" charset="0"/>
              </a:rPr>
              <a:t>at around 10 GPa.</a:t>
            </a:r>
            <a:endParaRPr lang="ja-JP" altLang="en-US" sz="2400" dirty="0">
              <a:latin typeface="Arial" panose="020B0604020202020204" pitchFamily="34" charset="0"/>
              <a:ea typeface="メイリオ" panose="020B0604030504040204" pitchFamily="50" charset="-128"/>
              <a:cs typeface="Arial" panose="020B0604020202020204" pitchFamily="34" charset="0"/>
            </a:endParaRPr>
          </a:p>
        </p:txBody>
      </p:sp>
      <p:sp>
        <p:nvSpPr>
          <p:cNvPr id="3" name="テキスト ボックス 2"/>
          <p:cNvSpPr txBox="1"/>
          <p:nvPr/>
        </p:nvSpPr>
        <p:spPr>
          <a:xfrm>
            <a:off x="4753379" y="3869512"/>
            <a:ext cx="1031051" cy="369332"/>
          </a:xfrm>
          <a:prstGeom prst="rect">
            <a:avLst/>
          </a:prstGeom>
          <a:solidFill>
            <a:schemeClr val="bg1"/>
          </a:solidFill>
        </p:spPr>
        <p:txBody>
          <a:bodyPr wrap="none" rtlCol="0">
            <a:spAutoFit/>
          </a:bodyPr>
          <a:lstStyle/>
          <a:p>
            <a:r>
              <a:rPr lang="en-US" altLang="ja-JP" dirty="0">
                <a:latin typeface="Arial" panose="020B0604020202020204" pitchFamily="34" charset="0"/>
                <a:cs typeface="Arial" panose="020B0604020202020204" pitchFamily="34" charset="0"/>
              </a:rPr>
              <a:t>9.3 </a:t>
            </a:r>
            <a:r>
              <a:rPr lang="en-US" altLang="ja-JP" dirty="0" err="1">
                <a:latin typeface="Arial" panose="020B0604020202020204" pitchFamily="34" charset="0"/>
                <a:cs typeface="Arial" panose="020B0604020202020204" pitchFamily="34" charset="0"/>
              </a:rPr>
              <a:t>GPa</a:t>
            </a:r>
            <a:endParaRPr lang="ja-JP" altLang="en-US" dirty="0">
              <a:latin typeface="Arial" panose="020B0604020202020204" pitchFamily="34" charset="0"/>
              <a:cs typeface="Arial" panose="020B0604020202020204" pitchFamily="34" charset="0"/>
            </a:endParaRPr>
          </a:p>
        </p:txBody>
      </p:sp>
      <p:sp>
        <p:nvSpPr>
          <p:cNvPr id="17" name="テキスト ボックス 16"/>
          <p:cNvSpPr txBox="1"/>
          <p:nvPr/>
        </p:nvSpPr>
        <p:spPr>
          <a:xfrm>
            <a:off x="4625137" y="5103409"/>
            <a:ext cx="1159292" cy="369332"/>
          </a:xfrm>
          <a:prstGeom prst="rect">
            <a:avLst/>
          </a:prstGeom>
          <a:solidFill>
            <a:schemeClr val="bg1"/>
          </a:solidFill>
        </p:spPr>
        <p:txBody>
          <a:bodyPr wrap="none" rtlCol="0">
            <a:spAutoFit/>
          </a:bodyPr>
          <a:lstStyle/>
          <a:p>
            <a:r>
              <a:rPr lang="en-US" altLang="ja-JP" dirty="0">
                <a:latin typeface="Arial" panose="020B0604020202020204" pitchFamily="34" charset="0"/>
                <a:cs typeface="Arial" panose="020B0604020202020204" pitchFamily="34" charset="0"/>
              </a:rPr>
              <a:t>10.5 </a:t>
            </a:r>
            <a:r>
              <a:rPr lang="en-US" altLang="ja-JP" dirty="0" err="1">
                <a:latin typeface="Arial" panose="020B0604020202020204" pitchFamily="34" charset="0"/>
                <a:cs typeface="Arial" panose="020B0604020202020204" pitchFamily="34" charset="0"/>
              </a:rPr>
              <a:t>GPa</a:t>
            </a:r>
            <a:endParaRPr lang="ja-JP" altLang="en-US" dirty="0">
              <a:latin typeface="Arial" panose="020B0604020202020204" pitchFamily="34" charset="0"/>
              <a:cs typeface="Arial" panose="020B0604020202020204" pitchFamily="34" charset="0"/>
            </a:endParaRPr>
          </a:p>
        </p:txBody>
      </p:sp>
      <p:pic>
        <p:nvPicPr>
          <p:cNvPr id="26" name="図 25"/>
          <p:cNvPicPr>
            <a:picLocks noChangeAspect="1"/>
          </p:cNvPicPr>
          <p:nvPr/>
        </p:nvPicPr>
        <p:blipFill>
          <a:blip r:embed="rId4"/>
          <a:stretch>
            <a:fillRect/>
          </a:stretch>
        </p:blipFill>
        <p:spPr>
          <a:xfrm>
            <a:off x="6342141" y="3515609"/>
            <a:ext cx="2209776" cy="858342"/>
          </a:xfrm>
          <a:prstGeom prst="rect">
            <a:avLst/>
          </a:prstGeom>
        </p:spPr>
      </p:pic>
      <p:sp>
        <p:nvSpPr>
          <p:cNvPr id="28" name="テキスト ボックス 27"/>
          <p:cNvSpPr txBox="1"/>
          <p:nvPr/>
        </p:nvSpPr>
        <p:spPr>
          <a:xfrm>
            <a:off x="7104129" y="92496"/>
            <a:ext cx="4759636" cy="1077218"/>
          </a:xfrm>
          <a:prstGeom prst="rect">
            <a:avLst/>
          </a:prstGeom>
          <a:noFill/>
        </p:spPr>
        <p:txBody>
          <a:bodyPr wrap="none" rtlCol="0">
            <a:spAutoFit/>
          </a:bodyPr>
          <a:lstStyle/>
          <a:p>
            <a:r>
              <a:rPr lang="en-US" altLang="ja-JP" sz="3200" b="1" dirty="0">
                <a:solidFill>
                  <a:srgbClr val="92D050"/>
                </a:solidFill>
                <a:latin typeface="Arial" panose="020B0604020202020204" pitchFamily="34" charset="0"/>
                <a:cs typeface="Arial" panose="020B0604020202020204" pitchFamily="34" charset="0"/>
              </a:rPr>
              <a:t>Pressure dependence </a:t>
            </a:r>
            <a:br>
              <a:rPr lang="en-US" altLang="ja-JP" sz="3200" b="1" dirty="0">
                <a:solidFill>
                  <a:srgbClr val="92D050"/>
                </a:solidFill>
                <a:latin typeface="Arial" panose="020B0604020202020204" pitchFamily="34" charset="0"/>
                <a:cs typeface="Arial" panose="020B0604020202020204" pitchFamily="34" charset="0"/>
              </a:rPr>
            </a:br>
            <a:r>
              <a:rPr lang="en-US" altLang="ja-JP" sz="3200" b="1" dirty="0">
                <a:solidFill>
                  <a:srgbClr val="92D050"/>
                </a:solidFill>
                <a:latin typeface="Arial" panose="020B0604020202020204" pitchFamily="34" charset="0"/>
                <a:cs typeface="Arial" panose="020B0604020202020204" pitchFamily="34" charset="0"/>
              </a:rPr>
              <a:t>of dielectric relaxations</a:t>
            </a:r>
          </a:p>
        </p:txBody>
      </p:sp>
      <p:sp>
        <p:nvSpPr>
          <p:cNvPr id="31" name="テキスト ボックス 30"/>
          <p:cNvSpPr txBox="1"/>
          <p:nvPr/>
        </p:nvSpPr>
        <p:spPr>
          <a:xfrm>
            <a:off x="3201478" y="6488668"/>
            <a:ext cx="2114782" cy="369332"/>
          </a:xfrm>
          <a:prstGeom prst="rect">
            <a:avLst/>
          </a:prstGeom>
          <a:solidFill>
            <a:schemeClr val="bg1"/>
          </a:solidFill>
        </p:spPr>
        <p:txBody>
          <a:bodyPr wrap="square" rtlCol="0">
            <a:spAutoFit/>
          </a:bodyPr>
          <a:lstStyle/>
          <a:p>
            <a:pPr algn="ctr"/>
            <a:r>
              <a:rPr lang="en-US" altLang="ja-JP" dirty="0">
                <a:latin typeface="Arial" panose="020B0604020202020204" pitchFamily="34" charset="0"/>
                <a:ea typeface="メイリオ" panose="020B0604030504040204" pitchFamily="50" charset="-128"/>
                <a:cs typeface="Arial" panose="020B0604020202020204" pitchFamily="34" charset="0"/>
              </a:rPr>
              <a:t>Frequency</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(Hz)</a:t>
            </a:r>
            <a:endParaRPr lang="ja-JP" altLang="en-US" dirty="0">
              <a:latin typeface="Arial" panose="020B0604020202020204" pitchFamily="34" charset="0"/>
              <a:cs typeface="Arial" panose="020B0604020202020204" pitchFamily="34" charset="0"/>
            </a:endParaRPr>
          </a:p>
        </p:txBody>
      </p:sp>
      <p:grpSp>
        <p:nvGrpSpPr>
          <p:cNvPr id="33" name="グループ化 32"/>
          <p:cNvGrpSpPr/>
          <p:nvPr/>
        </p:nvGrpSpPr>
        <p:grpSpPr>
          <a:xfrm>
            <a:off x="3534437" y="6219652"/>
            <a:ext cx="526106" cy="369332"/>
            <a:chOff x="9840320" y="3291788"/>
            <a:chExt cx="526106" cy="369332"/>
          </a:xfrm>
        </p:grpSpPr>
        <p:sp>
          <p:nvSpPr>
            <p:cNvPr id="34" name="正方形/長方形 33"/>
            <p:cNvSpPr/>
            <p:nvPr/>
          </p:nvSpPr>
          <p:spPr>
            <a:xfrm>
              <a:off x="9915792"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テキスト ボックス 34"/>
            <p:cNvSpPr txBox="1"/>
            <p:nvPr/>
          </p:nvSpPr>
          <p:spPr>
            <a:xfrm>
              <a:off x="9840320" y="3291788"/>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0</a:t>
              </a:r>
              <a:endParaRPr lang="ja-JP" altLang="en-US" baseline="30000" dirty="0">
                <a:latin typeface="Arial" panose="020B0604020202020204" pitchFamily="34" charset="0"/>
                <a:cs typeface="Arial" panose="020B0604020202020204" pitchFamily="34" charset="0"/>
              </a:endParaRPr>
            </a:p>
          </p:txBody>
        </p:sp>
      </p:grpSp>
      <p:grpSp>
        <p:nvGrpSpPr>
          <p:cNvPr id="39" name="グループ化 38"/>
          <p:cNvGrpSpPr/>
          <p:nvPr/>
        </p:nvGrpSpPr>
        <p:grpSpPr>
          <a:xfrm>
            <a:off x="4342676" y="6219652"/>
            <a:ext cx="526106" cy="369332"/>
            <a:chOff x="10967918" y="3291788"/>
            <a:chExt cx="526106" cy="369332"/>
          </a:xfrm>
        </p:grpSpPr>
        <p:sp>
          <p:nvSpPr>
            <p:cNvPr id="40" name="正方形/長方形 39"/>
            <p:cNvSpPr/>
            <p:nvPr/>
          </p:nvSpPr>
          <p:spPr>
            <a:xfrm>
              <a:off x="11043390"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テキスト ボックス 40"/>
            <p:cNvSpPr txBox="1"/>
            <p:nvPr/>
          </p:nvSpPr>
          <p:spPr>
            <a:xfrm>
              <a:off x="10967918" y="3291788"/>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2</a:t>
              </a:r>
              <a:endParaRPr lang="ja-JP" altLang="en-US" baseline="30000" dirty="0">
                <a:latin typeface="Arial" panose="020B0604020202020204" pitchFamily="34" charset="0"/>
                <a:cs typeface="Arial" panose="020B0604020202020204" pitchFamily="34" charset="0"/>
              </a:endParaRPr>
            </a:p>
          </p:txBody>
        </p:sp>
      </p:grpSp>
      <p:grpSp>
        <p:nvGrpSpPr>
          <p:cNvPr id="42" name="グループ化 41"/>
          <p:cNvGrpSpPr/>
          <p:nvPr/>
        </p:nvGrpSpPr>
        <p:grpSpPr>
          <a:xfrm>
            <a:off x="5150916" y="6219652"/>
            <a:ext cx="526106" cy="369332"/>
            <a:chOff x="12095516" y="3291788"/>
            <a:chExt cx="526106" cy="369332"/>
          </a:xfrm>
        </p:grpSpPr>
        <p:sp>
          <p:nvSpPr>
            <p:cNvPr id="43" name="正方形/長方形 42"/>
            <p:cNvSpPr/>
            <p:nvPr/>
          </p:nvSpPr>
          <p:spPr>
            <a:xfrm>
              <a:off x="12170988"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テキスト ボックス 43"/>
            <p:cNvSpPr txBox="1"/>
            <p:nvPr/>
          </p:nvSpPr>
          <p:spPr>
            <a:xfrm>
              <a:off x="12095516" y="3291788"/>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4</a:t>
              </a:r>
              <a:endParaRPr lang="ja-JP" altLang="en-US" baseline="30000" dirty="0">
                <a:latin typeface="Arial" panose="020B0604020202020204" pitchFamily="34" charset="0"/>
                <a:cs typeface="Arial" panose="020B0604020202020204" pitchFamily="34" charset="0"/>
              </a:endParaRPr>
            </a:p>
          </p:txBody>
        </p:sp>
      </p:grpSp>
      <p:grpSp>
        <p:nvGrpSpPr>
          <p:cNvPr id="51" name="グループ化 50"/>
          <p:cNvGrpSpPr/>
          <p:nvPr/>
        </p:nvGrpSpPr>
        <p:grpSpPr>
          <a:xfrm>
            <a:off x="2671696" y="6219652"/>
            <a:ext cx="577402" cy="369332"/>
            <a:chOff x="9231637" y="3291788"/>
            <a:chExt cx="577402" cy="369332"/>
          </a:xfrm>
        </p:grpSpPr>
        <p:sp>
          <p:nvSpPr>
            <p:cNvPr id="52" name="正方形/長方形 51"/>
            <p:cNvSpPr/>
            <p:nvPr/>
          </p:nvSpPr>
          <p:spPr>
            <a:xfrm>
              <a:off x="9334360"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テキスト ボックス 52"/>
            <p:cNvSpPr txBox="1"/>
            <p:nvPr/>
          </p:nvSpPr>
          <p:spPr>
            <a:xfrm>
              <a:off x="9231637" y="3291788"/>
              <a:ext cx="577402"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-2</a:t>
              </a:r>
              <a:endParaRPr lang="ja-JP" altLang="en-US" baseline="30000" dirty="0">
                <a:latin typeface="Arial" panose="020B0604020202020204" pitchFamily="34" charset="0"/>
                <a:cs typeface="Arial" panose="020B0604020202020204" pitchFamily="34" charset="0"/>
              </a:endParaRPr>
            </a:p>
          </p:txBody>
        </p:sp>
      </p:grpSp>
      <p:sp>
        <p:nvSpPr>
          <p:cNvPr id="54" name="テキスト ボックス 53"/>
          <p:cNvSpPr txBox="1"/>
          <p:nvPr/>
        </p:nvSpPr>
        <p:spPr>
          <a:xfrm>
            <a:off x="6897583" y="4316515"/>
            <a:ext cx="2222083" cy="400110"/>
          </a:xfrm>
          <a:prstGeom prst="rect">
            <a:avLst/>
          </a:prstGeom>
          <a:noFill/>
        </p:spPr>
        <p:txBody>
          <a:bodyPr wrap="none" rtlCol="0">
            <a:spAutoFit/>
          </a:bodyPr>
          <a:lstStyle/>
          <a:p>
            <a:r>
              <a:rPr lang="en-US" altLang="ja-JP" sz="2000" dirty="0">
                <a:solidFill>
                  <a:srgbClr val="00B0F0"/>
                </a:solidFill>
                <a:latin typeface="Arial" panose="020B0604020202020204" pitchFamily="34" charset="0"/>
                <a:cs typeface="Arial" panose="020B0604020202020204" pitchFamily="34" charset="0"/>
              </a:rPr>
              <a:t>Molecular rotation</a:t>
            </a:r>
            <a:endParaRPr lang="ja-JP" altLang="en-US" sz="2000" dirty="0">
              <a:solidFill>
                <a:srgbClr val="00B0F0"/>
              </a:solidFill>
              <a:latin typeface="Arial" panose="020B0604020202020204" pitchFamily="34" charset="0"/>
              <a:cs typeface="Arial" panose="020B0604020202020204" pitchFamily="34" charset="0"/>
            </a:endParaRPr>
          </a:p>
        </p:txBody>
      </p:sp>
      <p:sp>
        <p:nvSpPr>
          <p:cNvPr id="57" name="テキスト ボックス 56"/>
          <p:cNvSpPr txBox="1"/>
          <p:nvPr/>
        </p:nvSpPr>
        <p:spPr>
          <a:xfrm>
            <a:off x="2452651" y="796374"/>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2</a:t>
            </a:r>
            <a:endParaRPr lang="ja-JP" altLang="en-US" baseline="30000" dirty="0">
              <a:latin typeface="Arial" panose="020B0604020202020204" pitchFamily="34" charset="0"/>
              <a:cs typeface="Arial" panose="020B0604020202020204" pitchFamily="34" charset="0"/>
            </a:endParaRPr>
          </a:p>
        </p:txBody>
      </p:sp>
      <p:sp>
        <p:nvSpPr>
          <p:cNvPr id="60" name="テキスト ボックス 59"/>
          <p:cNvSpPr txBox="1"/>
          <p:nvPr/>
        </p:nvSpPr>
        <p:spPr>
          <a:xfrm>
            <a:off x="2452651" y="10716"/>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4</a:t>
            </a:r>
            <a:endParaRPr lang="ja-JP" altLang="en-US" baseline="30000" dirty="0">
              <a:latin typeface="Arial" panose="020B0604020202020204" pitchFamily="34" charset="0"/>
              <a:cs typeface="Arial" panose="020B0604020202020204" pitchFamily="34" charset="0"/>
            </a:endParaRPr>
          </a:p>
        </p:txBody>
      </p:sp>
      <p:sp>
        <p:nvSpPr>
          <p:cNvPr id="63" name="テキスト ボックス 62"/>
          <p:cNvSpPr txBox="1"/>
          <p:nvPr/>
        </p:nvSpPr>
        <p:spPr>
          <a:xfrm>
            <a:off x="2452651" y="403545"/>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3</a:t>
            </a:r>
            <a:endParaRPr lang="ja-JP" altLang="en-US" baseline="30000" dirty="0">
              <a:latin typeface="Arial" panose="020B0604020202020204" pitchFamily="34" charset="0"/>
              <a:cs typeface="Arial" panose="020B0604020202020204" pitchFamily="34" charset="0"/>
            </a:endParaRPr>
          </a:p>
        </p:txBody>
      </p:sp>
      <p:sp>
        <p:nvSpPr>
          <p:cNvPr id="69" name="テキスト ボックス 68"/>
          <p:cNvSpPr txBox="1"/>
          <p:nvPr/>
        </p:nvSpPr>
        <p:spPr>
          <a:xfrm>
            <a:off x="2452651" y="1976163"/>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2</a:t>
            </a:r>
            <a:endParaRPr lang="ja-JP" altLang="en-US" baseline="30000" dirty="0">
              <a:latin typeface="Arial" panose="020B0604020202020204" pitchFamily="34" charset="0"/>
              <a:cs typeface="Arial" panose="020B0604020202020204" pitchFamily="34" charset="0"/>
            </a:endParaRPr>
          </a:p>
        </p:txBody>
      </p:sp>
      <p:sp>
        <p:nvSpPr>
          <p:cNvPr id="70" name="テキスト ボックス 69"/>
          <p:cNvSpPr txBox="1"/>
          <p:nvPr/>
        </p:nvSpPr>
        <p:spPr>
          <a:xfrm>
            <a:off x="2452651" y="1190505"/>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4</a:t>
            </a:r>
            <a:endParaRPr lang="ja-JP" altLang="en-US" baseline="30000" dirty="0">
              <a:latin typeface="Arial" panose="020B0604020202020204" pitchFamily="34" charset="0"/>
              <a:cs typeface="Arial" panose="020B0604020202020204" pitchFamily="34" charset="0"/>
            </a:endParaRPr>
          </a:p>
        </p:txBody>
      </p:sp>
      <p:sp>
        <p:nvSpPr>
          <p:cNvPr id="71" name="テキスト ボックス 70"/>
          <p:cNvSpPr txBox="1"/>
          <p:nvPr/>
        </p:nvSpPr>
        <p:spPr>
          <a:xfrm>
            <a:off x="2452651" y="1583334"/>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3</a:t>
            </a:r>
            <a:endParaRPr lang="ja-JP" altLang="en-US" baseline="30000" dirty="0">
              <a:latin typeface="Arial" panose="020B0604020202020204" pitchFamily="34" charset="0"/>
              <a:cs typeface="Arial" panose="020B0604020202020204" pitchFamily="34" charset="0"/>
            </a:endParaRPr>
          </a:p>
        </p:txBody>
      </p:sp>
      <p:sp>
        <p:nvSpPr>
          <p:cNvPr id="77" name="テキスト ボックス 76"/>
          <p:cNvSpPr txBox="1"/>
          <p:nvPr/>
        </p:nvSpPr>
        <p:spPr>
          <a:xfrm>
            <a:off x="2446582" y="3211706"/>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2</a:t>
            </a:r>
            <a:endParaRPr lang="ja-JP" altLang="en-US" baseline="30000" dirty="0">
              <a:latin typeface="Arial" panose="020B0604020202020204" pitchFamily="34" charset="0"/>
              <a:cs typeface="Arial" panose="020B0604020202020204" pitchFamily="34" charset="0"/>
            </a:endParaRPr>
          </a:p>
        </p:txBody>
      </p:sp>
      <p:sp>
        <p:nvSpPr>
          <p:cNvPr id="78" name="テキスト ボックス 77"/>
          <p:cNvSpPr txBox="1"/>
          <p:nvPr/>
        </p:nvSpPr>
        <p:spPr>
          <a:xfrm>
            <a:off x="2446582" y="2426048"/>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4</a:t>
            </a:r>
            <a:endParaRPr lang="ja-JP" altLang="en-US" baseline="30000" dirty="0">
              <a:latin typeface="Arial" panose="020B0604020202020204" pitchFamily="34" charset="0"/>
              <a:cs typeface="Arial" panose="020B0604020202020204" pitchFamily="34" charset="0"/>
            </a:endParaRPr>
          </a:p>
        </p:txBody>
      </p:sp>
      <p:sp>
        <p:nvSpPr>
          <p:cNvPr id="79" name="テキスト ボックス 78"/>
          <p:cNvSpPr txBox="1"/>
          <p:nvPr/>
        </p:nvSpPr>
        <p:spPr>
          <a:xfrm>
            <a:off x="2446582" y="2818877"/>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3</a:t>
            </a:r>
            <a:endParaRPr lang="ja-JP" altLang="en-US" baseline="30000" dirty="0">
              <a:latin typeface="Arial" panose="020B0604020202020204" pitchFamily="34" charset="0"/>
              <a:cs typeface="Arial" panose="020B0604020202020204" pitchFamily="34" charset="0"/>
            </a:endParaRPr>
          </a:p>
        </p:txBody>
      </p:sp>
      <p:sp>
        <p:nvSpPr>
          <p:cNvPr id="80" name="テキスト ボックス 79"/>
          <p:cNvSpPr txBox="1"/>
          <p:nvPr/>
        </p:nvSpPr>
        <p:spPr>
          <a:xfrm>
            <a:off x="2446582" y="4391495"/>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2</a:t>
            </a:r>
            <a:endParaRPr lang="ja-JP" altLang="en-US" baseline="30000" dirty="0">
              <a:latin typeface="Arial" panose="020B0604020202020204" pitchFamily="34" charset="0"/>
              <a:cs typeface="Arial" panose="020B0604020202020204" pitchFamily="34" charset="0"/>
            </a:endParaRPr>
          </a:p>
        </p:txBody>
      </p:sp>
      <p:sp>
        <p:nvSpPr>
          <p:cNvPr id="81" name="テキスト ボックス 80"/>
          <p:cNvSpPr txBox="1"/>
          <p:nvPr/>
        </p:nvSpPr>
        <p:spPr>
          <a:xfrm>
            <a:off x="2446582" y="3605837"/>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4</a:t>
            </a:r>
            <a:endParaRPr lang="ja-JP" altLang="en-US" baseline="30000" dirty="0">
              <a:latin typeface="Arial" panose="020B0604020202020204" pitchFamily="34" charset="0"/>
              <a:cs typeface="Arial" panose="020B0604020202020204" pitchFamily="34" charset="0"/>
            </a:endParaRPr>
          </a:p>
        </p:txBody>
      </p:sp>
      <p:sp>
        <p:nvSpPr>
          <p:cNvPr id="82" name="テキスト ボックス 81"/>
          <p:cNvSpPr txBox="1"/>
          <p:nvPr/>
        </p:nvSpPr>
        <p:spPr>
          <a:xfrm>
            <a:off x="2446582" y="3998666"/>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3</a:t>
            </a:r>
            <a:endParaRPr lang="ja-JP" altLang="en-US" baseline="30000" dirty="0">
              <a:latin typeface="Arial" panose="020B0604020202020204" pitchFamily="34" charset="0"/>
              <a:cs typeface="Arial" panose="020B0604020202020204" pitchFamily="34" charset="0"/>
            </a:endParaRPr>
          </a:p>
        </p:txBody>
      </p:sp>
      <p:sp>
        <p:nvSpPr>
          <p:cNvPr id="83" name="テキスト ボックス 82"/>
          <p:cNvSpPr txBox="1"/>
          <p:nvPr/>
        </p:nvSpPr>
        <p:spPr>
          <a:xfrm>
            <a:off x="2452300" y="5653712"/>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2</a:t>
            </a:r>
            <a:endParaRPr lang="ja-JP" altLang="en-US" baseline="30000" dirty="0">
              <a:latin typeface="Arial" panose="020B0604020202020204" pitchFamily="34" charset="0"/>
              <a:cs typeface="Arial" panose="020B0604020202020204" pitchFamily="34" charset="0"/>
            </a:endParaRPr>
          </a:p>
        </p:txBody>
      </p:sp>
      <p:sp>
        <p:nvSpPr>
          <p:cNvPr id="84" name="テキスト ボックス 83"/>
          <p:cNvSpPr txBox="1"/>
          <p:nvPr/>
        </p:nvSpPr>
        <p:spPr>
          <a:xfrm>
            <a:off x="2452300" y="4868054"/>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4</a:t>
            </a:r>
            <a:endParaRPr lang="ja-JP" altLang="en-US" baseline="30000" dirty="0">
              <a:latin typeface="Arial" panose="020B0604020202020204" pitchFamily="34" charset="0"/>
              <a:cs typeface="Arial" panose="020B0604020202020204" pitchFamily="34" charset="0"/>
            </a:endParaRPr>
          </a:p>
        </p:txBody>
      </p:sp>
      <p:sp>
        <p:nvSpPr>
          <p:cNvPr id="85" name="テキスト ボックス 84"/>
          <p:cNvSpPr txBox="1"/>
          <p:nvPr/>
        </p:nvSpPr>
        <p:spPr>
          <a:xfrm>
            <a:off x="2452300" y="5260883"/>
            <a:ext cx="5261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10</a:t>
            </a:r>
            <a:r>
              <a:rPr lang="en-US" altLang="ja-JP" baseline="30000" dirty="0">
                <a:latin typeface="Arial" panose="020B0604020202020204" pitchFamily="34" charset="0"/>
                <a:cs typeface="Arial" panose="020B0604020202020204" pitchFamily="34" charset="0"/>
              </a:rPr>
              <a:t>3</a:t>
            </a:r>
            <a:endParaRPr lang="ja-JP" altLang="en-US" baseline="30000" dirty="0">
              <a:latin typeface="Arial" panose="020B0604020202020204" pitchFamily="34" charset="0"/>
              <a:cs typeface="Arial" panose="020B0604020202020204" pitchFamily="34" charset="0"/>
            </a:endParaRPr>
          </a:p>
        </p:txBody>
      </p:sp>
      <p:grpSp>
        <p:nvGrpSpPr>
          <p:cNvPr id="86" name="グループ化 85"/>
          <p:cNvGrpSpPr/>
          <p:nvPr/>
        </p:nvGrpSpPr>
        <p:grpSpPr>
          <a:xfrm>
            <a:off x="3026752" y="1806886"/>
            <a:ext cx="2095867" cy="707886"/>
            <a:chOff x="7050157" y="3911449"/>
            <a:chExt cx="2095867" cy="707886"/>
          </a:xfrm>
        </p:grpSpPr>
        <p:sp>
          <p:nvSpPr>
            <p:cNvPr id="16" name="正方形/長方形 15"/>
            <p:cNvSpPr/>
            <p:nvPr/>
          </p:nvSpPr>
          <p:spPr>
            <a:xfrm>
              <a:off x="7058024" y="4326657"/>
              <a:ext cx="2088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18"/>
            <p:cNvSpPr txBox="1"/>
            <p:nvPr/>
          </p:nvSpPr>
          <p:spPr>
            <a:xfrm>
              <a:off x="7050157" y="3911449"/>
              <a:ext cx="2093843" cy="707886"/>
            </a:xfrm>
            <a:prstGeom prst="rect">
              <a:avLst/>
            </a:prstGeom>
            <a:noFill/>
          </p:spPr>
          <p:txBody>
            <a:bodyPr wrap="none" rtlCol="0">
              <a:spAutoFit/>
            </a:bodyPr>
            <a:lstStyle/>
            <a:p>
              <a:r>
                <a:rPr lang="en-US" altLang="ja-JP" sz="2000" dirty="0">
                  <a:solidFill>
                    <a:srgbClr val="FF0000"/>
                  </a:solidFill>
                  <a:latin typeface="Arial" panose="020B0604020202020204" pitchFamily="34" charset="0"/>
                  <a:ea typeface="メイリオ" panose="020B0604030504040204" pitchFamily="50" charset="-128"/>
                  <a:cs typeface="Arial" panose="020B0604020202020204" pitchFamily="34" charset="0"/>
                </a:rPr>
                <a:t>Shifts to </a:t>
              </a:r>
              <a:br>
                <a:rPr lang="en-US" altLang="ja-JP" sz="2000" dirty="0">
                  <a:solidFill>
                    <a:srgbClr val="FF0000"/>
                  </a:solidFill>
                  <a:latin typeface="Arial" panose="020B0604020202020204" pitchFamily="34" charset="0"/>
                  <a:ea typeface="メイリオ" panose="020B0604030504040204" pitchFamily="50" charset="-128"/>
                  <a:cs typeface="Arial" panose="020B0604020202020204" pitchFamily="34" charset="0"/>
                </a:rPr>
              </a:br>
              <a:r>
                <a:rPr lang="en-US" altLang="ja-JP" sz="2000" dirty="0">
                  <a:solidFill>
                    <a:srgbClr val="FF0000"/>
                  </a:solidFill>
                  <a:latin typeface="Arial" panose="020B0604020202020204" pitchFamily="34" charset="0"/>
                  <a:ea typeface="メイリオ" panose="020B0604030504040204" pitchFamily="50" charset="-128"/>
                  <a:cs typeface="Arial" panose="020B0604020202020204" pitchFamily="34" charset="0"/>
                </a:rPr>
                <a:t>higher frequency</a:t>
              </a:r>
              <a:endParaRPr lang="ja-JP" altLang="en-US" sz="2000" dirty="0">
                <a:solidFill>
                  <a:srgbClr val="FF0000"/>
                </a:solidFill>
                <a:latin typeface="Arial" panose="020B0604020202020204" pitchFamily="34" charset="0"/>
                <a:ea typeface="メイリオ" panose="020B0604030504040204" pitchFamily="50" charset="-128"/>
                <a:cs typeface="Arial" panose="020B0604020202020204" pitchFamily="34" charset="0"/>
              </a:endParaRPr>
            </a:p>
          </p:txBody>
        </p:sp>
      </p:grpSp>
      <p:grpSp>
        <p:nvGrpSpPr>
          <p:cNvPr id="88" name="グループ化 87"/>
          <p:cNvGrpSpPr/>
          <p:nvPr/>
        </p:nvGrpSpPr>
        <p:grpSpPr>
          <a:xfrm>
            <a:off x="5281538" y="3064651"/>
            <a:ext cx="2989922" cy="400110"/>
            <a:chOff x="3414638" y="3061411"/>
            <a:chExt cx="2989922" cy="400110"/>
          </a:xfrm>
        </p:grpSpPr>
        <p:sp>
          <p:nvSpPr>
            <p:cNvPr id="87" name="正方形/長方形 86"/>
            <p:cNvSpPr/>
            <p:nvPr/>
          </p:nvSpPr>
          <p:spPr>
            <a:xfrm>
              <a:off x="3503525" y="3125130"/>
              <a:ext cx="2088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テキスト ボックス 10"/>
            <p:cNvSpPr txBox="1"/>
            <p:nvPr/>
          </p:nvSpPr>
          <p:spPr>
            <a:xfrm>
              <a:off x="3414638" y="3061411"/>
              <a:ext cx="2989922" cy="400110"/>
            </a:xfrm>
            <a:prstGeom prst="rect">
              <a:avLst/>
            </a:prstGeom>
            <a:noFill/>
          </p:spPr>
          <p:txBody>
            <a:bodyPr wrap="none" rtlCol="0">
              <a:spAutoFit/>
            </a:bodyPr>
            <a:lstStyle/>
            <a:p>
              <a:pPr algn="r"/>
              <a:r>
                <a:rPr lang="en-US" altLang="ja-JP" sz="2000" dirty="0">
                  <a:solidFill>
                    <a:srgbClr val="00B0F0"/>
                  </a:solidFill>
                  <a:latin typeface="Arial" panose="020B0604020202020204" pitchFamily="34" charset="0"/>
                  <a:ea typeface="メイリオ" panose="020B0604030504040204" pitchFamily="50" charset="-128"/>
                  <a:cs typeface="Arial" panose="020B0604020202020204" pitchFamily="34" charset="0"/>
                </a:rPr>
                <a:t>Shifts to lower frequency</a:t>
              </a:r>
              <a:endParaRPr lang="ja-JP" altLang="en-US" sz="2000" dirty="0">
                <a:solidFill>
                  <a:srgbClr val="00B0F0"/>
                </a:solidFill>
                <a:latin typeface="Arial" panose="020B0604020202020204" pitchFamily="34" charset="0"/>
                <a:ea typeface="メイリオ" panose="020B0604030504040204" pitchFamily="50" charset="-128"/>
                <a:cs typeface="Arial" panose="020B0604020202020204" pitchFamily="34" charset="0"/>
              </a:endParaRPr>
            </a:p>
          </p:txBody>
        </p:sp>
      </p:grpSp>
      <p:pic>
        <p:nvPicPr>
          <p:cNvPr id="4" name="図 3">
            <a:extLst>
              <a:ext uri="{FF2B5EF4-FFF2-40B4-BE49-F238E27FC236}">
                <a16:creationId xmlns:a16="http://schemas.microsoft.com/office/drawing/2014/main" id="{D974E1E7-75EA-6C04-A6D0-AA174E9DC708}"/>
              </a:ext>
            </a:extLst>
          </p:cNvPr>
          <p:cNvPicPr>
            <a:picLocks noChangeAspect="1"/>
          </p:cNvPicPr>
          <p:nvPr/>
        </p:nvPicPr>
        <p:blipFill>
          <a:blip r:embed="rId5"/>
          <a:stretch>
            <a:fillRect/>
          </a:stretch>
        </p:blipFill>
        <p:spPr>
          <a:xfrm>
            <a:off x="151467" y="1389368"/>
            <a:ext cx="2253189" cy="800851"/>
          </a:xfrm>
          <a:prstGeom prst="rect">
            <a:avLst/>
          </a:prstGeom>
        </p:spPr>
      </p:pic>
      <p:sp>
        <p:nvSpPr>
          <p:cNvPr id="5" name="テキスト ボックス 4">
            <a:extLst>
              <a:ext uri="{FF2B5EF4-FFF2-40B4-BE49-F238E27FC236}">
                <a16:creationId xmlns:a16="http://schemas.microsoft.com/office/drawing/2014/main" id="{C7A75BBA-CE5C-8651-524D-00F9DE66EA04}"/>
              </a:ext>
            </a:extLst>
          </p:cNvPr>
          <p:cNvSpPr txBox="1"/>
          <p:nvPr/>
        </p:nvSpPr>
        <p:spPr>
          <a:xfrm>
            <a:off x="180294" y="556603"/>
            <a:ext cx="2248360" cy="707886"/>
          </a:xfrm>
          <a:prstGeom prst="rect">
            <a:avLst/>
          </a:prstGeom>
          <a:noFill/>
        </p:spPr>
        <p:txBody>
          <a:bodyPr wrap="square" rtlCol="0">
            <a:spAutoFit/>
          </a:bodyPr>
          <a:lstStyle/>
          <a:p>
            <a:r>
              <a:rPr lang="en-US" altLang="ja-JP" sz="2000" dirty="0">
                <a:solidFill>
                  <a:srgbClr val="FF0000"/>
                </a:solidFill>
                <a:latin typeface="Arial" panose="020B0604020202020204" pitchFamily="34" charset="0"/>
                <a:cs typeface="Arial" panose="020B0604020202020204" pitchFamily="34" charset="0"/>
              </a:rPr>
              <a:t>Proton translation </a:t>
            </a:r>
          </a:p>
          <a:p>
            <a:r>
              <a:rPr lang="en-US" altLang="ja-JP" sz="2000" dirty="0">
                <a:solidFill>
                  <a:srgbClr val="FF0000"/>
                </a:solidFill>
                <a:latin typeface="Arial" panose="020B0604020202020204" pitchFamily="34" charset="0"/>
                <a:cs typeface="Arial" panose="020B0604020202020204" pitchFamily="34" charset="0"/>
              </a:rPr>
              <a:t>(hopping)</a:t>
            </a:r>
            <a:endParaRPr lang="ja-JP" altLang="en-US"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561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6A0F4-5048-80F9-C3C3-31BF7A6951CD}"/>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34FFE012-9337-1D40-0E0A-5B0F2A974410}"/>
              </a:ext>
            </a:extLst>
          </p:cNvPr>
          <p:cNvPicPr>
            <a:picLocks noChangeAspect="1"/>
          </p:cNvPicPr>
          <p:nvPr/>
        </p:nvPicPr>
        <p:blipFill>
          <a:blip r:embed="rId3"/>
          <a:stretch>
            <a:fillRect/>
          </a:stretch>
        </p:blipFill>
        <p:spPr>
          <a:xfrm>
            <a:off x="581300" y="510177"/>
            <a:ext cx="5374287" cy="4539674"/>
          </a:xfrm>
          <a:prstGeom prst="rect">
            <a:avLst/>
          </a:prstGeom>
        </p:spPr>
      </p:pic>
      <p:sp>
        <p:nvSpPr>
          <p:cNvPr id="9" name="四角形: 角を丸くする 8">
            <a:extLst>
              <a:ext uri="{FF2B5EF4-FFF2-40B4-BE49-F238E27FC236}">
                <a16:creationId xmlns:a16="http://schemas.microsoft.com/office/drawing/2014/main" id="{F0948499-61A0-30F4-B1A3-AF6861D57CC1}"/>
              </a:ext>
            </a:extLst>
          </p:cNvPr>
          <p:cNvSpPr/>
          <p:nvPr/>
        </p:nvSpPr>
        <p:spPr>
          <a:xfrm>
            <a:off x="856496" y="770562"/>
            <a:ext cx="5236977" cy="878873"/>
          </a:xfrm>
          <a:prstGeom prst="roundRect">
            <a:avLst/>
          </a:prstGeom>
          <a:solidFill>
            <a:srgbClr val="92D050">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CA841C83-9FD7-269D-116C-858FB9698D9C}"/>
              </a:ext>
            </a:extLst>
          </p:cNvPr>
          <p:cNvSpPr txBox="1"/>
          <p:nvPr/>
        </p:nvSpPr>
        <p:spPr>
          <a:xfrm>
            <a:off x="6093477" y="1069033"/>
            <a:ext cx="5517223" cy="830997"/>
          </a:xfrm>
          <a:prstGeom prst="rect">
            <a:avLst/>
          </a:prstGeom>
          <a:noFill/>
        </p:spPr>
        <p:txBody>
          <a:bodyPr wrap="square">
            <a:spAutoFit/>
          </a:bodyPr>
          <a:lstStyle/>
          <a:p>
            <a:pPr algn="ctr"/>
            <a:r>
              <a:rPr lang="en-US" altLang="ja-JP" sz="2400" dirty="0">
                <a:solidFill>
                  <a:srgbClr val="92D050"/>
                </a:solidFill>
                <a:latin typeface="ADLaM Display" panose="02010000000000000000" pitchFamily="2" charset="0"/>
                <a:ea typeface="ADLaM Display" panose="02010000000000000000" pitchFamily="2" charset="0"/>
                <a:cs typeface="ADLaM Display" panose="02010000000000000000" pitchFamily="2" charset="0"/>
              </a:rPr>
              <a:t>What is the disordered origins </a:t>
            </a:r>
            <a:br>
              <a:rPr lang="en-US" altLang="ja-JP" sz="2400" dirty="0">
                <a:solidFill>
                  <a:srgbClr val="92D050"/>
                </a:solidFill>
                <a:latin typeface="ADLaM Display" panose="02010000000000000000" pitchFamily="2" charset="0"/>
                <a:ea typeface="ADLaM Display" panose="02010000000000000000" pitchFamily="2" charset="0"/>
                <a:cs typeface="ADLaM Display" panose="02010000000000000000" pitchFamily="2" charset="0"/>
              </a:rPr>
            </a:br>
            <a:r>
              <a:rPr lang="en-US" altLang="ja-JP" sz="2400" dirty="0">
                <a:solidFill>
                  <a:srgbClr val="92D050"/>
                </a:solidFill>
                <a:latin typeface="ADLaM Display" panose="02010000000000000000" pitchFamily="2" charset="0"/>
                <a:ea typeface="ADLaM Display" panose="02010000000000000000" pitchFamily="2" charset="0"/>
                <a:cs typeface="ADLaM Display" panose="02010000000000000000" pitchFamily="2" charset="0"/>
              </a:rPr>
              <a:t>of ice VII ? </a:t>
            </a:r>
          </a:p>
        </p:txBody>
      </p:sp>
      <p:sp>
        <p:nvSpPr>
          <p:cNvPr id="42" name="テキスト ボックス 41">
            <a:extLst>
              <a:ext uri="{FF2B5EF4-FFF2-40B4-BE49-F238E27FC236}">
                <a16:creationId xmlns:a16="http://schemas.microsoft.com/office/drawing/2014/main" id="{75E1E7D5-89D6-A6A2-19EC-DE81104E849F}"/>
              </a:ext>
            </a:extLst>
          </p:cNvPr>
          <p:cNvSpPr txBox="1"/>
          <p:nvPr/>
        </p:nvSpPr>
        <p:spPr>
          <a:xfrm>
            <a:off x="6093477" y="2310494"/>
            <a:ext cx="5517223" cy="830997"/>
          </a:xfrm>
          <a:prstGeom prst="rect">
            <a:avLst/>
          </a:prstGeom>
          <a:noFill/>
        </p:spPr>
        <p:txBody>
          <a:bodyPr wrap="square">
            <a:spAutoFit/>
          </a:bodyPr>
          <a:lstStyle/>
          <a:p>
            <a:pPr algn="ctr"/>
            <a:r>
              <a:rPr lang="en-US" altLang="ja-JP" sz="2400" dirty="0">
                <a:solidFill>
                  <a:srgbClr val="92D050"/>
                </a:solidFill>
                <a:latin typeface="ADLaM Display" panose="02010000000000000000" pitchFamily="2" charset="0"/>
                <a:ea typeface="ADLaM Display" panose="02010000000000000000" pitchFamily="2" charset="0"/>
                <a:cs typeface="ADLaM Display" panose="02010000000000000000" pitchFamily="2" charset="0"/>
              </a:rPr>
              <a:t>Is that unchanged in the wide pressure region 2-60 </a:t>
            </a:r>
            <a:r>
              <a:rPr lang="en-US" altLang="ja-JP" sz="2400" dirty="0" err="1">
                <a:solidFill>
                  <a:srgbClr val="92D050"/>
                </a:solidFill>
                <a:latin typeface="ADLaM Display" panose="02010000000000000000" pitchFamily="2" charset="0"/>
                <a:ea typeface="ADLaM Display" panose="02010000000000000000" pitchFamily="2" charset="0"/>
                <a:cs typeface="ADLaM Display" panose="02010000000000000000" pitchFamily="2" charset="0"/>
              </a:rPr>
              <a:t>GPa</a:t>
            </a:r>
            <a:r>
              <a:rPr lang="en-US" altLang="ja-JP" sz="2400" dirty="0">
                <a:solidFill>
                  <a:srgbClr val="92D050"/>
                </a:solidFill>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56" name="図 55">
            <a:extLst>
              <a:ext uri="{FF2B5EF4-FFF2-40B4-BE49-F238E27FC236}">
                <a16:creationId xmlns:a16="http://schemas.microsoft.com/office/drawing/2014/main" id="{66D2844B-0C57-5E32-D162-7AAE675C6870}"/>
              </a:ext>
            </a:extLst>
          </p:cNvPr>
          <p:cNvPicPr>
            <a:picLocks noChangeAspect="1"/>
          </p:cNvPicPr>
          <p:nvPr/>
        </p:nvPicPr>
        <p:blipFill>
          <a:blip r:embed="rId4"/>
          <a:stretch>
            <a:fillRect/>
          </a:stretch>
        </p:blipFill>
        <p:spPr>
          <a:xfrm>
            <a:off x="856496" y="5277509"/>
            <a:ext cx="5869187" cy="1022915"/>
          </a:xfrm>
          <a:prstGeom prst="rect">
            <a:avLst/>
          </a:prstGeom>
        </p:spPr>
      </p:pic>
      <p:sp>
        <p:nvSpPr>
          <p:cNvPr id="57" name="テキスト ボックス 56">
            <a:extLst>
              <a:ext uri="{FF2B5EF4-FFF2-40B4-BE49-F238E27FC236}">
                <a16:creationId xmlns:a16="http://schemas.microsoft.com/office/drawing/2014/main" id="{D4CF88FA-6733-38C6-8FBF-548F295F6A8A}"/>
              </a:ext>
            </a:extLst>
          </p:cNvPr>
          <p:cNvSpPr txBox="1"/>
          <p:nvPr/>
        </p:nvSpPr>
        <p:spPr>
          <a:xfrm>
            <a:off x="3916077" y="6009269"/>
            <a:ext cx="3002623" cy="338554"/>
          </a:xfrm>
          <a:prstGeom prst="rect">
            <a:avLst/>
          </a:prstGeom>
          <a:noFill/>
        </p:spPr>
        <p:txBody>
          <a:bodyPr wrap="square">
            <a:spAutoFit/>
          </a:bodyPr>
          <a:lstStyle/>
          <a:p>
            <a:r>
              <a:rPr lang="en-US" altLang="ja-JP" sz="1600" dirty="0">
                <a:latin typeface="Arial" panose="020B0604020202020204" pitchFamily="34" charset="0"/>
                <a:cs typeface="Arial" panose="020B0604020202020204" pitchFamily="34" charset="0"/>
              </a:rPr>
              <a:t>Rescigno et al., (Nature, 2025)</a:t>
            </a:r>
            <a:endParaRPr lang="ja-JP" altLang="en-US" sz="1600" dirty="0">
              <a:latin typeface="Arial" panose="020B0604020202020204" pitchFamily="34" charset="0"/>
              <a:cs typeface="Arial" panose="020B0604020202020204" pitchFamily="34" charset="0"/>
            </a:endParaRPr>
          </a:p>
        </p:txBody>
      </p:sp>
      <p:pic>
        <p:nvPicPr>
          <p:cNvPr id="59" name="図 58">
            <a:extLst>
              <a:ext uri="{FF2B5EF4-FFF2-40B4-BE49-F238E27FC236}">
                <a16:creationId xmlns:a16="http://schemas.microsoft.com/office/drawing/2014/main" id="{70D8D8A6-37C3-093D-2341-73BF52472749}"/>
              </a:ext>
            </a:extLst>
          </p:cNvPr>
          <p:cNvPicPr>
            <a:picLocks noChangeAspect="1"/>
          </p:cNvPicPr>
          <p:nvPr/>
        </p:nvPicPr>
        <p:blipFill>
          <a:blip r:embed="rId5"/>
          <a:stretch>
            <a:fillRect/>
          </a:stretch>
        </p:blipFill>
        <p:spPr>
          <a:xfrm>
            <a:off x="7153482" y="3578091"/>
            <a:ext cx="3029373" cy="3029373"/>
          </a:xfrm>
          <a:prstGeom prst="rect">
            <a:avLst/>
          </a:prstGeom>
        </p:spPr>
      </p:pic>
      <p:cxnSp>
        <p:nvCxnSpPr>
          <p:cNvPr id="61" name="直線コネクタ 60">
            <a:extLst>
              <a:ext uri="{FF2B5EF4-FFF2-40B4-BE49-F238E27FC236}">
                <a16:creationId xmlns:a16="http://schemas.microsoft.com/office/drawing/2014/main" id="{C84EA7E5-C357-D19D-0B1D-19C93B869E1E}"/>
              </a:ext>
            </a:extLst>
          </p:cNvPr>
          <p:cNvCxnSpPr/>
          <p:nvPr/>
        </p:nvCxnSpPr>
        <p:spPr>
          <a:xfrm flipV="1">
            <a:off x="9818876" y="3950864"/>
            <a:ext cx="750013" cy="565079"/>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62" name="テキスト ボックス 61">
            <a:extLst>
              <a:ext uri="{FF2B5EF4-FFF2-40B4-BE49-F238E27FC236}">
                <a16:creationId xmlns:a16="http://schemas.microsoft.com/office/drawing/2014/main" id="{7FEF1B71-B46F-0C00-345C-0B01AE2C8818}"/>
              </a:ext>
            </a:extLst>
          </p:cNvPr>
          <p:cNvSpPr txBox="1"/>
          <p:nvPr/>
        </p:nvSpPr>
        <p:spPr>
          <a:xfrm>
            <a:off x="10205036" y="3578091"/>
            <a:ext cx="1627369" cy="369332"/>
          </a:xfrm>
          <a:prstGeom prst="rect">
            <a:avLst/>
          </a:prstGeom>
          <a:noFill/>
        </p:spPr>
        <p:txBody>
          <a:bodyPr wrap="none" rtlCol="0">
            <a:spAutoFit/>
          </a:bodyPr>
          <a:lstStyle/>
          <a:p>
            <a:r>
              <a:rPr kumimoji="1" lang="en-US" altLang="ja-JP" dirty="0">
                <a:solidFill>
                  <a:srgbClr val="92D050"/>
                </a:solidFill>
                <a:latin typeface="Arial" panose="020B0604020202020204" pitchFamily="34" charset="0"/>
                <a:cs typeface="Arial" panose="020B0604020202020204" pitchFamily="34" charset="0"/>
              </a:rPr>
              <a:t>Plastic ice VII</a:t>
            </a:r>
            <a:endParaRPr kumimoji="1" lang="ja-JP" altLang="en-US" dirty="0">
              <a:solidFill>
                <a:srgbClr val="92D050"/>
              </a:solidFill>
              <a:latin typeface="Arial" panose="020B0604020202020204" pitchFamily="34" charset="0"/>
              <a:cs typeface="Arial" panose="020B0604020202020204" pitchFamily="34" charset="0"/>
            </a:endParaRPr>
          </a:p>
        </p:txBody>
      </p:sp>
      <p:cxnSp>
        <p:nvCxnSpPr>
          <p:cNvPr id="3" name="直線コネクタ 2">
            <a:extLst>
              <a:ext uri="{FF2B5EF4-FFF2-40B4-BE49-F238E27FC236}">
                <a16:creationId xmlns:a16="http://schemas.microsoft.com/office/drawing/2014/main" id="{C4C6ED36-B425-8544-BA51-9DBA15FAAD7D}"/>
              </a:ext>
            </a:extLst>
          </p:cNvPr>
          <p:cNvCxnSpPr>
            <a:cxnSpLocks/>
          </p:cNvCxnSpPr>
          <p:nvPr/>
        </p:nvCxnSpPr>
        <p:spPr>
          <a:xfrm>
            <a:off x="3472666" y="2166656"/>
            <a:ext cx="0" cy="44298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1EC218D4-FC3E-4F93-1625-E8DFD39AD7F5}"/>
              </a:ext>
            </a:extLst>
          </p:cNvPr>
          <p:cNvSpPr txBox="1"/>
          <p:nvPr/>
        </p:nvSpPr>
        <p:spPr>
          <a:xfrm>
            <a:off x="3472666" y="2064980"/>
            <a:ext cx="1941557" cy="646331"/>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Disordered state </a:t>
            </a:r>
            <a:br>
              <a:rPr lang="en-US" altLang="ja-JP"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rPr>
              <a:t>transformation</a:t>
            </a:r>
            <a:endParaRPr kumimoji="1" lang="ja-JP" altLang="en-US" dirty="0">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61B9BEE6-9428-223A-D87B-85DDF8368E6C}"/>
              </a:ext>
            </a:extLst>
          </p:cNvPr>
          <p:cNvGrpSpPr/>
          <p:nvPr/>
        </p:nvGrpSpPr>
        <p:grpSpPr>
          <a:xfrm>
            <a:off x="0" y="-13043"/>
            <a:ext cx="12192000" cy="536263"/>
            <a:chOff x="0" y="-13043"/>
            <a:chExt cx="12192000" cy="536263"/>
          </a:xfrm>
        </p:grpSpPr>
        <p:sp>
          <p:nvSpPr>
            <p:cNvPr id="4" name="正方形/長方形 3">
              <a:extLst>
                <a:ext uri="{FF2B5EF4-FFF2-40B4-BE49-F238E27FC236}">
                  <a16:creationId xmlns:a16="http://schemas.microsoft.com/office/drawing/2014/main" id="{C8D94D94-2EBB-BA92-B8AC-7A1955DAEA28}"/>
                </a:ext>
              </a:extLst>
            </p:cNvPr>
            <p:cNvSpPr/>
            <p:nvPr/>
          </p:nvSpPr>
          <p:spPr>
            <a:xfrm>
              <a:off x="0" y="0"/>
              <a:ext cx="12192000" cy="52322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2B1A3DD-E878-890E-8062-8C7F37FDEAFC}"/>
                </a:ext>
              </a:extLst>
            </p:cNvPr>
            <p:cNvSpPr txBox="1"/>
            <p:nvPr/>
          </p:nvSpPr>
          <p:spPr>
            <a:xfrm>
              <a:off x="129953" y="-13043"/>
              <a:ext cx="6495689"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Proton-dynamics crossover in ice VII</a:t>
              </a:r>
            </a:p>
          </p:txBody>
        </p:sp>
      </p:grpSp>
      <p:pic>
        <p:nvPicPr>
          <p:cNvPr id="6" name="図 5">
            <a:extLst>
              <a:ext uri="{FF2B5EF4-FFF2-40B4-BE49-F238E27FC236}">
                <a16:creationId xmlns:a16="http://schemas.microsoft.com/office/drawing/2014/main" id="{B41583E8-612A-9B1C-9B3B-6EABE73BCE94}"/>
              </a:ext>
            </a:extLst>
          </p:cNvPr>
          <p:cNvPicPr>
            <a:picLocks noChangeAspect="1"/>
          </p:cNvPicPr>
          <p:nvPr/>
        </p:nvPicPr>
        <p:blipFill>
          <a:blip r:embed="rId6"/>
          <a:stretch>
            <a:fillRect/>
          </a:stretch>
        </p:blipFill>
        <p:spPr>
          <a:xfrm>
            <a:off x="1111304" y="888895"/>
            <a:ext cx="1931466" cy="750239"/>
          </a:xfrm>
          <a:prstGeom prst="rect">
            <a:avLst/>
          </a:prstGeom>
        </p:spPr>
      </p:pic>
      <p:pic>
        <p:nvPicPr>
          <p:cNvPr id="8" name="図 7">
            <a:extLst>
              <a:ext uri="{FF2B5EF4-FFF2-40B4-BE49-F238E27FC236}">
                <a16:creationId xmlns:a16="http://schemas.microsoft.com/office/drawing/2014/main" id="{8B3299FA-15F8-8663-6B76-12D5BC56CA7F}"/>
              </a:ext>
            </a:extLst>
          </p:cNvPr>
          <p:cNvPicPr>
            <a:picLocks noChangeAspect="1"/>
          </p:cNvPicPr>
          <p:nvPr/>
        </p:nvPicPr>
        <p:blipFill>
          <a:blip r:embed="rId7"/>
          <a:stretch>
            <a:fillRect/>
          </a:stretch>
        </p:blipFill>
        <p:spPr>
          <a:xfrm>
            <a:off x="3916077" y="898686"/>
            <a:ext cx="1931466" cy="686501"/>
          </a:xfrm>
          <a:prstGeom prst="rect">
            <a:avLst/>
          </a:prstGeom>
        </p:spPr>
      </p:pic>
      <p:sp>
        <p:nvSpPr>
          <p:cNvPr id="10" name="矢印: 右 9">
            <a:extLst>
              <a:ext uri="{FF2B5EF4-FFF2-40B4-BE49-F238E27FC236}">
                <a16:creationId xmlns:a16="http://schemas.microsoft.com/office/drawing/2014/main" id="{D32F7D86-828A-812D-AB24-D1B64A160A0F}"/>
              </a:ext>
            </a:extLst>
          </p:cNvPr>
          <p:cNvSpPr/>
          <p:nvPr/>
        </p:nvSpPr>
        <p:spPr>
          <a:xfrm>
            <a:off x="3268443" y="1069033"/>
            <a:ext cx="539590" cy="359075"/>
          </a:xfrm>
          <a:prstGeom prst="rightArrow">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3625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a:extLst>
            <a:ext uri="{FF2B5EF4-FFF2-40B4-BE49-F238E27FC236}">
              <a16:creationId xmlns:a16="http://schemas.microsoft.com/office/drawing/2014/main" id="{F42B6C48-6A36-7F6D-CCB7-DB7614454D34}"/>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8933D44-1CAC-D457-28D5-6BBF76BCB2FA}"/>
              </a:ext>
            </a:extLst>
          </p:cNvPr>
          <p:cNvSpPr txBox="1"/>
          <p:nvPr/>
        </p:nvSpPr>
        <p:spPr>
          <a:xfrm>
            <a:off x="4044798" y="3136612"/>
            <a:ext cx="4102405" cy="584775"/>
          </a:xfrm>
          <a:prstGeom prst="rect">
            <a:avLst/>
          </a:prstGeom>
          <a:noFill/>
        </p:spPr>
        <p:txBody>
          <a:bodyPr wrap="none" rtlCol="0">
            <a:spAutoFit/>
          </a:bodyPr>
          <a:lstStyle/>
          <a:p>
            <a:r>
              <a:rPr kumimoji="1" lang="en-US" altLang="ja-JP" sz="3200" b="1" i="1" dirty="0">
                <a:solidFill>
                  <a:schemeClr val="bg1"/>
                </a:solidFill>
                <a:latin typeface="Arial" panose="020B0604020202020204" pitchFamily="34" charset="0"/>
                <a:cs typeface="Arial" panose="020B0604020202020204" pitchFamily="34" charset="0"/>
              </a:rPr>
              <a:t>Discovery of ice XIX</a:t>
            </a:r>
            <a:endParaRPr kumimoji="1" lang="ja-JP" altLang="en-US" sz="32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424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33E2C417-E25D-1000-5F06-C91AD828CE61}"/>
              </a:ext>
            </a:extLst>
          </p:cNvPr>
          <p:cNvGrpSpPr/>
          <p:nvPr/>
        </p:nvGrpSpPr>
        <p:grpSpPr>
          <a:xfrm>
            <a:off x="0" y="-13043"/>
            <a:ext cx="12192000" cy="536263"/>
            <a:chOff x="0" y="-13043"/>
            <a:chExt cx="12192000" cy="536263"/>
          </a:xfrm>
        </p:grpSpPr>
        <p:sp>
          <p:nvSpPr>
            <p:cNvPr id="18" name="正方形/長方形 17">
              <a:extLst>
                <a:ext uri="{FF2B5EF4-FFF2-40B4-BE49-F238E27FC236}">
                  <a16:creationId xmlns:a16="http://schemas.microsoft.com/office/drawing/2014/main" id="{D7E5EE9C-3A1A-934E-1B86-BD3FB0AC2A56}"/>
                </a:ext>
              </a:extLst>
            </p:cNvPr>
            <p:cNvSpPr/>
            <p:nvPr/>
          </p:nvSpPr>
          <p:spPr>
            <a:xfrm>
              <a:off x="0" y="0"/>
              <a:ext cx="12192000" cy="5232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763D4C10-C4FE-0F83-F670-416D59E9B5A2}"/>
                </a:ext>
              </a:extLst>
            </p:cNvPr>
            <p:cNvSpPr txBox="1"/>
            <p:nvPr/>
          </p:nvSpPr>
          <p:spPr>
            <a:xfrm>
              <a:off x="129953" y="-13043"/>
              <a:ext cx="4584397"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Water molecules in solids</a:t>
              </a:r>
            </a:p>
          </p:txBody>
        </p:sp>
      </p:grpSp>
      <p:sp>
        <p:nvSpPr>
          <p:cNvPr id="32" name="フリーフォーム: 図形 31">
            <a:extLst>
              <a:ext uri="{FF2B5EF4-FFF2-40B4-BE49-F238E27FC236}">
                <a16:creationId xmlns:a16="http://schemas.microsoft.com/office/drawing/2014/main" id="{E633D41B-F99B-486F-93D8-B2980845CD5B}"/>
              </a:ext>
            </a:extLst>
          </p:cNvPr>
          <p:cNvSpPr/>
          <p:nvPr/>
        </p:nvSpPr>
        <p:spPr>
          <a:xfrm>
            <a:off x="2176284" y="2769154"/>
            <a:ext cx="7727803" cy="1778545"/>
          </a:xfrm>
          <a:custGeom>
            <a:avLst/>
            <a:gdLst>
              <a:gd name="connsiteX0" fmla="*/ 0 w 6358270"/>
              <a:gd name="connsiteY0" fmla="*/ 1116418 h 2232837"/>
              <a:gd name="connsiteX1" fmla="*/ 5390707 w 6358270"/>
              <a:gd name="connsiteY1" fmla="*/ 382772 h 2232837"/>
              <a:gd name="connsiteX2" fmla="*/ 4912242 w 6358270"/>
              <a:gd name="connsiteY2" fmla="*/ 0 h 2232837"/>
              <a:gd name="connsiteX3" fmla="*/ 6358270 w 6358270"/>
              <a:gd name="connsiteY3" fmla="*/ 1127051 h 2232837"/>
              <a:gd name="connsiteX4" fmla="*/ 4901609 w 6358270"/>
              <a:gd name="connsiteY4" fmla="*/ 2232837 h 2232837"/>
              <a:gd name="connsiteX5" fmla="*/ 5390707 w 6358270"/>
              <a:gd name="connsiteY5" fmla="*/ 1860697 h 2232837"/>
              <a:gd name="connsiteX6" fmla="*/ 0 w 6358270"/>
              <a:gd name="connsiteY6" fmla="*/ 1116418 h 223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270" h="2232837">
                <a:moveTo>
                  <a:pt x="0" y="1116418"/>
                </a:moveTo>
                <a:lnTo>
                  <a:pt x="5390707" y="382772"/>
                </a:lnTo>
                <a:lnTo>
                  <a:pt x="4912242" y="0"/>
                </a:lnTo>
                <a:lnTo>
                  <a:pt x="6358270" y="1127051"/>
                </a:lnTo>
                <a:lnTo>
                  <a:pt x="4901609" y="2232837"/>
                </a:lnTo>
                <a:lnTo>
                  <a:pt x="5390707" y="1860697"/>
                </a:lnTo>
                <a:lnTo>
                  <a:pt x="0" y="1116418"/>
                </a:lnTo>
                <a:close/>
              </a:path>
            </a:pathLst>
          </a:cu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 name="図 5">
            <a:extLst>
              <a:ext uri="{FF2B5EF4-FFF2-40B4-BE49-F238E27FC236}">
                <a16:creationId xmlns:a16="http://schemas.microsoft.com/office/drawing/2014/main" id="{1D3B2093-8380-4A80-A11A-F9FCD094FA4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65053" y="4149441"/>
            <a:ext cx="1880207" cy="2390492"/>
          </a:xfrm>
          <a:prstGeom prst="rect">
            <a:avLst/>
          </a:prstGeom>
        </p:spPr>
      </p:pic>
      <p:sp>
        <p:nvSpPr>
          <p:cNvPr id="7" name="テキスト ボックス 6">
            <a:extLst>
              <a:ext uri="{FF2B5EF4-FFF2-40B4-BE49-F238E27FC236}">
                <a16:creationId xmlns:a16="http://schemas.microsoft.com/office/drawing/2014/main" id="{F9EFBBA4-D7E2-4859-B638-E908A38765E9}"/>
              </a:ext>
            </a:extLst>
          </p:cNvPr>
          <p:cNvSpPr txBox="1"/>
          <p:nvPr/>
        </p:nvSpPr>
        <p:spPr>
          <a:xfrm>
            <a:off x="7695044" y="5993675"/>
            <a:ext cx="2138727" cy="646331"/>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Vivianite</a:t>
            </a:r>
            <a:br>
              <a:rPr lang="en-US" altLang="ja-JP"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rPr>
              <a:t>(Fe</a:t>
            </a:r>
            <a:r>
              <a:rPr lang="en-US" altLang="ja-JP" baseline="-25000" dirty="0">
                <a:latin typeface="Arial" panose="020B0604020202020204" pitchFamily="34" charset="0"/>
                <a:cs typeface="Arial" panose="020B0604020202020204" pitchFamily="34" charset="0"/>
              </a:rPr>
              <a:t>3</a:t>
            </a:r>
            <a:r>
              <a:rPr lang="en-US" altLang="ja-JP" dirty="0">
                <a:latin typeface="Arial" panose="020B0604020202020204" pitchFamily="34" charset="0"/>
                <a:cs typeface="Arial" panose="020B0604020202020204" pitchFamily="34" charset="0"/>
              </a:rPr>
              <a:t>(PO4)</a:t>
            </a:r>
            <a:r>
              <a:rPr lang="en-US" altLang="ja-JP" baseline="-25000"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8H</a:t>
            </a:r>
            <a:r>
              <a:rPr lang="en-US" altLang="ja-JP" baseline="-25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O)</a:t>
            </a:r>
            <a:endParaRPr lang="ja-JP" altLang="en-US" dirty="0">
              <a:latin typeface="Arial" panose="020B0604020202020204" pitchFamily="34" charset="0"/>
              <a:cs typeface="Arial" panose="020B0604020202020204" pitchFamily="34" charset="0"/>
            </a:endParaRPr>
          </a:p>
        </p:txBody>
      </p:sp>
      <p:pic>
        <p:nvPicPr>
          <p:cNvPr id="8" name="図 7">
            <a:extLst>
              <a:ext uri="{FF2B5EF4-FFF2-40B4-BE49-F238E27FC236}">
                <a16:creationId xmlns:a16="http://schemas.microsoft.com/office/drawing/2014/main" id="{14CF33F6-A0FD-467E-8F37-1AC48A5D558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03300" y="1212526"/>
            <a:ext cx="2351722" cy="2289739"/>
          </a:xfrm>
          <a:prstGeom prst="rect">
            <a:avLst/>
          </a:prstGeom>
        </p:spPr>
      </p:pic>
      <p:sp>
        <p:nvSpPr>
          <p:cNvPr id="9" name="テキスト ボックス 8">
            <a:extLst>
              <a:ext uri="{FF2B5EF4-FFF2-40B4-BE49-F238E27FC236}">
                <a16:creationId xmlns:a16="http://schemas.microsoft.com/office/drawing/2014/main" id="{B97718BE-1449-4C50-BCD6-D087919FE9E3}"/>
              </a:ext>
            </a:extLst>
          </p:cNvPr>
          <p:cNvSpPr txBox="1"/>
          <p:nvPr/>
        </p:nvSpPr>
        <p:spPr>
          <a:xfrm>
            <a:off x="1180806" y="1915097"/>
            <a:ext cx="2193229" cy="646331"/>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Na</a:t>
            </a:r>
            <a:r>
              <a:rPr lang="en-US" altLang="ja-JP" i="1" baseline="-25000" dirty="0">
                <a:latin typeface="Arial" panose="020B0604020202020204" pitchFamily="34" charset="0"/>
                <a:cs typeface="Arial" panose="020B0604020202020204" pitchFamily="34" charset="0"/>
              </a:rPr>
              <a:t>x</a:t>
            </a:r>
            <a:r>
              <a:rPr lang="en-US" altLang="ja-JP" dirty="0">
                <a:latin typeface="Arial" panose="020B0604020202020204" pitchFamily="34" charset="0"/>
                <a:cs typeface="Arial" panose="020B0604020202020204" pitchFamily="34" charset="0"/>
              </a:rPr>
              <a:t>CoO</a:t>
            </a:r>
            <a:r>
              <a:rPr lang="en-US" altLang="ja-JP" baseline="-25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a:t>
            </a:r>
            <a:r>
              <a:rPr lang="en-US" altLang="ja-JP" i="1" dirty="0">
                <a:latin typeface="Arial" panose="020B0604020202020204" pitchFamily="34" charset="0"/>
                <a:cs typeface="Arial" panose="020B0604020202020204" pitchFamily="34" charset="0"/>
              </a:rPr>
              <a:t>y</a:t>
            </a:r>
            <a:r>
              <a:rPr lang="en-US" altLang="ja-JP" dirty="0">
                <a:latin typeface="Arial" panose="020B0604020202020204" pitchFamily="34" charset="0"/>
                <a:cs typeface="Arial" panose="020B0604020202020204" pitchFamily="34" charset="0"/>
              </a:rPr>
              <a:t>H</a:t>
            </a:r>
            <a:r>
              <a:rPr lang="en-US" altLang="ja-JP" baseline="-25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O</a:t>
            </a:r>
          </a:p>
          <a:p>
            <a:r>
              <a:rPr lang="en-US" altLang="ja-JP" dirty="0">
                <a:latin typeface="Arial" panose="020B0604020202020204" pitchFamily="34" charset="0"/>
                <a:cs typeface="Arial" panose="020B0604020202020204" pitchFamily="34" charset="0"/>
              </a:rPr>
              <a:t>(x ~ 0.35, y ~ 1.35)</a:t>
            </a:r>
            <a:endParaRPr lang="ja-JP" altLang="en-US"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5203FA49-CE05-482F-9035-1CAC2A97BFC6}"/>
              </a:ext>
            </a:extLst>
          </p:cNvPr>
          <p:cNvSpPr txBox="1"/>
          <p:nvPr/>
        </p:nvSpPr>
        <p:spPr>
          <a:xfrm>
            <a:off x="7695044" y="5244692"/>
            <a:ext cx="2807179" cy="707886"/>
          </a:xfrm>
          <a:prstGeom prst="rect">
            <a:avLst/>
          </a:prstGeom>
          <a:noFill/>
        </p:spPr>
        <p:txBody>
          <a:bodyPr wrap="none" rtlCol="0">
            <a:spAutoFit/>
          </a:bodyPr>
          <a:lstStyle/>
          <a:p>
            <a:r>
              <a:rPr lang="en-US" altLang="ja-JP" sz="2000" b="1" dirty="0">
                <a:solidFill>
                  <a:srgbClr val="FF0000"/>
                </a:solidFill>
                <a:latin typeface="Arial" panose="020B0604020202020204" pitchFamily="34" charset="0"/>
                <a:cs typeface="Arial" panose="020B0604020202020204" pitchFamily="34" charset="0"/>
              </a:rPr>
              <a:t>Dehydration induced </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structural collapse</a:t>
            </a:r>
            <a:endParaRPr lang="ja-JP" altLang="en-US" sz="2000" b="1" dirty="0">
              <a:solidFill>
                <a:srgbClr val="FF0000"/>
              </a:solidFill>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BF85C392-55CD-42A4-A4E6-15A2CB6E4E4D}"/>
              </a:ext>
            </a:extLst>
          </p:cNvPr>
          <p:cNvSpPr txBox="1"/>
          <p:nvPr/>
        </p:nvSpPr>
        <p:spPr>
          <a:xfrm>
            <a:off x="5903126" y="3436395"/>
            <a:ext cx="2094676" cy="461665"/>
          </a:xfrm>
          <a:prstGeom prst="rect">
            <a:avLst/>
          </a:prstGeom>
          <a:noFill/>
        </p:spPr>
        <p:txBody>
          <a:bodyPr wrap="none" rtlCol="0">
            <a:spAutoFit/>
          </a:bodyPr>
          <a:lstStyle/>
          <a:p>
            <a:r>
              <a:rPr lang="en-US" altLang="ja-JP" sz="24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Water content</a:t>
            </a:r>
            <a:endParaRPr lang="ja-JP" altLang="en-US" sz="24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D545A637-B1B3-4552-8F9D-9A27B45CE4F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0752" y="3947870"/>
            <a:ext cx="3286999" cy="2308473"/>
          </a:xfrm>
          <a:prstGeom prst="rect">
            <a:avLst/>
          </a:prstGeom>
        </p:spPr>
      </p:pic>
      <p:pic>
        <p:nvPicPr>
          <p:cNvPr id="12" name="図 11">
            <a:extLst>
              <a:ext uri="{FF2B5EF4-FFF2-40B4-BE49-F238E27FC236}">
                <a16:creationId xmlns:a16="http://schemas.microsoft.com/office/drawing/2014/main" id="{D89EEEF2-D1D3-4A57-B7C9-4073FB65FF8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907" y="3077397"/>
            <a:ext cx="1790428" cy="1342821"/>
          </a:xfrm>
          <a:prstGeom prst="rect">
            <a:avLst/>
          </a:prstGeom>
        </p:spPr>
      </p:pic>
      <p:sp>
        <p:nvSpPr>
          <p:cNvPr id="21" name="テキスト ボックス 20">
            <a:extLst>
              <a:ext uri="{FF2B5EF4-FFF2-40B4-BE49-F238E27FC236}">
                <a16:creationId xmlns:a16="http://schemas.microsoft.com/office/drawing/2014/main" id="{AD13CD47-CA0A-475D-B44C-45BD324F88E6}"/>
              </a:ext>
            </a:extLst>
          </p:cNvPr>
          <p:cNvSpPr txBox="1"/>
          <p:nvPr/>
        </p:nvSpPr>
        <p:spPr>
          <a:xfrm>
            <a:off x="329778" y="6010122"/>
            <a:ext cx="1657826" cy="646331"/>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Beryl</a:t>
            </a:r>
            <a:br>
              <a:rPr lang="en-US" altLang="ja-JP"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rPr>
              <a:t>(Be</a:t>
            </a:r>
            <a:r>
              <a:rPr lang="en-US" altLang="ja-JP" baseline="-25000" dirty="0">
                <a:latin typeface="Arial" panose="020B0604020202020204" pitchFamily="34" charset="0"/>
                <a:cs typeface="Arial" panose="020B0604020202020204" pitchFamily="34" charset="0"/>
              </a:rPr>
              <a:t>3</a:t>
            </a:r>
            <a:r>
              <a:rPr lang="en-US" altLang="ja-JP" dirty="0">
                <a:latin typeface="Arial" panose="020B0604020202020204" pitchFamily="34" charset="0"/>
                <a:cs typeface="Arial" panose="020B0604020202020204" pitchFamily="34" charset="0"/>
              </a:rPr>
              <a:t>Al</a:t>
            </a:r>
            <a:r>
              <a:rPr lang="en-US" altLang="ja-JP" baseline="-25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Si</a:t>
            </a:r>
            <a:r>
              <a:rPr lang="en-US" altLang="ja-JP" baseline="-25000" dirty="0">
                <a:latin typeface="Arial" panose="020B0604020202020204" pitchFamily="34" charset="0"/>
                <a:cs typeface="Arial" panose="020B0604020202020204" pitchFamily="34" charset="0"/>
              </a:rPr>
              <a:t>6</a:t>
            </a:r>
            <a:r>
              <a:rPr lang="en-US" altLang="ja-JP" dirty="0">
                <a:latin typeface="Arial" panose="020B0604020202020204" pitchFamily="34" charset="0"/>
                <a:cs typeface="Arial" panose="020B0604020202020204" pitchFamily="34" charset="0"/>
              </a:rPr>
              <a:t>O</a:t>
            </a:r>
            <a:r>
              <a:rPr lang="en-US" altLang="ja-JP" baseline="-25000" dirty="0">
                <a:latin typeface="Arial" panose="020B0604020202020204" pitchFamily="34" charset="0"/>
                <a:cs typeface="Arial" panose="020B0604020202020204" pitchFamily="34" charset="0"/>
              </a:rPr>
              <a:t>18</a:t>
            </a:r>
            <a:r>
              <a:rPr lang="en-US" altLang="ja-JP" dirty="0">
                <a:latin typeface="Arial" panose="020B0604020202020204" pitchFamily="34" charset="0"/>
                <a:cs typeface="Arial" panose="020B0604020202020204" pitchFamily="34" charset="0"/>
              </a:rPr>
              <a:t>)</a:t>
            </a:r>
            <a:endParaRPr lang="ja-JP" altLang="en-US"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22853159-F221-41AB-97B9-A5A6D789D947}"/>
              </a:ext>
            </a:extLst>
          </p:cNvPr>
          <p:cNvSpPr txBox="1"/>
          <p:nvPr/>
        </p:nvSpPr>
        <p:spPr>
          <a:xfrm>
            <a:off x="1957990" y="6166848"/>
            <a:ext cx="3116559" cy="400110"/>
          </a:xfrm>
          <a:prstGeom prst="rect">
            <a:avLst/>
          </a:prstGeom>
          <a:noFill/>
        </p:spPr>
        <p:txBody>
          <a:bodyPr wrap="none" rtlCol="0">
            <a:spAutoFit/>
          </a:bodyPr>
          <a:lstStyle/>
          <a:p>
            <a:r>
              <a:rPr lang="en-US" altLang="ja-JP" sz="2000" b="1" dirty="0">
                <a:solidFill>
                  <a:srgbClr val="FF0000"/>
                </a:solidFill>
                <a:latin typeface="Arial" panose="020B0604020202020204" pitchFamily="34" charset="0"/>
                <a:cs typeface="Arial" panose="020B0604020202020204" pitchFamily="34" charset="0"/>
              </a:rPr>
              <a:t>Quantum paraelectricity</a:t>
            </a:r>
            <a:endParaRPr lang="ja-JP" altLang="en-US" sz="2000" b="1" dirty="0">
              <a:solidFill>
                <a:srgbClr val="FF0000"/>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83FC6987-2734-4FC0-81B6-D59CB276EBD7}"/>
              </a:ext>
            </a:extLst>
          </p:cNvPr>
          <p:cNvSpPr txBox="1"/>
          <p:nvPr/>
        </p:nvSpPr>
        <p:spPr>
          <a:xfrm>
            <a:off x="880842" y="2561428"/>
            <a:ext cx="2422458" cy="400110"/>
          </a:xfrm>
          <a:prstGeom prst="rect">
            <a:avLst/>
          </a:prstGeom>
          <a:noFill/>
        </p:spPr>
        <p:txBody>
          <a:bodyPr wrap="none" rtlCol="0">
            <a:spAutoFit/>
          </a:bodyPr>
          <a:lstStyle/>
          <a:p>
            <a:r>
              <a:rPr lang="en-US" altLang="ja-JP" sz="2000" b="1" dirty="0">
                <a:solidFill>
                  <a:srgbClr val="FF0000"/>
                </a:solidFill>
                <a:latin typeface="Arial" panose="020B0604020202020204" pitchFamily="34" charset="0"/>
                <a:cs typeface="Arial" panose="020B0604020202020204" pitchFamily="34" charset="0"/>
              </a:rPr>
              <a:t>Superconductivity</a:t>
            </a:r>
            <a:endParaRPr lang="ja-JP" altLang="en-US" sz="2000" b="1" dirty="0">
              <a:solidFill>
                <a:srgbClr val="FF0000"/>
              </a:solidFill>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0A8BB352-B946-4227-9ED5-9925CCE3E9F1}"/>
              </a:ext>
            </a:extLst>
          </p:cNvPr>
          <p:cNvSpPr txBox="1"/>
          <p:nvPr/>
        </p:nvSpPr>
        <p:spPr>
          <a:xfrm>
            <a:off x="8564928" y="4058726"/>
            <a:ext cx="3650294" cy="923330"/>
          </a:xfrm>
          <a:prstGeom prst="rect">
            <a:avLst/>
          </a:prstGeom>
          <a:noFill/>
        </p:spPr>
        <p:txBody>
          <a:bodyPr wrap="square" rtlCol="0">
            <a:spAutoFit/>
          </a:bodyPr>
          <a:lstStyle/>
          <a:p>
            <a:r>
              <a:rPr lang="en-US" altLang="ja-JP" dirty="0">
                <a:solidFill>
                  <a:srgbClr val="FF0000"/>
                </a:solidFill>
                <a:latin typeface="Arial" panose="020B0604020202020204" pitchFamily="34" charset="0"/>
                <a:cs typeface="Arial" panose="020B0604020202020204" pitchFamily="34" charset="0"/>
              </a:rPr>
              <a:t>The existence of water molecules</a:t>
            </a:r>
            <a:br>
              <a:rPr lang="en-US" altLang="ja-JP" dirty="0">
                <a:solidFill>
                  <a:srgbClr val="FF0000"/>
                </a:solidFill>
                <a:latin typeface="Arial" panose="020B0604020202020204" pitchFamily="34" charset="0"/>
                <a:cs typeface="Arial" panose="020B0604020202020204" pitchFamily="34" charset="0"/>
              </a:rPr>
            </a:br>
            <a:r>
              <a:rPr lang="en-US" altLang="ja-JP" dirty="0">
                <a:solidFill>
                  <a:srgbClr val="FF0000"/>
                </a:solidFill>
                <a:latin typeface="Arial" panose="020B0604020202020204" pitchFamily="34" charset="0"/>
                <a:cs typeface="Arial" panose="020B0604020202020204" pitchFamily="34" charset="0"/>
              </a:rPr>
              <a:t>has great effect on physical properties of host materials.</a:t>
            </a:r>
            <a:endParaRPr lang="ja-JP" altLang="en-US" dirty="0">
              <a:solidFill>
                <a:srgbClr val="FF0000"/>
              </a:solidFill>
              <a:latin typeface="Arial" panose="020B0604020202020204" pitchFamily="34" charset="0"/>
              <a:cs typeface="Arial" panose="020B0604020202020204" pitchFamily="34" charset="0"/>
            </a:endParaRPr>
          </a:p>
        </p:txBody>
      </p:sp>
      <p:pic>
        <p:nvPicPr>
          <p:cNvPr id="22" name="Picture 2">
            <a:extLst>
              <a:ext uri="{FF2B5EF4-FFF2-40B4-BE49-F238E27FC236}">
                <a16:creationId xmlns:a16="http://schemas.microsoft.com/office/drawing/2014/main" id="{850C76DA-7C8C-14E8-BB2A-5BBDCDD2910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1767" y="729814"/>
            <a:ext cx="2132320" cy="267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a:extLst>
              <a:ext uri="{FF2B5EF4-FFF2-40B4-BE49-F238E27FC236}">
                <a16:creationId xmlns:a16="http://schemas.microsoft.com/office/drawing/2014/main" id="{8BCBE0A2-D5E7-89EE-128A-3AB199ABA948}"/>
              </a:ext>
            </a:extLst>
          </p:cNvPr>
          <p:cNvSpPr txBox="1"/>
          <p:nvPr/>
        </p:nvSpPr>
        <p:spPr>
          <a:xfrm>
            <a:off x="10294087" y="2806056"/>
            <a:ext cx="1141659"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Ice (H</a:t>
            </a:r>
            <a:r>
              <a:rPr lang="en-US" altLang="ja-JP" baseline="-25000" dirty="0">
                <a:latin typeface="Arial" panose="020B0604020202020204" pitchFamily="34" charset="0"/>
                <a:cs typeface="Arial" panose="020B0604020202020204" pitchFamily="34" charset="0"/>
              </a:rPr>
              <a:t>2</a:t>
            </a:r>
            <a:r>
              <a:rPr lang="en-US" altLang="ja-JP" dirty="0">
                <a:latin typeface="Arial" panose="020B0604020202020204" pitchFamily="34" charset="0"/>
                <a:cs typeface="Arial" panose="020B0604020202020204" pitchFamily="34" charset="0"/>
              </a:rPr>
              <a:t>O)</a:t>
            </a:r>
            <a:endParaRPr lang="ja-JP" altLang="en-US"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99E94F4E-2A6E-EC32-7FCE-CB2ED0464264}"/>
              </a:ext>
            </a:extLst>
          </p:cNvPr>
          <p:cNvSpPr txBox="1"/>
          <p:nvPr/>
        </p:nvSpPr>
        <p:spPr>
          <a:xfrm>
            <a:off x="10604133" y="2075465"/>
            <a:ext cx="441146" cy="400110"/>
          </a:xfrm>
          <a:prstGeom prst="rect">
            <a:avLst/>
          </a:prstGeom>
          <a:noFill/>
        </p:spPr>
        <p:txBody>
          <a:bodyPr wrap="none" rtlCol="0">
            <a:spAutoFit/>
          </a:bodyPr>
          <a:lstStyle/>
          <a:p>
            <a:r>
              <a:rPr lang="ja-JP" altLang="en-US" sz="2000" b="1" dirty="0">
                <a:solidFill>
                  <a:srgbClr val="FF0000"/>
                </a:solidFill>
                <a:latin typeface="Arial" panose="020B0604020202020204" pitchFamily="34" charset="0"/>
                <a:cs typeface="Arial" panose="020B0604020202020204" pitchFamily="34" charset="0"/>
              </a:rPr>
              <a:t>？</a:t>
            </a:r>
          </a:p>
        </p:txBody>
      </p:sp>
      <p:sp>
        <p:nvSpPr>
          <p:cNvPr id="11" name="テキスト ボックス 10">
            <a:extLst>
              <a:ext uri="{FF2B5EF4-FFF2-40B4-BE49-F238E27FC236}">
                <a16:creationId xmlns:a16="http://schemas.microsoft.com/office/drawing/2014/main" id="{793B0D8C-A0DE-8454-1166-9827DA07A396}"/>
              </a:ext>
            </a:extLst>
          </p:cNvPr>
          <p:cNvSpPr txBox="1"/>
          <p:nvPr/>
        </p:nvSpPr>
        <p:spPr>
          <a:xfrm>
            <a:off x="383957" y="743548"/>
            <a:ext cx="7311087" cy="400110"/>
          </a:xfrm>
          <a:prstGeom prst="rect">
            <a:avLst/>
          </a:prstGeom>
          <a:noFill/>
        </p:spPr>
        <p:txBody>
          <a:bodyPr wrap="square">
            <a:spAutoFit/>
          </a:bodyPr>
          <a:lstStyle/>
          <a:p>
            <a:r>
              <a:rPr kumimoji="1" lang="en-US" altLang="ja-JP" sz="2000" dirty="0">
                <a:latin typeface="Arial" panose="020B0604020202020204" pitchFamily="34" charset="0"/>
                <a:cs typeface="Arial" panose="020B0604020202020204" pitchFamily="34" charset="0"/>
              </a:rPr>
              <a:t>Water molecules exist</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in</a:t>
            </a:r>
            <a:r>
              <a:rPr kumimoji="1" lang="en-US" altLang="ja-JP" sz="2000" dirty="0">
                <a:latin typeface="Arial" panose="020B0604020202020204" pitchFamily="34" charset="0"/>
                <a:cs typeface="Arial" panose="020B0604020202020204" pitchFamily="34" charset="0"/>
              </a:rPr>
              <a:t> many inorganic and organic materials.</a:t>
            </a:r>
            <a:endParaRPr lang="ja-JP" altLang="en-US" sz="20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4271F176-C183-0AA5-34E6-2BB50C02AB9F}"/>
              </a:ext>
            </a:extLst>
          </p:cNvPr>
          <p:cNvSpPr txBox="1"/>
          <p:nvPr/>
        </p:nvSpPr>
        <p:spPr>
          <a:xfrm>
            <a:off x="1625605" y="2885013"/>
            <a:ext cx="2056653" cy="338554"/>
          </a:xfrm>
          <a:prstGeom prst="rect">
            <a:avLst/>
          </a:prstGeom>
          <a:noFill/>
        </p:spPr>
        <p:txBody>
          <a:bodyPr wrap="none" rtlCol="0">
            <a:spAutoFit/>
          </a:bodyPr>
          <a:lstStyle/>
          <a:p>
            <a:r>
              <a:rPr kumimoji="1" lang="en-US" altLang="ja-JP" sz="1600" dirty="0">
                <a:latin typeface="Arial" panose="020B0604020202020204" pitchFamily="34" charset="0"/>
                <a:cs typeface="Arial" panose="020B0604020202020204" pitchFamily="34" charset="0"/>
              </a:rPr>
              <a:t>Takada et al., (2003)</a:t>
            </a:r>
            <a:endParaRPr kumimoji="1" lang="ja-JP" altLang="en-US" sz="16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8840ADA7-459F-7BBD-6130-1811FB9AC4A3}"/>
              </a:ext>
            </a:extLst>
          </p:cNvPr>
          <p:cNvSpPr txBox="1"/>
          <p:nvPr/>
        </p:nvSpPr>
        <p:spPr>
          <a:xfrm>
            <a:off x="2678108" y="6487176"/>
            <a:ext cx="2400016" cy="338554"/>
          </a:xfrm>
          <a:prstGeom prst="rect">
            <a:avLst/>
          </a:prstGeom>
          <a:noFill/>
        </p:spPr>
        <p:txBody>
          <a:bodyPr wrap="none" rtlCol="0">
            <a:spAutoFit/>
          </a:bodyPr>
          <a:lstStyle/>
          <a:p>
            <a:r>
              <a:rPr kumimoji="1" lang="en-US" altLang="ja-JP" sz="1600" dirty="0" err="1">
                <a:latin typeface="Arial" panose="020B0604020202020204" pitchFamily="34" charset="0"/>
                <a:cs typeface="Arial" panose="020B0604020202020204" pitchFamily="34" charset="0"/>
              </a:rPr>
              <a:t>Gorshunov</a:t>
            </a:r>
            <a:r>
              <a:rPr kumimoji="1" lang="en-US" altLang="ja-JP" sz="1600" dirty="0">
                <a:latin typeface="Arial" panose="020B0604020202020204" pitchFamily="34" charset="0"/>
                <a:cs typeface="Arial" panose="020B0604020202020204" pitchFamily="34" charset="0"/>
              </a:rPr>
              <a:t> et al., (2016)</a:t>
            </a:r>
            <a:endParaRPr kumimoji="1" lang="ja-JP" altLang="en-US" sz="1600"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830273F5-C974-F048-2925-B4C4B2424C4E}"/>
              </a:ext>
            </a:extLst>
          </p:cNvPr>
          <p:cNvSpPr txBox="1"/>
          <p:nvPr/>
        </p:nvSpPr>
        <p:spPr>
          <a:xfrm>
            <a:off x="9462206" y="5917789"/>
            <a:ext cx="2144305" cy="338554"/>
          </a:xfrm>
          <a:prstGeom prst="rect">
            <a:avLst/>
          </a:prstGeom>
          <a:noFill/>
        </p:spPr>
        <p:txBody>
          <a:bodyPr wrap="none" rtlCol="0">
            <a:spAutoFit/>
          </a:bodyPr>
          <a:lstStyle/>
          <a:p>
            <a:r>
              <a:rPr kumimoji="1" lang="en-US" altLang="ja-JP" sz="1600" dirty="0">
                <a:latin typeface="Arial" panose="020B0604020202020204" pitchFamily="34" charset="0"/>
                <a:cs typeface="Arial" panose="020B0604020202020204" pitchFamily="34" charset="0"/>
              </a:rPr>
              <a:t>Yamane et al., (2023)</a:t>
            </a:r>
            <a:endParaRPr kumimoji="1"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05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727" y="1946186"/>
            <a:ext cx="4781127" cy="4157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 name="テキスト ボックス 101"/>
          <p:cNvSpPr txBox="1"/>
          <p:nvPr/>
        </p:nvSpPr>
        <p:spPr>
          <a:xfrm>
            <a:off x="1937310" y="1596884"/>
            <a:ext cx="2709396" cy="415498"/>
          </a:xfrm>
          <a:prstGeom prst="rect">
            <a:avLst/>
          </a:prstGeom>
          <a:noFill/>
        </p:spPr>
        <p:txBody>
          <a:bodyPr wrap="none" rtlCol="0">
            <a:spAutoFit/>
          </a:bodyPr>
          <a:lstStyle/>
          <a:p>
            <a:r>
              <a:rPr lang="en-US" altLang="ja-JP" sz="2100" u="sng" dirty="0">
                <a:latin typeface="Arial" panose="020B0604020202020204" pitchFamily="34" charset="0"/>
                <a:cs typeface="Arial" panose="020B0604020202020204" pitchFamily="34" charset="0"/>
              </a:rPr>
              <a:t>Phase diagram of ice</a:t>
            </a:r>
            <a:endParaRPr lang="ja-JP" altLang="en-US" sz="2100" u="sng" dirty="0">
              <a:latin typeface="Arial" panose="020B0604020202020204" pitchFamily="34" charset="0"/>
              <a:cs typeface="Arial" panose="020B0604020202020204" pitchFamily="34" charset="0"/>
            </a:endParaRPr>
          </a:p>
        </p:txBody>
      </p:sp>
      <p:sp>
        <p:nvSpPr>
          <p:cNvPr id="14" name="テキスト ボックス 13"/>
          <p:cNvSpPr txBox="1"/>
          <p:nvPr/>
        </p:nvSpPr>
        <p:spPr>
          <a:xfrm>
            <a:off x="1743727" y="682179"/>
            <a:ext cx="8337539" cy="769441"/>
          </a:xfrm>
          <a:prstGeom prst="rect">
            <a:avLst/>
          </a:prstGeom>
          <a:noFill/>
        </p:spPr>
        <p:txBody>
          <a:bodyPr wrap="none" rtlCol="0">
            <a:spAutoFit/>
          </a:bodyPr>
          <a:lstStyle/>
          <a:p>
            <a:r>
              <a:rPr lang="en-US" altLang="ja-JP" sz="2200" dirty="0">
                <a:latin typeface="Arial" panose="020B0604020202020204" pitchFamily="34" charset="0"/>
                <a:cs typeface="Arial" panose="020B0604020202020204" pitchFamily="34" charset="0"/>
              </a:rPr>
              <a:t>Before the discovery of ice XIX, </a:t>
            </a:r>
            <a:br>
              <a:rPr lang="en-US" altLang="ja-JP" sz="2200" dirty="0">
                <a:latin typeface="Arial" panose="020B0604020202020204" pitchFamily="34" charset="0"/>
                <a:cs typeface="Arial" panose="020B0604020202020204" pitchFamily="34" charset="0"/>
              </a:rPr>
            </a:br>
            <a:r>
              <a:rPr lang="en-US" altLang="ja-JP" sz="2200" dirty="0">
                <a:latin typeface="Arial" panose="020B0604020202020204" pitchFamily="34" charset="0"/>
                <a:cs typeface="Arial" panose="020B0604020202020204" pitchFamily="34" charset="0"/>
              </a:rPr>
              <a:t>one-to-one correspondence held among disordered/ordered ices.</a:t>
            </a:r>
            <a:endParaRPr lang="ja-JP" altLang="en-US" sz="2200" dirty="0">
              <a:latin typeface="Arial" panose="020B0604020202020204" pitchFamily="34" charset="0"/>
              <a:cs typeface="Arial" panose="020B0604020202020204" pitchFamily="34" charset="0"/>
            </a:endParaRPr>
          </a:p>
        </p:txBody>
      </p:sp>
      <p:cxnSp>
        <p:nvCxnSpPr>
          <p:cNvPr id="13" name="直線矢印コネクタ 12"/>
          <p:cNvCxnSpPr/>
          <p:nvPr/>
        </p:nvCxnSpPr>
        <p:spPr>
          <a:xfrm>
            <a:off x="4024814" y="4025012"/>
            <a:ext cx="0" cy="80918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5414913" y="3215824"/>
            <a:ext cx="0" cy="80918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721536" y="1592151"/>
            <a:ext cx="3389069" cy="400110"/>
          </a:xfrm>
          <a:prstGeom prst="rect">
            <a:avLst/>
          </a:prstGeom>
          <a:noFill/>
        </p:spPr>
        <p:txBody>
          <a:bodyPr wrap="none" rtlCol="0">
            <a:spAutoFit/>
          </a:bodyPr>
          <a:lstStyle/>
          <a:p>
            <a:r>
              <a:rPr lang="en-US" altLang="ja-JP" sz="2000" u="sng" dirty="0">
                <a:latin typeface="Arial" panose="020B0604020202020204" pitchFamily="34" charset="0"/>
                <a:cs typeface="Arial" panose="020B0604020202020204" pitchFamily="34" charset="0"/>
              </a:rPr>
              <a:t>One-to-one correspondence</a:t>
            </a:r>
            <a:endParaRPr lang="ja-JP" altLang="en-US" sz="2000" u="sng" dirty="0">
              <a:latin typeface="Arial" panose="020B0604020202020204" pitchFamily="34" charset="0"/>
              <a:cs typeface="Arial" panose="020B0604020202020204" pitchFamily="34" charset="0"/>
            </a:endParaRPr>
          </a:p>
        </p:txBody>
      </p:sp>
      <p:sp>
        <p:nvSpPr>
          <p:cNvPr id="18" name="テキスト ボックス 17"/>
          <p:cNvSpPr txBox="1"/>
          <p:nvPr/>
        </p:nvSpPr>
        <p:spPr>
          <a:xfrm>
            <a:off x="6661364" y="2395002"/>
            <a:ext cx="1539204" cy="400110"/>
          </a:xfrm>
          <a:prstGeom prst="rect">
            <a:avLst/>
          </a:prstGeom>
          <a:solidFill>
            <a:schemeClr val="bg1"/>
          </a:solidFill>
        </p:spPr>
        <p:txBody>
          <a:bodyPr wrap="none" rtlCol="0">
            <a:spAutoFit/>
          </a:bodyPr>
          <a:lstStyle/>
          <a:p>
            <a:pPr algn="ctr"/>
            <a:r>
              <a:rPr lang="en-US" altLang="ja-JP" sz="2000" b="1" dirty="0">
                <a:solidFill>
                  <a:srgbClr val="FF0000"/>
                </a:solidFill>
                <a:latin typeface="Arial" panose="020B0604020202020204" pitchFamily="34" charset="0"/>
                <a:cs typeface="Arial" panose="020B0604020202020204" pitchFamily="34" charset="0"/>
              </a:rPr>
              <a:t>Disordered</a:t>
            </a:r>
            <a:endParaRPr lang="ja-JP" altLang="en-US" sz="2000" b="1" dirty="0">
              <a:solidFill>
                <a:srgbClr val="FF0000"/>
              </a:solidFill>
              <a:latin typeface="Arial" panose="020B0604020202020204" pitchFamily="34" charset="0"/>
              <a:cs typeface="Arial" panose="020B0604020202020204" pitchFamily="34" charset="0"/>
            </a:endParaRPr>
          </a:p>
        </p:txBody>
      </p:sp>
      <p:sp>
        <p:nvSpPr>
          <p:cNvPr id="19" name="テキスト ボックス 18"/>
          <p:cNvSpPr txBox="1"/>
          <p:nvPr/>
        </p:nvSpPr>
        <p:spPr>
          <a:xfrm>
            <a:off x="7239246" y="2878010"/>
            <a:ext cx="383438" cy="461665"/>
          </a:xfrm>
          <a:prstGeom prst="rect">
            <a:avLst/>
          </a:prstGeom>
          <a:noFill/>
        </p:spPr>
        <p:txBody>
          <a:bodyPr wrap="none" rtlCol="0">
            <a:spAutoFit/>
          </a:bodyPr>
          <a:lstStyle/>
          <a:p>
            <a:r>
              <a:rPr lang="en-US" altLang="ja-JP" sz="2400" dirty="0" err="1">
                <a:latin typeface="Arial" panose="020B0604020202020204" pitchFamily="34" charset="0"/>
                <a:cs typeface="Arial" panose="020B0604020202020204" pitchFamily="34" charset="0"/>
              </a:rPr>
              <a:t>I</a:t>
            </a:r>
            <a:r>
              <a:rPr lang="en-US" altLang="ja-JP" sz="2400" baseline="-25000" dirty="0" err="1">
                <a:latin typeface="Arial" panose="020B0604020202020204" pitchFamily="34" charset="0"/>
                <a:cs typeface="Arial" panose="020B0604020202020204" pitchFamily="34" charset="0"/>
              </a:rPr>
              <a:t>h</a:t>
            </a:r>
            <a:endParaRPr lang="ja-JP" altLang="en-US" sz="2400" baseline="-25000" dirty="0">
              <a:latin typeface="Arial" panose="020B0604020202020204" pitchFamily="34" charset="0"/>
              <a:cs typeface="Arial" panose="020B0604020202020204" pitchFamily="34" charset="0"/>
            </a:endParaRPr>
          </a:p>
        </p:txBody>
      </p:sp>
      <p:sp>
        <p:nvSpPr>
          <p:cNvPr id="20" name="テキスト ボックス 19"/>
          <p:cNvSpPr txBox="1"/>
          <p:nvPr/>
        </p:nvSpPr>
        <p:spPr>
          <a:xfrm>
            <a:off x="9129194" y="2878010"/>
            <a:ext cx="474810"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XI</a:t>
            </a:r>
            <a:endParaRPr lang="ja-JP" altLang="en-US" sz="2400" baseline="-25000" dirty="0">
              <a:latin typeface="Arial" panose="020B0604020202020204" pitchFamily="34" charset="0"/>
              <a:cs typeface="Arial" panose="020B0604020202020204" pitchFamily="34" charset="0"/>
            </a:endParaRPr>
          </a:p>
        </p:txBody>
      </p:sp>
      <p:sp>
        <p:nvSpPr>
          <p:cNvPr id="21" name="テキスト ボックス 20"/>
          <p:cNvSpPr txBox="1"/>
          <p:nvPr/>
        </p:nvSpPr>
        <p:spPr>
          <a:xfrm>
            <a:off x="8775733" y="2377436"/>
            <a:ext cx="1181735" cy="400110"/>
          </a:xfrm>
          <a:prstGeom prst="rect">
            <a:avLst/>
          </a:prstGeom>
          <a:solidFill>
            <a:schemeClr val="bg1"/>
          </a:solidFill>
        </p:spPr>
        <p:txBody>
          <a:bodyPr wrap="none" rtlCol="0">
            <a:spAutoFit/>
          </a:bodyPr>
          <a:lstStyle/>
          <a:p>
            <a:pPr algn="ctr"/>
            <a:r>
              <a:rPr lang="en-US" altLang="ja-JP" sz="2000" b="1" dirty="0">
                <a:solidFill>
                  <a:srgbClr val="00B0F0"/>
                </a:solidFill>
                <a:latin typeface="Arial" panose="020B0604020202020204" pitchFamily="34" charset="0"/>
                <a:cs typeface="Arial" panose="020B0604020202020204" pitchFamily="34" charset="0"/>
              </a:rPr>
              <a:t>Ordered</a:t>
            </a:r>
            <a:endParaRPr lang="ja-JP" altLang="en-US" sz="2000" b="1" dirty="0">
              <a:solidFill>
                <a:srgbClr val="00B0F0"/>
              </a:solidFill>
              <a:latin typeface="Arial" panose="020B0604020202020204" pitchFamily="34" charset="0"/>
              <a:cs typeface="Arial" panose="020B0604020202020204" pitchFamily="34" charset="0"/>
            </a:endParaRPr>
          </a:p>
        </p:txBody>
      </p:sp>
      <p:sp>
        <p:nvSpPr>
          <p:cNvPr id="22" name="テキスト ボックス 21"/>
          <p:cNvSpPr txBox="1"/>
          <p:nvPr/>
        </p:nvSpPr>
        <p:spPr>
          <a:xfrm>
            <a:off x="7211193" y="3401751"/>
            <a:ext cx="439544"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III</a:t>
            </a:r>
            <a:endParaRPr lang="ja-JP" altLang="en-US" sz="2400" baseline="-25000" dirty="0">
              <a:latin typeface="Arial" panose="020B0604020202020204" pitchFamily="34" charset="0"/>
              <a:cs typeface="Arial" panose="020B0604020202020204" pitchFamily="34" charset="0"/>
            </a:endParaRPr>
          </a:p>
        </p:txBody>
      </p:sp>
      <p:sp>
        <p:nvSpPr>
          <p:cNvPr id="23" name="テキスト ボックス 22"/>
          <p:cNvSpPr txBox="1"/>
          <p:nvPr/>
        </p:nvSpPr>
        <p:spPr>
          <a:xfrm>
            <a:off x="9129194" y="3401751"/>
            <a:ext cx="474810"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IX</a:t>
            </a:r>
            <a:endParaRPr lang="ja-JP" altLang="en-US" sz="2400" baseline="-25000" dirty="0">
              <a:latin typeface="Arial" panose="020B0604020202020204" pitchFamily="34" charset="0"/>
              <a:cs typeface="Arial" panose="020B0604020202020204" pitchFamily="34" charset="0"/>
            </a:endParaRPr>
          </a:p>
        </p:txBody>
      </p:sp>
      <p:sp>
        <p:nvSpPr>
          <p:cNvPr id="26" name="テキスト ボックス 25"/>
          <p:cNvSpPr txBox="1"/>
          <p:nvPr/>
        </p:nvSpPr>
        <p:spPr>
          <a:xfrm>
            <a:off x="7236040" y="3905807"/>
            <a:ext cx="389850"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V</a:t>
            </a:r>
            <a:endParaRPr lang="ja-JP" altLang="en-US" sz="2400" baseline="-25000" dirty="0">
              <a:latin typeface="Arial" panose="020B0604020202020204" pitchFamily="34" charset="0"/>
              <a:cs typeface="Arial" panose="020B0604020202020204" pitchFamily="34" charset="0"/>
            </a:endParaRPr>
          </a:p>
        </p:txBody>
      </p:sp>
      <p:sp>
        <p:nvSpPr>
          <p:cNvPr id="27" name="テキスト ボックス 26"/>
          <p:cNvSpPr txBox="1"/>
          <p:nvPr/>
        </p:nvSpPr>
        <p:spPr>
          <a:xfrm>
            <a:off x="9044235" y="3905807"/>
            <a:ext cx="644728"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XIII</a:t>
            </a:r>
            <a:endParaRPr lang="ja-JP" altLang="en-US" sz="2400" baseline="-25000" dirty="0">
              <a:latin typeface="Arial" panose="020B0604020202020204" pitchFamily="34" charset="0"/>
              <a:cs typeface="Arial" panose="020B0604020202020204" pitchFamily="34" charset="0"/>
            </a:endParaRPr>
          </a:p>
        </p:txBody>
      </p:sp>
      <p:sp>
        <p:nvSpPr>
          <p:cNvPr id="29" name="テキスト ボックス 28"/>
          <p:cNvSpPr txBox="1"/>
          <p:nvPr/>
        </p:nvSpPr>
        <p:spPr>
          <a:xfrm>
            <a:off x="7193560" y="4409863"/>
            <a:ext cx="474810" cy="461665"/>
          </a:xfrm>
          <a:prstGeom prst="rect">
            <a:avLst/>
          </a:prstGeom>
          <a:noFill/>
        </p:spPr>
        <p:txBody>
          <a:bodyPr wrap="none" rtlCol="0">
            <a:spAutoFit/>
          </a:bodyPr>
          <a:lstStyle/>
          <a:p>
            <a:r>
              <a:rPr lang="en-US" altLang="ja-JP" sz="2400" b="1" dirty="0">
                <a:latin typeface="Arial" panose="020B0604020202020204" pitchFamily="34" charset="0"/>
                <a:cs typeface="Arial" panose="020B0604020202020204" pitchFamily="34" charset="0"/>
              </a:rPr>
              <a:t>VI</a:t>
            </a:r>
            <a:endParaRPr lang="ja-JP" altLang="en-US" sz="2400" b="1" baseline="-25000" dirty="0">
              <a:latin typeface="Arial" panose="020B0604020202020204" pitchFamily="34" charset="0"/>
              <a:cs typeface="Arial" panose="020B0604020202020204" pitchFamily="34" charset="0"/>
            </a:endParaRPr>
          </a:p>
        </p:txBody>
      </p:sp>
      <p:sp>
        <p:nvSpPr>
          <p:cNvPr id="30" name="テキスト ボックス 29"/>
          <p:cNvSpPr txBox="1"/>
          <p:nvPr/>
        </p:nvSpPr>
        <p:spPr>
          <a:xfrm>
            <a:off x="9069083" y="4409863"/>
            <a:ext cx="595035" cy="461665"/>
          </a:xfrm>
          <a:prstGeom prst="rect">
            <a:avLst/>
          </a:prstGeom>
          <a:noFill/>
        </p:spPr>
        <p:txBody>
          <a:bodyPr wrap="none" rtlCol="0">
            <a:spAutoFit/>
          </a:bodyPr>
          <a:lstStyle/>
          <a:p>
            <a:r>
              <a:rPr lang="en-US" altLang="ja-JP" sz="2400" b="1" dirty="0">
                <a:latin typeface="Arial" panose="020B0604020202020204" pitchFamily="34" charset="0"/>
                <a:cs typeface="Arial" panose="020B0604020202020204" pitchFamily="34" charset="0"/>
              </a:rPr>
              <a:t>XV</a:t>
            </a:r>
            <a:endParaRPr lang="ja-JP" altLang="en-US" sz="2400" b="1" baseline="-25000" dirty="0">
              <a:latin typeface="Arial" panose="020B0604020202020204" pitchFamily="34" charset="0"/>
              <a:cs typeface="Arial" panose="020B0604020202020204" pitchFamily="34" charset="0"/>
            </a:endParaRPr>
          </a:p>
        </p:txBody>
      </p:sp>
      <p:sp>
        <p:nvSpPr>
          <p:cNvPr id="31" name="テキスト ボックス 30"/>
          <p:cNvSpPr txBox="1"/>
          <p:nvPr/>
        </p:nvSpPr>
        <p:spPr>
          <a:xfrm>
            <a:off x="7151082" y="4913919"/>
            <a:ext cx="559769"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VII</a:t>
            </a:r>
            <a:endParaRPr lang="ja-JP" altLang="en-US" sz="2400" baseline="-25000" dirty="0">
              <a:latin typeface="Arial" panose="020B0604020202020204" pitchFamily="34" charset="0"/>
              <a:cs typeface="Arial" panose="020B0604020202020204" pitchFamily="34" charset="0"/>
            </a:endParaRPr>
          </a:p>
        </p:txBody>
      </p:sp>
      <p:sp>
        <p:nvSpPr>
          <p:cNvPr id="32" name="テキスト ボックス 31"/>
          <p:cNvSpPr txBox="1"/>
          <p:nvPr/>
        </p:nvSpPr>
        <p:spPr>
          <a:xfrm>
            <a:off x="9044235" y="4913919"/>
            <a:ext cx="644728"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VIII</a:t>
            </a:r>
            <a:endParaRPr lang="ja-JP" altLang="en-US" sz="2400" baseline="-25000" dirty="0">
              <a:latin typeface="Arial" panose="020B0604020202020204" pitchFamily="34" charset="0"/>
              <a:cs typeface="Arial" panose="020B0604020202020204" pitchFamily="34" charset="0"/>
            </a:endParaRPr>
          </a:p>
        </p:txBody>
      </p:sp>
      <p:sp>
        <p:nvSpPr>
          <p:cNvPr id="33" name="テキスト ボックス 32"/>
          <p:cNvSpPr txBox="1"/>
          <p:nvPr/>
        </p:nvSpPr>
        <p:spPr>
          <a:xfrm>
            <a:off x="7151082" y="5417975"/>
            <a:ext cx="559769"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XII</a:t>
            </a:r>
            <a:endParaRPr lang="ja-JP" altLang="en-US" sz="2400" baseline="-25000" dirty="0">
              <a:latin typeface="Arial" panose="020B0604020202020204" pitchFamily="34" charset="0"/>
              <a:cs typeface="Arial" panose="020B0604020202020204" pitchFamily="34" charset="0"/>
            </a:endParaRPr>
          </a:p>
        </p:txBody>
      </p:sp>
      <p:sp>
        <p:nvSpPr>
          <p:cNvPr id="34" name="テキスト ボックス 33"/>
          <p:cNvSpPr txBox="1"/>
          <p:nvPr/>
        </p:nvSpPr>
        <p:spPr>
          <a:xfrm>
            <a:off x="9026602" y="5417975"/>
            <a:ext cx="679994"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XIV</a:t>
            </a:r>
            <a:endParaRPr lang="ja-JP" altLang="en-US" sz="2400" baseline="-25000" dirty="0">
              <a:latin typeface="Arial" panose="020B0604020202020204" pitchFamily="34" charset="0"/>
              <a:cs typeface="Arial" panose="020B0604020202020204" pitchFamily="34" charset="0"/>
            </a:endParaRPr>
          </a:p>
        </p:txBody>
      </p:sp>
      <p:cxnSp>
        <p:nvCxnSpPr>
          <p:cNvPr id="35" name="直線矢印コネクタ 34"/>
          <p:cNvCxnSpPr/>
          <p:nvPr/>
        </p:nvCxnSpPr>
        <p:spPr>
          <a:xfrm>
            <a:off x="7800168" y="3108841"/>
            <a:ext cx="1188000"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a:off x="7800168" y="3659275"/>
            <a:ext cx="1188000"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7800168" y="4136638"/>
            <a:ext cx="1188000"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7800168" y="4640694"/>
            <a:ext cx="1188000"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7800168" y="5144750"/>
            <a:ext cx="1188000"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7800168" y="5648806"/>
            <a:ext cx="1188000"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639050" y="2324592"/>
            <a:ext cx="34330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6639050" y="2806001"/>
            <a:ext cx="34330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6639049" y="2324593"/>
            <a:ext cx="0" cy="355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0071611" y="2321143"/>
            <a:ext cx="0" cy="355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6639050" y="5879639"/>
            <a:ext cx="34330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flipH="1">
            <a:off x="6524853" y="4871528"/>
            <a:ext cx="626228" cy="14377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495600" y="6309321"/>
            <a:ext cx="8415830" cy="430887"/>
          </a:xfrm>
          <a:prstGeom prst="rect">
            <a:avLst/>
          </a:prstGeom>
          <a:noFill/>
        </p:spPr>
        <p:txBody>
          <a:bodyPr wrap="none" rtlCol="0">
            <a:spAutoFit/>
          </a:bodyPr>
          <a:lstStyle/>
          <a:p>
            <a:r>
              <a:rPr lang="en-US" altLang="ja-JP" sz="2200" dirty="0">
                <a:latin typeface="Arial" panose="020B0604020202020204" pitchFamily="34" charset="0"/>
                <a:cs typeface="Arial" panose="020B0604020202020204" pitchFamily="34" charset="0"/>
              </a:rPr>
              <a:t>This study focused on these high-pressure phases, ice VI and XV.</a:t>
            </a:r>
            <a:endParaRPr lang="ja-JP" altLang="en-US" sz="2200" dirty="0">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CBD5CA26-0666-4781-39C1-55BBF08EDEFB}"/>
              </a:ext>
            </a:extLst>
          </p:cNvPr>
          <p:cNvGrpSpPr/>
          <p:nvPr/>
        </p:nvGrpSpPr>
        <p:grpSpPr>
          <a:xfrm>
            <a:off x="0" y="-13043"/>
            <a:ext cx="12192000" cy="536263"/>
            <a:chOff x="0" y="-13043"/>
            <a:chExt cx="12192000" cy="536263"/>
          </a:xfrm>
        </p:grpSpPr>
        <p:sp>
          <p:nvSpPr>
            <p:cNvPr id="6" name="正方形/長方形 5">
              <a:extLst>
                <a:ext uri="{FF2B5EF4-FFF2-40B4-BE49-F238E27FC236}">
                  <a16:creationId xmlns:a16="http://schemas.microsoft.com/office/drawing/2014/main" id="{FB5461BF-44C6-8AC5-BBB9-B72FE65024CC}"/>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9DFAC26-536D-258B-63F0-0E803A0829EA}"/>
                </a:ext>
              </a:extLst>
            </p:cNvPr>
            <p:cNvSpPr txBox="1"/>
            <p:nvPr/>
          </p:nvSpPr>
          <p:spPr>
            <a:xfrm>
              <a:off x="129953" y="-13043"/>
              <a:ext cx="11990783"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Basic knowledge of ice polymorphism </a:t>
              </a:r>
              <a:r>
                <a:rPr lang="ja-JP" altLang="en-US" sz="2800" b="1" dirty="0">
                  <a:solidFill>
                    <a:schemeClr val="bg1"/>
                  </a:solidFill>
                  <a:latin typeface="Arial" panose="020B0604020202020204" pitchFamily="34" charset="0"/>
                  <a:cs typeface="Arial" panose="020B0604020202020204" pitchFamily="34" charset="0"/>
                </a:rPr>
                <a:t>－ </a:t>
              </a:r>
              <a:r>
                <a:rPr lang="en-US" altLang="ja-JP" sz="2800" b="1" dirty="0">
                  <a:solidFill>
                    <a:schemeClr val="bg1"/>
                  </a:solidFill>
                  <a:latin typeface="Arial" panose="020B0604020202020204" pitchFamily="34" charset="0"/>
                  <a:cs typeface="Arial" panose="020B0604020202020204" pitchFamily="34" charset="0"/>
                </a:rPr>
                <a:t>one-to-one correspondence</a:t>
              </a:r>
            </a:p>
          </p:txBody>
        </p:sp>
      </p:grpSp>
    </p:spTree>
    <p:extLst>
      <p:ext uri="{BB962C8B-B14F-4D97-AF65-F5344CB8AC3E}">
        <p14:creationId xmlns:p14="http://schemas.microsoft.com/office/powerpoint/2010/main" val="695959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352" y="701191"/>
            <a:ext cx="1413035" cy="148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テキスト ボックス 51"/>
          <p:cNvSpPr txBox="1"/>
          <p:nvPr/>
        </p:nvSpPr>
        <p:spPr>
          <a:xfrm>
            <a:off x="3281387" y="1232510"/>
            <a:ext cx="970137"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Ice VI</a:t>
            </a:r>
            <a:endParaRPr lang="ja-JP" altLang="en-US" sz="2400" dirty="0">
              <a:latin typeface="Arial" panose="020B0604020202020204" pitchFamily="34" charset="0"/>
              <a:cs typeface="Arial" panose="020B0604020202020204" pitchFamily="34" charset="0"/>
            </a:endParaRPr>
          </a:p>
        </p:txBody>
      </p:sp>
      <p:grpSp>
        <p:nvGrpSpPr>
          <p:cNvPr id="72" name="グループ化 71"/>
          <p:cNvGrpSpPr/>
          <p:nvPr/>
        </p:nvGrpSpPr>
        <p:grpSpPr>
          <a:xfrm>
            <a:off x="1243084" y="3313004"/>
            <a:ext cx="8351291" cy="2460556"/>
            <a:chOff x="181902" y="3624080"/>
            <a:chExt cx="8351291" cy="2460556"/>
          </a:xfrm>
        </p:grpSpPr>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02" y="3645667"/>
              <a:ext cx="8351291" cy="2438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正方形/長方形 61"/>
            <p:cNvSpPr/>
            <p:nvPr/>
          </p:nvSpPr>
          <p:spPr>
            <a:xfrm>
              <a:off x="1763688" y="3624080"/>
              <a:ext cx="6624736" cy="200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正方形/長方形 72"/>
            <p:cNvSpPr/>
            <p:nvPr/>
          </p:nvSpPr>
          <p:spPr>
            <a:xfrm>
              <a:off x="1763688" y="6017340"/>
              <a:ext cx="6624736" cy="67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4" name="テキスト ボックス 73"/>
          <p:cNvSpPr txBox="1"/>
          <p:nvPr/>
        </p:nvSpPr>
        <p:spPr>
          <a:xfrm>
            <a:off x="2321567" y="3212976"/>
            <a:ext cx="8573181"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45 hydrogen ordered configurations corresponding to the unit cell of ice VI</a:t>
            </a:r>
            <a:endParaRPr lang="ja-JP" altLang="en-US" sz="2000" dirty="0">
              <a:latin typeface="Arial" panose="020B0604020202020204" pitchFamily="34" charset="0"/>
              <a:cs typeface="Arial" panose="020B0604020202020204" pitchFamily="34" charset="0"/>
            </a:endParaRPr>
          </a:p>
        </p:txBody>
      </p:sp>
      <p:sp>
        <p:nvSpPr>
          <p:cNvPr id="75" name="テキスト ボックス 74"/>
          <p:cNvSpPr txBox="1"/>
          <p:nvPr/>
        </p:nvSpPr>
        <p:spPr>
          <a:xfrm>
            <a:off x="2827259" y="5617260"/>
            <a:ext cx="3129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a:t>
            </a:r>
            <a:endParaRPr lang="ja-JP" altLang="en-US" dirty="0">
              <a:latin typeface="Arial" panose="020B0604020202020204" pitchFamily="34" charset="0"/>
              <a:cs typeface="Arial" panose="020B0604020202020204" pitchFamily="34" charset="0"/>
            </a:endParaRPr>
          </a:p>
        </p:txBody>
      </p:sp>
      <p:sp>
        <p:nvSpPr>
          <p:cNvPr id="81" name="テキスト ボックス 80"/>
          <p:cNvSpPr txBox="1"/>
          <p:nvPr/>
        </p:nvSpPr>
        <p:spPr>
          <a:xfrm>
            <a:off x="9044482" y="5618031"/>
            <a:ext cx="44114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45</a:t>
            </a:r>
            <a:endParaRPr lang="ja-JP" altLang="en-US" dirty="0">
              <a:latin typeface="Arial" panose="020B0604020202020204" pitchFamily="34" charset="0"/>
              <a:cs typeface="Arial" panose="020B0604020202020204" pitchFamily="34" charset="0"/>
            </a:endParaRPr>
          </a:p>
        </p:txBody>
      </p:sp>
      <p:cxnSp>
        <p:nvCxnSpPr>
          <p:cNvPr id="77" name="直線矢印コネクタ 76"/>
          <p:cNvCxnSpPr/>
          <p:nvPr/>
        </p:nvCxnSpPr>
        <p:spPr>
          <a:xfrm flipV="1">
            <a:off x="8443883" y="5706264"/>
            <a:ext cx="0" cy="4150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テキスト ボックス 84"/>
          <p:cNvSpPr txBox="1"/>
          <p:nvPr/>
        </p:nvSpPr>
        <p:spPr>
          <a:xfrm>
            <a:off x="7627711" y="6133695"/>
            <a:ext cx="1680268"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Ice XV (AFE)</a:t>
            </a:r>
            <a:endParaRPr lang="ja-JP" altLang="en-US" sz="2000" dirty="0">
              <a:latin typeface="Arial" panose="020B0604020202020204" pitchFamily="34" charset="0"/>
              <a:cs typeface="Arial" panose="020B0604020202020204" pitchFamily="34" charset="0"/>
            </a:endParaRPr>
          </a:p>
        </p:txBody>
      </p:sp>
      <p:cxnSp>
        <p:nvCxnSpPr>
          <p:cNvPr id="90" name="直線矢印コネクタ 89"/>
          <p:cNvCxnSpPr/>
          <p:nvPr/>
        </p:nvCxnSpPr>
        <p:spPr>
          <a:xfrm flipV="1">
            <a:off x="8299867" y="5718642"/>
            <a:ext cx="0" cy="288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H="1">
            <a:off x="7363763" y="6006642"/>
            <a:ext cx="9361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p:cNvSpPr txBox="1"/>
          <p:nvPr/>
        </p:nvSpPr>
        <p:spPr>
          <a:xfrm>
            <a:off x="4841846" y="5806587"/>
            <a:ext cx="2576346"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The most stable (FE)</a:t>
            </a:r>
            <a:endParaRPr lang="ja-JP" altLang="en-US" sz="2000" dirty="0">
              <a:latin typeface="Arial" panose="020B0604020202020204" pitchFamily="34" charset="0"/>
              <a:cs typeface="Arial" panose="020B0604020202020204" pitchFamily="34" charset="0"/>
            </a:endParaRPr>
          </a:p>
        </p:txBody>
      </p:sp>
      <p:sp>
        <p:nvSpPr>
          <p:cNvPr id="91" name="テキスト ボックス 90"/>
          <p:cNvSpPr txBox="1"/>
          <p:nvPr/>
        </p:nvSpPr>
        <p:spPr>
          <a:xfrm>
            <a:off x="1301421" y="6039736"/>
            <a:ext cx="4543231" cy="769441"/>
          </a:xfrm>
          <a:prstGeom prst="rect">
            <a:avLst/>
          </a:prstGeom>
          <a:noFill/>
        </p:spPr>
        <p:txBody>
          <a:bodyPr wrap="none" rtlCol="0">
            <a:spAutoFit/>
          </a:bodyPr>
          <a:lstStyle/>
          <a:p>
            <a:r>
              <a:rPr lang="en-US" altLang="ja-JP" sz="2200" dirty="0">
                <a:solidFill>
                  <a:srgbClr val="0070C0"/>
                </a:solidFill>
                <a:latin typeface="Arial" panose="020B0604020202020204" pitchFamily="34" charset="0"/>
                <a:cs typeface="Arial" panose="020B0604020202020204" pitchFamily="34" charset="0"/>
              </a:rPr>
              <a:t>Close energy compared </a:t>
            </a:r>
            <a:br>
              <a:rPr lang="en-US" altLang="ja-JP" sz="2200" dirty="0">
                <a:solidFill>
                  <a:srgbClr val="0070C0"/>
                </a:solidFill>
                <a:latin typeface="Arial" panose="020B0604020202020204" pitchFamily="34" charset="0"/>
                <a:cs typeface="Arial" panose="020B0604020202020204" pitchFamily="34" charset="0"/>
              </a:rPr>
            </a:br>
            <a:r>
              <a:rPr lang="en-US" altLang="ja-JP" sz="2200" dirty="0">
                <a:solidFill>
                  <a:srgbClr val="0070C0"/>
                </a:solidFill>
                <a:latin typeface="Arial" panose="020B0604020202020204" pitchFamily="34" charset="0"/>
                <a:cs typeface="Arial" panose="020B0604020202020204" pitchFamily="34" charset="0"/>
              </a:rPr>
              <a:t>to phase-transition temp. (~130 K).</a:t>
            </a:r>
            <a:endParaRPr lang="ja-JP" altLang="en-US" sz="2200" dirty="0">
              <a:solidFill>
                <a:srgbClr val="0070C0"/>
              </a:solidFill>
              <a:latin typeface="Arial" panose="020B0604020202020204" pitchFamily="34" charset="0"/>
              <a:cs typeface="Arial" panose="020B0604020202020204" pitchFamily="34" charset="0"/>
            </a:endParaRPr>
          </a:p>
        </p:txBody>
      </p:sp>
      <p:cxnSp>
        <p:nvCxnSpPr>
          <p:cNvPr id="93" name="直線コネクタ 92"/>
          <p:cNvCxnSpPr/>
          <p:nvPr/>
        </p:nvCxnSpPr>
        <p:spPr>
          <a:xfrm>
            <a:off x="2824869" y="5443711"/>
            <a:ext cx="65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2824869" y="5293902"/>
            <a:ext cx="65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4" name="直線矢印コネクタ 6143"/>
          <p:cNvCxnSpPr/>
          <p:nvPr/>
        </p:nvCxnSpPr>
        <p:spPr>
          <a:xfrm>
            <a:off x="3392776" y="5057166"/>
            <a:ext cx="0" cy="2367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V="1">
            <a:off x="3392375" y="5443712"/>
            <a:ext cx="0" cy="2367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45" name="テキスト ボックス 6144"/>
          <p:cNvSpPr txBox="1"/>
          <p:nvPr/>
        </p:nvSpPr>
        <p:spPr>
          <a:xfrm>
            <a:off x="3383662" y="5601871"/>
            <a:ext cx="1262077"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11.3 </a:t>
            </a:r>
            <a:r>
              <a:rPr lang="en-US" altLang="ja-JP" sz="2000" dirty="0" err="1">
                <a:latin typeface="Arial" panose="020B0604020202020204" pitchFamily="34" charset="0"/>
                <a:cs typeface="Arial" panose="020B0604020202020204" pitchFamily="34" charset="0"/>
              </a:rPr>
              <a:t>meV</a:t>
            </a:r>
            <a:endParaRPr lang="ja-JP" altLang="en-US" sz="2000" dirty="0">
              <a:latin typeface="Arial" panose="020B0604020202020204" pitchFamily="34" charset="0"/>
              <a:cs typeface="Arial" panose="020B0604020202020204" pitchFamily="34" charset="0"/>
            </a:endParaRPr>
          </a:p>
        </p:txBody>
      </p:sp>
      <p:pic>
        <p:nvPicPr>
          <p:cNvPr id="106" name="図 10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1421" y="568987"/>
            <a:ext cx="1883424" cy="1883424"/>
          </a:xfrm>
          <a:prstGeom prst="rect">
            <a:avLst/>
          </a:prstGeom>
        </p:spPr>
      </p:pic>
      <p:cxnSp>
        <p:nvCxnSpPr>
          <p:cNvPr id="107" name="直線矢印コネクタ 106"/>
          <p:cNvCxnSpPr>
            <a:cxnSpLocks/>
          </p:cNvCxnSpPr>
          <p:nvPr/>
        </p:nvCxnSpPr>
        <p:spPr>
          <a:xfrm>
            <a:off x="4581821" y="1463343"/>
            <a:ext cx="1379088"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0" name="テキスト ボックス 109"/>
          <p:cNvSpPr txBox="1"/>
          <p:nvPr/>
        </p:nvSpPr>
        <p:spPr>
          <a:xfrm>
            <a:off x="6056965" y="1232510"/>
            <a:ext cx="1680268"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Ice XV (AFE)</a:t>
            </a:r>
            <a:endParaRPr lang="ja-JP" altLang="en-US" sz="2000" dirty="0">
              <a:latin typeface="Arial" panose="020B0604020202020204" pitchFamily="34" charset="0"/>
              <a:cs typeface="Arial" panose="020B0604020202020204" pitchFamily="34" charset="0"/>
            </a:endParaRPr>
          </a:p>
        </p:txBody>
      </p:sp>
      <p:cxnSp>
        <p:nvCxnSpPr>
          <p:cNvPr id="113" name="直線矢印コネクタ 112"/>
          <p:cNvCxnSpPr>
            <a:cxnSpLocks/>
          </p:cNvCxnSpPr>
          <p:nvPr/>
        </p:nvCxnSpPr>
        <p:spPr>
          <a:xfrm>
            <a:off x="4687847" y="1708812"/>
            <a:ext cx="1065113" cy="546659"/>
          </a:xfrm>
          <a:prstGeom prst="straightConnector1">
            <a:avLst/>
          </a:prstGeom>
          <a:ln w="38100">
            <a:solidFill>
              <a:schemeClr val="tx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56" name="テキスト ボックス 6155"/>
              <p:cNvSpPr txBox="1"/>
              <p:nvPr/>
            </p:nvSpPr>
            <p:spPr>
              <a:xfrm>
                <a:off x="6662847" y="1620080"/>
                <a:ext cx="46079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ja-JP" altLang="en-US" sz="4800" i="1">
                          <a:latin typeface="Cambria Math"/>
                        </a:rPr>
                        <m:t>⋮</m:t>
                      </m:r>
                    </m:oMath>
                  </m:oMathPara>
                </a14:m>
                <a:endParaRPr lang="ja-JP" altLang="en-US" sz="4800" dirty="0"/>
              </a:p>
            </p:txBody>
          </p:sp>
        </mc:Choice>
        <mc:Fallback xmlns="">
          <p:sp>
            <p:nvSpPr>
              <p:cNvPr id="6156" name="テキスト ボックス 6155"/>
              <p:cNvSpPr txBox="1">
                <a:spLocks noRot="1" noChangeAspect="1" noMove="1" noResize="1" noEditPoints="1" noAdjustHandles="1" noChangeArrowheads="1" noChangeShapeType="1" noTextEdit="1"/>
              </p:cNvSpPr>
              <p:nvPr/>
            </p:nvSpPr>
            <p:spPr>
              <a:xfrm>
                <a:off x="6662847" y="1620080"/>
                <a:ext cx="460797" cy="830997"/>
              </a:xfrm>
              <a:prstGeom prst="rect">
                <a:avLst/>
              </a:prstGeom>
              <a:blipFill>
                <a:blip r:embed="rId6"/>
                <a:stretch>
                  <a:fillRect/>
                </a:stretch>
              </a:blipFill>
            </p:spPr>
            <p:txBody>
              <a:bodyPr/>
              <a:lstStyle/>
              <a:p>
                <a:r>
                  <a:rPr lang="ja-JP" altLang="en-US">
                    <a:noFill/>
                  </a:rPr>
                  <a:t> </a:t>
                </a:r>
              </a:p>
            </p:txBody>
          </p:sp>
        </mc:Fallback>
      </mc:AlternateContent>
      <p:sp>
        <p:nvSpPr>
          <p:cNvPr id="6157" name="テキスト ボックス 6156"/>
          <p:cNvSpPr txBox="1"/>
          <p:nvPr/>
        </p:nvSpPr>
        <p:spPr>
          <a:xfrm>
            <a:off x="6054277" y="2341910"/>
            <a:ext cx="2932213" cy="70788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Other hydrogen-ordered</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configurations</a:t>
            </a:r>
            <a:endParaRPr lang="ja-JP" altLang="en-US" sz="2000" dirty="0">
              <a:latin typeface="Arial" panose="020B0604020202020204" pitchFamily="34" charset="0"/>
              <a:cs typeface="Arial" panose="020B0604020202020204" pitchFamily="34" charset="0"/>
            </a:endParaRPr>
          </a:p>
        </p:txBody>
      </p:sp>
      <p:sp>
        <p:nvSpPr>
          <p:cNvPr id="3" name="テキスト ボックス 2"/>
          <p:cNvSpPr txBox="1"/>
          <p:nvPr/>
        </p:nvSpPr>
        <p:spPr>
          <a:xfrm>
            <a:off x="2893783" y="3685275"/>
            <a:ext cx="2454518"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Komatsu et al., (2016)</a:t>
            </a:r>
            <a:endParaRPr lang="ja-JP" altLang="en-US" dirty="0">
              <a:latin typeface="Arial" panose="020B0604020202020204" pitchFamily="34" charset="0"/>
              <a:cs typeface="Arial" panose="020B0604020202020204" pitchFamily="34" charset="0"/>
            </a:endParaRPr>
          </a:p>
        </p:txBody>
      </p:sp>
      <p:grpSp>
        <p:nvGrpSpPr>
          <p:cNvPr id="4" name="グループ化 3">
            <a:extLst>
              <a:ext uri="{FF2B5EF4-FFF2-40B4-BE49-F238E27FC236}">
                <a16:creationId xmlns:a16="http://schemas.microsoft.com/office/drawing/2014/main" id="{3DEC8483-0051-9C48-C484-71A52C266B20}"/>
              </a:ext>
            </a:extLst>
          </p:cNvPr>
          <p:cNvGrpSpPr/>
          <p:nvPr/>
        </p:nvGrpSpPr>
        <p:grpSpPr>
          <a:xfrm>
            <a:off x="0" y="-13043"/>
            <a:ext cx="12192000" cy="536263"/>
            <a:chOff x="0" y="-13043"/>
            <a:chExt cx="12192000" cy="536263"/>
          </a:xfrm>
        </p:grpSpPr>
        <p:sp>
          <p:nvSpPr>
            <p:cNvPr id="5" name="正方形/長方形 4">
              <a:extLst>
                <a:ext uri="{FF2B5EF4-FFF2-40B4-BE49-F238E27FC236}">
                  <a16:creationId xmlns:a16="http://schemas.microsoft.com/office/drawing/2014/main" id="{8994DAC0-EC81-1C11-67B1-961EA7D81E5C}"/>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91C031D-847C-594A-3457-C911B73F2046}"/>
                </a:ext>
              </a:extLst>
            </p:cNvPr>
            <p:cNvSpPr txBox="1"/>
            <p:nvPr/>
          </p:nvSpPr>
          <p:spPr>
            <a:xfrm>
              <a:off x="129953" y="-13043"/>
              <a:ext cx="10134506"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Energetic degeneracy of hydrogen ordered configurations</a:t>
              </a:r>
            </a:p>
          </p:txBody>
        </p:sp>
      </p:grpSp>
      <p:sp>
        <p:nvSpPr>
          <p:cNvPr id="7" name="右中かっこ 6">
            <a:extLst>
              <a:ext uri="{FF2B5EF4-FFF2-40B4-BE49-F238E27FC236}">
                <a16:creationId xmlns:a16="http://schemas.microsoft.com/office/drawing/2014/main" id="{40480F30-0A7D-2288-3C82-35714547E205}"/>
              </a:ext>
            </a:extLst>
          </p:cNvPr>
          <p:cNvSpPr/>
          <p:nvPr/>
        </p:nvSpPr>
        <p:spPr>
          <a:xfrm>
            <a:off x="9211608" y="668788"/>
            <a:ext cx="273129" cy="227801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00461B5-0904-5FED-3A8A-D64D65CE2F7D}"/>
              </a:ext>
            </a:extLst>
          </p:cNvPr>
          <p:cNvSpPr txBox="1"/>
          <p:nvPr/>
        </p:nvSpPr>
        <p:spPr>
          <a:xfrm>
            <a:off x="9534967" y="1622346"/>
            <a:ext cx="194155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45 configurations</a:t>
            </a:r>
            <a:endParaRPr kumimoji="1" lang="ja-JP" altLang="en-US"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91B5CA58-4F6F-CE99-74B4-349D4BAA50DC}"/>
              </a:ext>
            </a:extLst>
          </p:cNvPr>
          <p:cNvSpPr txBox="1"/>
          <p:nvPr/>
        </p:nvSpPr>
        <p:spPr>
          <a:xfrm>
            <a:off x="5679848" y="775445"/>
            <a:ext cx="2193229" cy="338554"/>
          </a:xfrm>
          <a:prstGeom prst="rect">
            <a:avLst/>
          </a:prstGeom>
          <a:noFill/>
        </p:spPr>
        <p:txBody>
          <a:bodyPr wrap="none" rtlCol="0">
            <a:spAutoFit/>
          </a:bodyPr>
          <a:lstStyle/>
          <a:p>
            <a:r>
              <a:rPr kumimoji="1" lang="en-US" altLang="ja-JP" sz="1600" dirty="0">
                <a:latin typeface="Arial" panose="020B0604020202020204" pitchFamily="34" charset="0"/>
                <a:cs typeface="Arial" panose="020B0604020202020204" pitchFamily="34" charset="0"/>
              </a:rPr>
              <a:t>Salzman et al., (2009)</a:t>
            </a:r>
            <a:endParaRPr kumimoji="1"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590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DDC886A5-71D4-CA87-9258-0F0380027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31" y="1563876"/>
            <a:ext cx="4781127" cy="4157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a:extLst>
              <a:ext uri="{FF2B5EF4-FFF2-40B4-BE49-F238E27FC236}">
                <a16:creationId xmlns:a16="http://schemas.microsoft.com/office/drawing/2014/main" id="{17F06CA4-75F7-35AA-751B-94A19D5BA72D}"/>
              </a:ext>
            </a:extLst>
          </p:cNvPr>
          <p:cNvSpPr txBox="1"/>
          <p:nvPr/>
        </p:nvSpPr>
        <p:spPr>
          <a:xfrm>
            <a:off x="853514" y="1214574"/>
            <a:ext cx="2709396" cy="415498"/>
          </a:xfrm>
          <a:prstGeom prst="rect">
            <a:avLst/>
          </a:prstGeom>
          <a:noFill/>
        </p:spPr>
        <p:txBody>
          <a:bodyPr wrap="none" rtlCol="0">
            <a:spAutoFit/>
          </a:bodyPr>
          <a:lstStyle/>
          <a:p>
            <a:r>
              <a:rPr lang="en-US" altLang="ja-JP" sz="2100" u="sng" dirty="0">
                <a:latin typeface="Arial" panose="020B0604020202020204" pitchFamily="34" charset="0"/>
                <a:cs typeface="Arial" panose="020B0604020202020204" pitchFamily="34" charset="0"/>
              </a:rPr>
              <a:t>Phase diagram of ice</a:t>
            </a:r>
            <a:endParaRPr lang="ja-JP" altLang="en-US" sz="2100" u="sng" dirty="0">
              <a:latin typeface="Arial" panose="020B0604020202020204" pitchFamily="34" charset="0"/>
              <a:cs typeface="Arial" panose="020B0604020202020204" pitchFamily="34" charset="0"/>
            </a:endParaRPr>
          </a:p>
        </p:txBody>
      </p:sp>
      <p:cxnSp>
        <p:nvCxnSpPr>
          <p:cNvPr id="10" name="直線矢印コネクタ 9">
            <a:extLst>
              <a:ext uri="{FF2B5EF4-FFF2-40B4-BE49-F238E27FC236}">
                <a16:creationId xmlns:a16="http://schemas.microsoft.com/office/drawing/2014/main" id="{49868152-BBE7-008F-994B-7647FEAF125A}"/>
              </a:ext>
            </a:extLst>
          </p:cNvPr>
          <p:cNvCxnSpPr/>
          <p:nvPr/>
        </p:nvCxnSpPr>
        <p:spPr>
          <a:xfrm>
            <a:off x="2941018" y="3642702"/>
            <a:ext cx="0" cy="80918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CAE07F54-5A16-3D00-1423-733BAEA9C567}"/>
              </a:ext>
            </a:extLst>
          </p:cNvPr>
          <p:cNvCxnSpPr/>
          <p:nvPr/>
        </p:nvCxnSpPr>
        <p:spPr>
          <a:xfrm>
            <a:off x="4331117" y="2833514"/>
            <a:ext cx="0" cy="80918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7A03355E-D513-6198-B153-C73AD6FA2996}"/>
              </a:ext>
            </a:extLst>
          </p:cNvPr>
          <p:cNvCxnSpPr/>
          <p:nvPr/>
        </p:nvCxnSpPr>
        <p:spPr>
          <a:xfrm flipH="1">
            <a:off x="2388869" y="3642702"/>
            <a:ext cx="349322" cy="731923"/>
          </a:xfrm>
          <a:prstGeom prst="straightConnector1">
            <a:avLst/>
          </a:prstGeom>
          <a:ln w="38100">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6089D657-F12E-EBFA-24F4-93FACFAF385F}"/>
              </a:ext>
            </a:extLst>
          </p:cNvPr>
          <p:cNvCxnSpPr>
            <a:cxnSpLocks/>
          </p:cNvCxnSpPr>
          <p:nvPr/>
        </p:nvCxnSpPr>
        <p:spPr>
          <a:xfrm>
            <a:off x="3159597" y="3642702"/>
            <a:ext cx="349322" cy="731923"/>
          </a:xfrm>
          <a:prstGeom prst="straightConnector1">
            <a:avLst/>
          </a:prstGeom>
          <a:ln w="38100">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1A5F13BD-CFB6-6CFC-3D35-3C9DFE7646F0}"/>
              </a:ext>
            </a:extLst>
          </p:cNvPr>
          <p:cNvSpPr txBox="1"/>
          <p:nvPr/>
        </p:nvSpPr>
        <p:spPr>
          <a:xfrm>
            <a:off x="2100940" y="4355580"/>
            <a:ext cx="492443" cy="461665"/>
          </a:xfrm>
          <a:prstGeom prst="rect">
            <a:avLst/>
          </a:prstGeom>
          <a:noFill/>
        </p:spPr>
        <p:txBody>
          <a:bodyPr wrap="none" rtlCol="0">
            <a:spAutoFit/>
          </a:bodyPr>
          <a:lstStyle/>
          <a:p>
            <a:r>
              <a:rPr lang="ja-JP" altLang="en-US" sz="2400" dirty="0">
                <a:solidFill>
                  <a:srgbClr val="00B0F0"/>
                </a:solidFill>
                <a:latin typeface="Arial" panose="020B0604020202020204" pitchFamily="34" charset="0"/>
                <a:cs typeface="Arial" panose="020B0604020202020204" pitchFamily="34" charset="0"/>
              </a:rPr>
              <a:t>？</a:t>
            </a:r>
            <a:endParaRPr kumimoji="1" lang="ja-JP" altLang="en-US" sz="2400" dirty="0">
              <a:solidFill>
                <a:srgbClr val="00B0F0"/>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0AFC00EA-F10F-40B1-C415-AE5488BB4ACA}"/>
              </a:ext>
            </a:extLst>
          </p:cNvPr>
          <p:cNvSpPr txBox="1"/>
          <p:nvPr/>
        </p:nvSpPr>
        <p:spPr>
          <a:xfrm>
            <a:off x="3262698" y="4355579"/>
            <a:ext cx="492442" cy="461665"/>
          </a:xfrm>
          <a:prstGeom prst="rect">
            <a:avLst/>
          </a:prstGeom>
          <a:noFill/>
        </p:spPr>
        <p:txBody>
          <a:bodyPr wrap="square" rtlCol="0">
            <a:spAutoFit/>
          </a:bodyPr>
          <a:lstStyle/>
          <a:p>
            <a:r>
              <a:rPr lang="ja-JP" altLang="en-US" sz="2400" dirty="0">
                <a:solidFill>
                  <a:srgbClr val="00B0F0"/>
                </a:solidFill>
                <a:latin typeface="Arial" panose="020B0604020202020204" pitchFamily="34" charset="0"/>
                <a:cs typeface="Arial" panose="020B0604020202020204" pitchFamily="34" charset="0"/>
              </a:rPr>
              <a:t>？</a:t>
            </a:r>
            <a:endParaRPr kumimoji="1" lang="ja-JP" altLang="en-US" sz="2400" dirty="0">
              <a:solidFill>
                <a:srgbClr val="00B0F0"/>
              </a:solidFill>
              <a:latin typeface="Arial" panose="020B0604020202020204" pitchFamily="34" charset="0"/>
              <a:cs typeface="Arial" panose="020B0604020202020204" pitchFamily="34" charset="0"/>
            </a:endParaRPr>
          </a:p>
        </p:txBody>
      </p:sp>
      <p:grpSp>
        <p:nvGrpSpPr>
          <p:cNvPr id="19" name="グループ化 18">
            <a:extLst>
              <a:ext uri="{FF2B5EF4-FFF2-40B4-BE49-F238E27FC236}">
                <a16:creationId xmlns:a16="http://schemas.microsoft.com/office/drawing/2014/main" id="{5CB6A316-DA4F-F975-EDA6-9885FEEBBBBB}"/>
              </a:ext>
            </a:extLst>
          </p:cNvPr>
          <p:cNvGrpSpPr/>
          <p:nvPr/>
        </p:nvGrpSpPr>
        <p:grpSpPr>
          <a:xfrm>
            <a:off x="0" y="-13043"/>
            <a:ext cx="12192000" cy="536263"/>
            <a:chOff x="0" y="-13043"/>
            <a:chExt cx="12192000" cy="536263"/>
          </a:xfrm>
        </p:grpSpPr>
        <p:sp>
          <p:nvSpPr>
            <p:cNvPr id="20" name="正方形/長方形 19">
              <a:extLst>
                <a:ext uri="{FF2B5EF4-FFF2-40B4-BE49-F238E27FC236}">
                  <a16:creationId xmlns:a16="http://schemas.microsoft.com/office/drawing/2014/main" id="{B671C2C4-035D-9429-EC36-D0753BDA4839}"/>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CDA39AA-7C12-FF47-625B-57CADCCF0D6B}"/>
                </a:ext>
              </a:extLst>
            </p:cNvPr>
            <p:cNvSpPr txBox="1"/>
            <p:nvPr/>
          </p:nvSpPr>
          <p:spPr>
            <a:xfrm>
              <a:off x="129953" y="-13043"/>
              <a:ext cx="7853432"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Multiple hydrogen ordered phases of ice VI ?</a:t>
              </a:r>
            </a:p>
          </p:txBody>
        </p:sp>
      </p:grpSp>
      <p:sp>
        <p:nvSpPr>
          <p:cNvPr id="23" name="テキスト ボックス 22">
            <a:extLst>
              <a:ext uri="{FF2B5EF4-FFF2-40B4-BE49-F238E27FC236}">
                <a16:creationId xmlns:a16="http://schemas.microsoft.com/office/drawing/2014/main" id="{B8329916-0673-2C8C-1F44-81412651DC69}"/>
              </a:ext>
            </a:extLst>
          </p:cNvPr>
          <p:cNvSpPr txBox="1"/>
          <p:nvPr/>
        </p:nvSpPr>
        <p:spPr>
          <a:xfrm>
            <a:off x="5441058" y="1214574"/>
            <a:ext cx="6259530" cy="400110"/>
          </a:xfrm>
          <a:prstGeom prst="rect">
            <a:avLst/>
          </a:prstGeom>
          <a:noFill/>
        </p:spPr>
        <p:txBody>
          <a:bodyPr wrap="square">
            <a:spAutoFit/>
          </a:bodyPr>
          <a:lstStyle/>
          <a:p>
            <a:r>
              <a:rPr lang="en-US" altLang="ja-JP" sz="2000" dirty="0">
                <a:latin typeface="Arial" panose="020B0604020202020204" pitchFamily="34" charset="0"/>
                <a:cs typeface="Arial" panose="020B0604020202020204" pitchFamily="34" charset="0"/>
              </a:rPr>
              <a:t>Hydrogen ordering of ice VI is slowly and locally occur.</a:t>
            </a:r>
          </a:p>
        </p:txBody>
      </p:sp>
      <p:pic>
        <p:nvPicPr>
          <p:cNvPr id="24" name="グラフィックス 23" descr="困った顔 (塗りつぶしなし) 単色塗りつぶし">
            <a:extLst>
              <a:ext uri="{FF2B5EF4-FFF2-40B4-BE49-F238E27FC236}">
                <a16:creationId xmlns:a16="http://schemas.microsoft.com/office/drawing/2014/main" id="{FE8F61F5-38FF-0933-AEF9-89CE3E68F5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10381" y="1881705"/>
            <a:ext cx="738646" cy="738646"/>
          </a:xfrm>
          <a:prstGeom prst="rect">
            <a:avLst/>
          </a:prstGeom>
        </p:spPr>
      </p:pic>
      <p:sp>
        <p:nvSpPr>
          <p:cNvPr id="25" name="テキスト ボックス 24">
            <a:extLst>
              <a:ext uri="{FF2B5EF4-FFF2-40B4-BE49-F238E27FC236}">
                <a16:creationId xmlns:a16="http://schemas.microsoft.com/office/drawing/2014/main" id="{A288CA39-1D3D-A4C5-6816-2B62D249B7BE}"/>
              </a:ext>
            </a:extLst>
          </p:cNvPr>
          <p:cNvSpPr txBox="1"/>
          <p:nvPr/>
        </p:nvSpPr>
        <p:spPr>
          <a:xfrm>
            <a:off x="6549027" y="2050973"/>
            <a:ext cx="2903642" cy="400110"/>
          </a:xfrm>
          <a:prstGeom prst="rect">
            <a:avLst/>
          </a:prstGeom>
          <a:noFill/>
        </p:spPr>
        <p:txBody>
          <a:bodyPr wrap="square">
            <a:spAutoFit/>
          </a:bodyPr>
          <a:lstStyle/>
          <a:p>
            <a:r>
              <a:rPr lang="en-US" altLang="ja-JP" sz="2000" dirty="0">
                <a:latin typeface="Arial" panose="020B0604020202020204" pitchFamily="34" charset="0"/>
                <a:cs typeface="Arial" panose="020B0604020202020204" pitchFamily="34" charset="0"/>
              </a:rPr>
              <a:t>Raman, X-ray, Neutron</a:t>
            </a:r>
          </a:p>
        </p:txBody>
      </p:sp>
      <p:cxnSp>
        <p:nvCxnSpPr>
          <p:cNvPr id="27" name="直線矢印コネクタ 26">
            <a:extLst>
              <a:ext uri="{FF2B5EF4-FFF2-40B4-BE49-F238E27FC236}">
                <a16:creationId xmlns:a16="http://schemas.microsoft.com/office/drawing/2014/main" id="{84092ADC-434C-6AFC-F32D-DEE687FA87AE}"/>
              </a:ext>
            </a:extLst>
          </p:cNvPr>
          <p:cNvCxnSpPr>
            <a:cxnSpLocks/>
          </p:cNvCxnSpPr>
          <p:nvPr/>
        </p:nvCxnSpPr>
        <p:spPr>
          <a:xfrm>
            <a:off x="7168641" y="2676794"/>
            <a:ext cx="0" cy="708904"/>
          </a:xfrm>
          <a:prstGeom prst="straightConnector1">
            <a:avLst/>
          </a:prstGeom>
          <a:ln w="38100">
            <a:solidFill>
              <a:srgbClr val="0070C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EE6AB95E-130E-2938-C716-0FB469ED83FC}"/>
              </a:ext>
            </a:extLst>
          </p:cNvPr>
          <p:cNvSpPr txBox="1"/>
          <p:nvPr/>
        </p:nvSpPr>
        <p:spPr>
          <a:xfrm>
            <a:off x="6549027" y="3539779"/>
            <a:ext cx="1239228" cy="400110"/>
          </a:xfrm>
          <a:prstGeom prst="rect">
            <a:avLst/>
          </a:prstGeom>
          <a:noFill/>
        </p:spPr>
        <p:txBody>
          <a:bodyPr wrap="square">
            <a:spAutoFit/>
          </a:bodyPr>
          <a:lstStyle/>
          <a:p>
            <a:r>
              <a:rPr lang="en-US" altLang="ja-JP" sz="2000" dirty="0">
                <a:latin typeface="Arial" panose="020B0604020202020204" pitchFamily="34" charset="0"/>
                <a:cs typeface="Arial" panose="020B0604020202020204" pitchFamily="34" charset="0"/>
              </a:rPr>
              <a:t>Dielectric</a:t>
            </a:r>
          </a:p>
        </p:txBody>
      </p:sp>
      <p:sp>
        <p:nvSpPr>
          <p:cNvPr id="31" name="テキスト ボックス 30">
            <a:extLst>
              <a:ext uri="{FF2B5EF4-FFF2-40B4-BE49-F238E27FC236}">
                <a16:creationId xmlns:a16="http://schemas.microsoft.com/office/drawing/2014/main" id="{B7908E21-5140-B402-57D7-5E3A9AB6D7F2}"/>
              </a:ext>
            </a:extLst>
          </p:cNvPr>
          <p:cNvSpPr txBox="1"/>
          <p:nvPr/>
        </p:nvSpPr>
        <p:spPr>
          <a:xfrm>
            <a:off x="7299533" y="2695268"/>
            <a:ext cx="3990154" cy="646331"/>
          </a:xfrm>
          <a:prstGeom prst="rect">
            <a:avLst/>
          </a:prstGeom>
          <a:noFill/>
        </p:spPr>
        <p:txBody>
          <a:bodyPr wrap="square">
            <a:spAutoFit/>
          </a:bodyPr>
          <a:lstStyle/>
          <a:p>
            <a:r>
              <a:rPr kumimoji="1" lang="en-US" altLang="ja-JP" dirty="0">
                <a:latin typeface="Arial" panose="020B0604020202020204" pitchFamily="34" charset="0"/>
                <a:cs typeface="Arial" panose="020B0604020202020204" pitchFamily="34" charset="0"/>
              </a:rPr>
              <a:t>Sensitive to detect hydrogen ordering </a:t>
            </a:r>
            <a:br>
              <a:rPr kumimoji="1" lang="en-US" altLang="ja-JP" dirty="0">
                <a:latin typeface="Arial" panose="020B0604020202020204" pitchFamily="34" charset="0"/>
                <a:cs typeface="Arial" panose="020B0604020202020204" pitchFamily="34" charset="0"/>
              </a:rPr>
            </a:br>
            <a:r>
              <a:rPr kumimoji="1" lang="en-US" altLang="ja-JP" dirty="0">
                <a:latin typeface="Arial" panose="020B0604020202020204" pitchFamily="34" charset="0"/>
                <a:cs typeface="Arial" panose="020B0604020202020204" pitchFamily="34" charset="0"/>
              </a:rPr>
              <a:t>of ice</a:t>
            </a:r>
            <a:endParaRPr lang="ja-JP" altLang="en-US" dirty="0">
              <a:latin typeface="Arial" panose="020B0604020202020204" pitchFamily="34" charset="0"/>
              <a:cs typeface="Arial" panose="020B0604020202020204" pitchFamily="34" charset="0"/>
            </a:endParaRPr>
          </a:p>
        </p:txBody>
      </p:sp>
      <p:pic>
        <p:nvPicPr>
          <p:cNvPr id="33" name="グラフィックス 32" descr="ニヤリとした顔 (塗りつぶしなし) 単色塗りつぶし">
            <a:extLst>
              <a:ext uri="{FF2B5EF4-FFF2-40B4-BE49-F238E27FC236}">
                <a16:creationId xmlns:a16="http://schemas.microsoft.com/office/drawing/2014/main" id="{6829AEB3-9F43-3DC3-37CB-1AD596E693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0381" y="3385698"/>
            <a:ext cx="738000" cy="738000"/>
          </a:xfrm>
          <a:prstGeom prst="rect">
            <a:avLst/>
          </a:prstGeom>
        </p:spPr>
      </p:pic>
      <p:pic>
        <p:nvPicPr>
          <p:cNvPr id="34" name="図 33">
            <a:extLst>
              <a:ext uri="{FF2B5EF4-FFF2-40B4-BE49-F238E27FC236}">
                <a16:creationId xmlns:a16="http://schemas.microsoft.com/office/drawing/2014/main" id="{834E1C6A-6BC9-CFA5-115D-F110A2FB6CBF}"/>
              </a:ext>
            </a:extLst>
          </p:cNvPr>
          <p:cNvPicPr>
            <a:picLocks noChangeAspect="1"/>
          </p:cNvPicPr>
          <p:nvPr/>
        </p:nvPicPr>
        <p:blipFill>
          <a:blip r:embed="rId8" cstate="print">
            <a:extLst>
              <a:ext uri="{28A0092B-C50C-407E-A947-70E740481C1C}">
                <a14:useLocalDpi xmlns:a14="http://schemas.microsoft.com/office/drawing/2010/main" val="0"/>
              </a:ext>
            </a:extLst>
          </a:blip>
          <a:srcRect r="73606"/>
          <a:stretch>
            <a:fillRect/>
          </a:stretch>
        </p:blipFill>
        <p:spPr bwMode="auto">
          <a:xfrm>
            <a:off x="8149028" y="3489066"/>
            <a:ext cx="3140659" cy="2630924"/>
          </a:xfrm>
          <a:prstGeom prst="rect">
            <a:avLst/>
          </a:prstGeom>
          <a:noFill/>
          <a:ln>
            <a:noFill/>
          </a:ln>
        </p:spPr>
      </p:pic>
      <p:sp>
        <p:nvSpPr>
          <p:cNvPr id="37" name="テキスト ボックス 36">
            <a:extLst>
              <a:ext uri="{FF2B5EF4-FFF2-40B4-BE49-F238E27FC236}">
                <a16:creationId xmlns:a16="http://schemas.microsoft.com/office/drawing/2014/main" id="{022B5828-3928-4139-61B1-6C0FFF5E0E65}"/>
              </a:ext>
            </a:extLst>
          </p:cNvPr>
          <p:cNvSpPr txBox="1"/>
          <p:nvPr/>
        </p:nvSpPr>
        <p:spPr>
          <a:xfrm>
            <a:off x="5173400" y="5095164"/>
            <a:ext cx="3150221" cy="1015663"/>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Piston cylinder know-how:</a:t>
            </a:r>
          </a:p>
          <a:p>
            <a:r>
              <a:rPr lang="en-US" altLang="ja-JP" sz="2000" dirty="0">
                <a:latin typeface="Arial" panose="020B0604020202020204" pitchFamily="34" charset="0"/>
                <a:cs typeface="Arial" panose="020B0604020202020204" pitchFamily="34" charset="0"/>
              </a:rPr>
              <a:t>Prof. </a:t>
            </a:r>
            <a:r>
              <a:rPr lang="en-US" altLang="ja-JP" sz="2000" dirty="0" err="1">
                <a:latin typeface="Arial" panose="020B0604020202020204" pitchFamily="34" charset="0"/>
                <a:cs typeface="Arial" panose="020B0604020202020204" pitchFamily="34" charset="0"/>
              </a:rPr>
              <a:t>Yoshiya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Uwatoko</a:t>
            </a:r>
            <a:endParaRPr lang="en-US" altLang="ja-JP" sz="2000" dirty="0">
              <a:latin typeface="Arial" panose="020B0604020202020204" pitchFamily="34" charset="0"/>
              <a:cs typeface="Arial" panose="020B0604020202020204" pitchFamily="34" charset="0"/>
            </a:endParaRPr>
          </a:p>
          <a:p>
            <a:r>
              <a:rPr kumimoji="1" lang="en-US" altLang="ja-JP" sz="2000" dirty="0">
                <a:latin typeface="Arial" panose="020B0604020202020204" pitchFamily="34" charset="0"/>
                <a:cs typeface="Arial" panose="020B0604020202020204" pitchFamily="34" charset="0"/>
              </a:rPr>
              <a:t>Dr. Jun </a:t>
            </a:r>
            <a:r>
              <a:rPr kumimoji="1" lang="en-US" altLang="ja-JP" sz="2000" dirty="0" err="1">
                <a:latin typeface="Arial" panose="020B0604020202020204" pitchFamily="34" charset="0"/>
                <a:cs typeface="Arial" panose="020B0604020202020204" pitchFamily="34" charset="0"/>
              </a:rPr>
              <a:t>Gouchi</a:t>
            </a:r>
            <a:endParaRPr kumimoji="1" lang="ja-JP" altLang="en-US" sz="2000" dirty="0">
              <a:latin typeface="Arial" panose="020B0604020202020204" pitchFamily="34" charset="0"/>
              <a:cs typeface="Arial" panose="020B0604020202020204" pitchFamily="34" charset="0"/>
            </a:endParaRPr>
          </a:p>
        </p:txBody>
      </p:sp>
      <p:sp>
        <p:nvSpPr>
          <p:cNvPr id="38" name="四角形: 角を丸くする 37">
            <a:extLst>
              <a:ext uri="{FF2B5EF4-FFF2-40B4-BE49-F238E27FC236}">
                <a16:creationId xmlns:a16="http://schemas.microsoft.com/office/drawing/2014/main" id="{A00B03EE-F16E-3EF6-50A0-F6C42CA5FD87}"/>
              </a:ext>
            </a:extLst>
          </p:cNvPr>
          <p:cNvSpPr/>
          <p:nvPr/>
        </p:nvSpPr>
        <p:spPr>
          <a:xfrm>
            <a:off x="5168805" y="5105119"/>
            <a:ext cx="3232816" cy="1027784"/>
          </a:xfrm>
          <a:prstGeom prst="roundRect">
            <a:avLst>
              <a:gd name="adj" fmla="val 12374"/>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16BB4AEB-2EA6-E99A-22E2-E38FD68B0F8E}"/>
              </a:ext>
            </a:extLst>
          </p:cNvPr>
          <p:cNvSpPr txBox="1"/>
          <p:nvPr/>
        </p:nvSpPr>
        <p:spPr>
          <a:xfrm>
            <a:off x="6896081" y="4730810"/>
            <a:ext cx="1505540" cy="369332"/>
          </a:xfrm>
          <a:prstGeom prst="rect">
            <a:avLst/>
          </a:prstGeom>
          <a:noFill/>
        </p:spPr>
        <p:txBody>
          <a:bodyPr wrap="none" rtlCol="0">
            <a:spAutoFit/>
          </a:bodyPr>
          <a:lstStyle/>
          <a:p>
            <a:r>
              <a:rPr lang="en-US" altLang="ja-JP" i="1" dirty="0">
                <a:solidFill>
                  <a:schemeClr val="accent6"/>
                </a:solidFill>
                <a:latin typeface="Arial" panose="020B0604020202020204" pitchFamily="34" charset="0"/>
                <a:cs typeface="Arial" panose="020B0604020202020204" pitchFamily="34" charset="0"/>
              </a:rPr>
              <a:t>collaborators</a:t>
            </a:r>
            <a:endParaRPr kumimoji="1" lang="ja-JP" altLang="en-US" i="1" dirty="0">
              <a:solidFill>
                <a:schemeClr val="accent6"/>
              </a:solidFill>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C698872D-1E8F-D321-16BA-F3A0A43B851B}"/>
              </a:ext>
            </a:extLst>
          </p:cNvPr>
          <p:cNvSpPr txBox="1"/>
          <p:nvPr/>
        </p:nvSpPr>
        <p:spPr>
          <a:xfrm>
            <a:off x="9822094" y="6098180"/>
            <a:ext cx="2144305" cy="338554"/>
          </a:xfrm>
          <a:prstGeom prst="rect">
            <a:avLst/>
          </a:prstGeom>
          <a:noFill/>
        </p:spPr>
        <p:txBody>
          <a:bodyPr wrap="none" rtlCol="0">
            <a:spAutoFit/>
          </a:bodyPr>
          <a:lstStyle/>
          <a:p>
            <a:r>
              <a:rPr kumimoji="1" lang="en-US" altLang="ja-JP" sz="1600" dirty="0">
                <a:latin typeface="Arial" panose="020B0604020202020204" pitchFamily="34" charset="0"/>
                <a:cs typeface="Arial" panose="020B0604020202020204" pitchFamily="34" charset="0"/>
              </a:rPr>
              <a:t>Yamane et al., (2021)</a:t>
            </a:r>
            <a:endParaRPr kumimoji="1"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648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2893443" y="6141458"/>
            <a:ext cx="6514925" cy="430887"/>
          </a:xfrm>
          <a:prstGeom prst="rect">
            <a:avLst/>
          </a:prstGeom>
          <a:noFill/>
        </p:spPr>
        <p:txBody>
          <a:bodyPr wrap="none" rtlCol="0">
            <a:spAutoFit/>
          </a:bodyPr>
          <a:lstStyle/>
          <a:p>
            <a:r>
              <a:rPr lang="en-US" altLang="ja-JP" sz="2200" dirty="0">
                <a:latin typeface="Arial" panose="020B0604020202020204" pitchFamily="34" charset="0"/>
                <a:cs typeface="Arial" panose="020B0604020202020204" pitchFamily="34" charset="0"/>
              </a:rPr>
              <a:t>H</a:t>
            </a:r>
            <a:r>
              <a:rPr lang="en-US" altLang="ja-JP" sz="2200" baseline="-25000" dirty="0">
                <a:latin typeface="Arial" panose="020B0604020202020204" pitchFamily="34" charset="0"/>
                <a:cs typeface="Arial" panose="020B0604020202020204" pitchFamily="34" charset="0"/>
              </a:rPr>
              <a:t>2</a:t>
            </a:r>
            <a:r>
              <a:rPr lang="en-US" altLang="ja-JP" sz="2200" dirty="0">
                <a:latin typeface="Arial" panose="020B0604020202020204" pitchFamily="34" charset="0"/>
                <a:cs typeface="Arial" panose="020B0604020202020204" pitchFamily="34" charset="0"/>
              </a:rPr>
              <a:t>O with a dopant </a:t>
            </a:r>
            <a:r>
              <a:rPr lang="en-US" altLang="ja-JP" sz="2200" dirty="0" err="1">
                <a:latin typeface="Arial" panose="020B0604020202020204" pitchFamily="34" charset="0"/>
                <a:cs typeface="Arial" panose="020B0604020202020204" pitchFamily="34" charset="0"/>
              </a:rPr>
              <a:t>HCl</a:t>
            </a:r>
            <a:r>
              <a:rPr lang="ja-JP" altLang="en-US" sz="2200" dirty="0">
                <a:latin typeface="Arial" panose="020B0604020202020204" pitchFamily="34" charset="0"/>
                <a:ea typeface="メイリオ" panose="020B0604030504040204" pitchFamily="50" charset="-128"/>
                <a:cs typeface="Arial" panose="020B0604020202020204" pitchFamily="34" charset="0"/>
              </a:rPr>
              <a:t> </a:t>
            </a:r>
            <a:r>
              <a:rPr lang="en-US" altLang="ja-JP" sz="2200" dirty="0">
                <a:latin typeface="Arial" panose="020B0604020202020204" pitchFamily="34" charset="0"/>
                <a:ea typeface="メイリオ" panose="020B0604030504040204" pitchFamily="50" charset="-128"/>
                <a:cs typeface="Arial" panose="020B0604020202020204" pitchFamily="34" charset="0"/>
              </a:rPr>
              <a:t>(concentration</a:t>
            </a:r>
            <a:r>
              <a:rPr lang="ja-JP" altLang="en-US" sz="2200" dirty="0">
                <a:latin typeface="Arial" panose="020B0604020202020204" pitchFamily="34" charset="0"/>
                <a:ea typeface="メイリオ" panose="020B0604030504040204" pitchFamily="50" charset="-128"/>
                <a:cs typeface="Arial" panose="020B0604020202020204" pitchFamily="34" charset="0"/>
              </a:rPr>
              <a:t>：</a:t>
            </a:r>
            <a:r>
              <a:rPr lang="en-US" altLang="ja-JP" sz="2200" dirty="0">
                <a:latin typeface="Arial" panose="020B0604020202020204" pitchFamily="34" charset="0"/>
                <a:cs typeface="Arial" panose="020B0604020202020204" pitchFamily="34" charset="0"/>
              </a:rPr>
              <a:t>10</a:t>
            </a:r>
            <a:r>
              <a:rPr lang="en-US" altLang="ja-JP" sz="2200" baseline="30000" dirty="0">
                <a:latin typeface="Arial" panose="020B0604020202020204" pitchFamily="34" charset="0"/>
                <a:cs typeface="Arial" panose="020B0604020202020204" pitchFamily="34" charset="0"/>
              </a:rPr>
              <a:t>-2</a:t>
            </a:r>
            <a:r>
              <a:rPr lang="en-US" altLang="ja-JP" sz="2200" dirty="0">
                <a:latin typeface="Arial" panose="020B0604020202020204" pitchFamily="34" charset="0"/>
                <a:cs typeface="Arial" panose="020B0604020202020204" pitchFamily="34" charset="0"/>
              </a:rPr>
              <a:t> </a:t>
            </a:r>
            <a:r>
              <a:rPr lang="en-US" altLang="ja-JP" sz="2200" dirty="0" err="1">
                <a:latin typeface="Arial" panose="020B0604020202020204" pitchFamily="34" charset="0"/>
                <a:cs typeface="Arial" panose="020B0604020202020204" pitchFamily="34" charset="0"/>
              </a:rPr>
              <a:t>mol</a:t>
            </a:r>
            <a:r>
              <a:rPr lang="en-US" altLang="ja-JP" sz="2200" dirty="0">
                <a:latin typeface="Arial" panose="020B0604020202020204" pitchFamily="34" charset="0"/>
                <a:cs typeface="Arial" panose="020B0604020202020204" pitchFamily="34" charset="0"/>
              </a:rPr>
              <a:t>/L)</a:t>
            </a:r>
            <a:endParaRPr lang="ja-JP" altLang="en-US" sz="2200" dirty="0">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404664"/>
            <a:ext cx="6480720" cy="557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正方形/長方形 17"/>
          <p:cNvSpPr/>
          <p:nvPr/>
        </p:nvSpPr>
        <p:spPr>
          <a:xfrm>
            <a:off x="6023992" y="3311715"/>
            <a:ext cx="1927131" cy="769441"/>
          </a:xfrm>
          <a:prstGeom prst="rect">
            <a:avLst/>
          </a:prstGeom>
        </p:spPr>
        <p:txBody>
          <a:bodyPr wrap="none">
            <a:spAutoFit/>
          </a:bodyPr>
          <a:lstStyle/>
          <a:p>
            <a:r>
              <a:rPr lang="en-GB" altLang="ja-JP" sz="2200" dirty="0">
                <a:latin typeface="Arial" panose="020B0604020202020204" pitchFamily="34" charset="0"/>
                <a:cs typeface="Arial" panose="020B0604020202020204" pitchFamily="34" charset="0"/>
              </a:rPr>
              <a:t>0.88–2.2 GPa</a:t>
            </a:r>
          </a:p>
          <a:p>
            <a:r>
              <a:rPr lang="en-GB" altLang="ja-JP" sz="2200" dirty="0">
                <a:latin typeface="Arial" panose="020B0604020202020204" pitchFamily="34" charset="0"/>
                <a:cs typeface="Arial" panose="020B0604020202020204" pitchFamily="34" charset="0"/>
              </a:rPr>
              <a:t>100–150 K</a:t>
            </a:r>
            <a:endParaRPr lang="ja-JP" altLang="en-US" sz="2200" dirty="0">
              <a:latin typeface="Arial" panose="020B0604020202020204" pitchFamily="34" charset="0"/>
              <a:cs typeface="Arial" panose="020B0604020202020204" pitchFamily="34" charset="0"/>
            </a:endParaRPr>
          </a:p>
        </p:txBody>
      </p:sp>
      <p:cxnSp>
        <p:nvCxnSpPr>
          <p:cNvPr id="3" name="直線矢印コネクタ 2"/>
          <p:cNvCxnSpPr/>
          <p:nvPr/>
        </p:nvCxnSpPr>
        <p:spPr>
          <a:xfrm>
            <a:off x="4734219" y="5846095"/>
            <a:ext cx="648072" cy="2953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473391" y="5285889"/>
            <a:ext cx="3260829" cy="70788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To accelerate </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hydrogen ordering of ice VI</a:t>
            </a:r>
            <a:endParaRPr lang="ja-JP" altLang="en-US" sz="2000" dirty="0">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83248009-0588-13C5-AC52-6286192D9D51}"/>
              </a:ext>
            </a:extLst>
          </p:cNvPr>
          <p:cNvGrpSpPr/>
          <p:nvPr/>
        </p:nvGrpSpPr>
        <p:grpSpPr>
          <a:xfrm>
            <a:off x="0" y="-13043"/>
            <a:ext cx="12192000" cy="536263"/>
            <a:chOff x="0" y="-13043"/>
            <a:chExt cx="12192000" cy="536263"/>
          </a:xfrm>
        </p:grpSpPr>
        <p:sp>
          <p:nvSpPr>
            <p:cNvPr id="4" name="正方形/長方形 3">
              <a:extLst>
                <a:ext uri="{FF2B5EF4-FFF2-40B4-BE49-F238E27FC236}">
                  <a16:creationId xmlns:a16="http://schemas.microsoft.com/office/drawing/2014/main" id="{40BE342C-9AFF-990D-B3AC-93DF4984B6BB}"/>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79988C0-2B7B-9FFA-C9A5-5264DAC51D2A}"/>
                </a:ext>
              </a:extLst>
            </p:cNvPr>
            <p:cNvSpPr txBox="1"/>
            <p:nvPr/>
          </p:nvSpPr>
          <p:spPr>
            <a:xfrm>
              <a:off x="129953" y="-13043"/>
              <a:ext cx="8956298"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ea typeface="メイリオ" panose="020B0604030504040204" pitchFamily="50" charset="-128"/>
                  <a:cs typeface="Arial" panose="020B0604020202020204" pitchFamily="34" charset="0"/>
                </a:rPr>
                <a:t>Experimental conditions (Dielectric measurements)</a:t>
              </a:r>
              <a:endParaRPr lang="ja-JP" altLang="en-US" sz="2800" b="1"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grpSp>
      <p:sp>
        <p:nvSpPr>
          <p:cNvPr id="7" name="テキスト ボックス 6">
            <a:extLst>
              <a:ext uri="{FF2B5EF4-FFF2-40B4-BE49-F238E27FC236}">
                <a16:creationId xmlns:a16="http://schemas.microsoft.com/office/drawing/2014/main" id="{778A169C-32F9-78DE-85A5-40364361BCEE}"/>
              </a:ext>
            </a:extLst>
          </p:cNvPr>
          <p:cNvSpPr txBox="1"/>
          <p:nvPr/>
        </p:nvSpPr>
        <p:spPr>
          <a:xfrm>
            <a:off x="6023992" y="2971559"/>
            <a:ext cx="1696298" cy="400110"/>
          </a:xfrm>
          <a:prstGeom prst="rect">
            <a:avLst/>
          </a:prstGeom>
          <a:noFill/>
        </p:spPr>
        <p:txBody>
          <a:bodyPr wrap="none" rtlCol="0">
            <a:spAutoFit/>
          </a:bodyPr>
          <a:lstStyle/>
          <a:p>
            <a:r>
              <a:rPr lang="en-US" altLang="ja-JP" sz="2000" i="1" u="sng" dirty="0">
                <a:latin typeface="Arial" panose="020B0604020202020204" pitchFamily="34" charset="0"/>
                <a:cs typeface="Arial" panose="020B0604020202020204" pitchFamily="34" charset="0"/>
              </a:rPr>
              <a:t>P</a:t>
            </a:r>
            <a:r>
              <a:rPr lang="en-US" altLang="ja-JP" sz="2000" u="sng" dirty="0">
                <a:latin typeface="Arial" panose="020B0604020202020204" pitchFamily="34" charset="0"/>
                <a:cs typeface="Arial" panose="020B0604020202020204" pitchFamily="34" charset="0"/>
              </a:rPr>
              <a:t>-</a:t>
            </a:r>
            <a:r>
              <a:rPr lang="en-US" altLang="ja-JP" sz="2000" i="1" u="sng" dirty="0">
                <a:latin typeface="Arial" panose="020B0604020202020204" pitchFamily="34" charset="0"/>
                <a:cs typeface="Arial" panose="020B0604020202020204" pitchFamily="34" charset="0"/>
              </a:rPr>
              <a:t>T</a:t>
            </a:r>
            <a:r>
              <a:rPr lang="en-US" altLang="ja-JP" sz="2000" u="sng" dirty="0">
                <a:latin typeface="Arial" panose="020B0604020202020204" pitchFamily="34" charset="0"/>
                <a:cs typeface="Arial" panose="020B0604020202020204" pitchFamily="34" charset="0"/>
              </a:rPr>
              <a:t> condition</a:t>
            </a:r>
            <a:endParaRPr lang="ja-JP" altLang="en-US" sz="20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180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21103FC-4CF5-4F8A-9C90-330187AEDBC0}"/>
              </a:ext>
            </a:extLst>
          </p:cNvPr>
          <p:cNvPicPr>
            <a:picLocks noChangeAspect="1"/>
          </p:cNvPicPr>
          <p:nvPr/>
        </p:nvPicPr>
        <p:blipFill>
          <a:blip r:embed="rId3"/>
          <a:stretch>
            <a:fillRect/>
          </a:stretch>
        </p:blipFill>
        <p:spPr>
          <a:xfrm>
            <a:off x="-113014" y="569230"/>
            <a:ext cx="4796029" cy="5793434"/>
          </a:xfrm>
          <a:prstGeom prst="rect">
            <a:avLst/>
          </a:prstGeom>
        </p:spPr>
      </p:pic>
      <p:pic>
        <p:nvPicPr>
          <p:cNvPr id="15" name="Picture 2">
            <a:extLst>
              <a:ext uri="{FF2B5EF4-FFF2-40B4-BE49-F238E27FC236}">
                <a16:creationId xmlns:a16="http://schemas.microsoft.com/office/drawing/2014/main" id="{46DB016A-3E66-4326-A532-1218FEEFC7D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3133" y="807942"/>
            <a:ext cx="3972096" cy="531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a:extLst>
              <a:ext uri="{FF2B5EF4-FFF2-40B4-BE49-F238E27FC236}">
                <a16:creationId xmlns:a16="http://schemas.microsoft.com/office/drawing/2014/main" id="{823C74FC-28D8-4B60-A52E-D386D867C27F}"/>
              </a:ext>
            </a:extLst>
          </p:cNvPr>
          <p:cNvSpPr txBox="1"/>
          <p:nvPr/>
        </p:nvSpPr>
        <p:spPr>
          <a:xfrm>
            <a:off x="4933950" y="6104138"/>
            <a:ext cx="7179281" cy="707886"/>
          </a:xfrm>
          <a:prstGeom prst="rect">
            <a:avLst/>
          </a:prstGeom>
          <a:noFill/>
        </p:spPr>
        <p:txBody>
          <a:bodyPr wrap="square" rtlCol="0">
            <a:spAutoFit/>
          </a:bodyPr>
          <a:lstStyle/>
          <a:p>
            <a:r>
              <a:rPr lang="en-US" altLang="ja-JP" sz="2000" dirty="0">
                <a:latin typeface="Arial" panose="020B0604020202020204" pitchFamily="34" charset="0"/>
                <a:cs typeface="Arial" panose="020B0604020202020204" pitchFamily="34" charset="0"/>
              </a:rPr>
              <a:t>In pure ice VI, the molecular dynamics could not be observed </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at relatively higher temperature.</a:t>
            </a:r>
            <a:endParaRPr lang="ja-JP" altLang="en-US" sz="2000" b="1" dirty="0">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3D9BB2FA-8313-6DE0-F2E6-71CA29E7C032}"/>
              </a:ext>
            </a:extLst>
          </p:cNvPr>
          <p:cNvGrpSpPr/>
          <p:nvPr/>
        </p:nvGrpSpPr>
        <p:grpSpPr>
          <a:xfrm>
            <a:off x="0" y="-13043"/>
            <a:ext cx="12197680" cy="536263"/>
            <a:chOff x="0" y="-13043"/>
            <a:chExt cx="12197680" cy="536263"/>
          </a:xfrm>
        </p:grpSpPr>
        <p:sp>
          <p:nvSpPr>
            <p:cNvPr id="3" name="正方形/長方形 2">
              <a:extLst>
                <a:ext uri="{FF2B5EF4-FFF2-40B4-BE49-F238E27FC236}">
                  <a16:creationId xmlns:a16="http://schemas.microsoft.com/office/drawing/2014/main" id="{1084C758-F4DB-EE8C-D0B4-4BAF54D34437}"/>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CBBEF7B-A85C-4D77-790E-0DD2C6933915}"/>
                </a:ext>
              </a:extLst>
            </p:cNvPr>
            <p:cNvSpPr txBox="1"/>
            <p:nvPr/>
          </p:nvSpPr>
          <p:spPr>
            <a:xfrm>
              <a:off x="129953" y="-13043"/>
              <a:ext cx="12067727"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ea typeface="メイリオ" panose="020B0604030504040204" pitchFamily="50" charset="-128"/>
                  <a:cs typeface="Arial" panose="020B0604020202020204" pitchFamily="34" charset="0"/>
                </a:rPr>
                <a:t>Comparison of dielectric properties between pure and doped ice VI</a:t>
              </a:r>
            </a:p>
          </p:txBody>
        </p:sp>
      </p:grpSp>
      <p:sp>
        <p:nvSpPr>
          <p:cNvPr id="11" name="テキスト ボックス 10">
            <a:extLst>
              <a:ext uri="{FF2B5EF4-FFF2-40B4-BE49-F238E27FC236}">
                <a16:creationId xmlns:a16="http://schemas.microsoft.com/office/drawing/2014/main" id="{B0C47860-1BE8-4A95-1B65-2EBAC2E07BDC}"/>
              </a:ext>
            </a:extLst>
          </p:cNvPr>
          <p:cNvSpPr txBox="1"/>
          <p:nvPr/>
        </p:nvSpPr>
        <p:spPr>
          <a:xfrm>
            <a:off x="8213897" y="2753079"/>
            <a:ext cx="3544560" cy="163121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With decreasing temperature,</a:t>
            </a:r>
          </a:p>
          <a:p>
            <a:r>
              <a:rPr lang="en-US" altLang="ja-JP" sz="2000" dirty="0">
                <a:latin typeface="Arial" panose="020B0604020202020204" pitchFamily="34" charset="0"/>
                <a:cs typeface="Arial" panose="020B0604020202020204" pitchFamily="34" charset="0"/>
              </a:rPr>
              <a:t>frequency-dispersion shifts</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to lower frequency region</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due to slowdown </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of the molecular dynamics.</a:t>
            </a:r>
          </a:p>
        </p:txBody>
      </p:sp>
      <p:sp>
        <p:nvSpPr>
          <p:cNvPr id="6" name="矢印: 右 5">
            <a:extLst>
              <a:ext uri="{FF2B5EF4-FFF2-40B4-BE49-F238E27FC236}">
                <a16:creationId xmlns:a16="http://schemas.microsoft.com/office/drawing/2014/main" id="{8A806E9D-653D-3A84-66AD-EEF1188294CF}"/>
              </a:ext>
            </a:extLst>
          </p:cNvPr>
          <p:cNvSpPr/>
          <p:nvPr/>
        </p:nvSpPr>
        <p:spPr>
          <a:xfrm flipH="1">
            <a:off x="3076065" y="2332234"/>
            <a:ext cx="780836" cy="308224"/>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右 6">
            <a:extLst>
              <a:ext uri="{FF2B5EF4-FFF2-40B4-BE49-F238E27FC236}">
                <a16:creationId xmlns:a16="http://schemas.microsoft.com/office/drawing/2014/main" id="{7A19886F-ED67-39D3-0166-47F19052DCF6}"/>
              </a:ext>
            </a:extLst>
          </p:cNvPr>
          <p:cNvSpPr/>
          <p:nvPr/>
        </p:nvSpPr>
        <p:spPr>
          <a:xfrm flipH="1">
            <a:off x="5999668" y="1316882"/>
            <a:ext cx="780836" cy="308224"/>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1076203B-B18D-26FC-5337-4243DF8E18F2}"/>
              </a:ext>
            </a:extLst>
          </p:cNvPr>
          <p:cNvSpPr txBox="1"/>
          <p:nvPr/>
        </p:nvSpPr>
        <p:spPr>
          <a:xfrm>
            <a:off x="2783443" y="1984213"/>
            <a:ext cx="1366080" cy="400110"/>
          </a:xfrm>
          <a:prstGeom prst="rect">
            <a:avLst/>
          </a:prstGeom>
          <a:noFill/>
        </p:spPr>
        <p:txBody>
          <a:bodyPr wrap="none" rtlCol="0">
            <a:spAutoFit/>
          </a:bodyPr>
          <a:lstStyle/>
          <a:p>
            <a:r>
              <a:rPr kumimoji="1" lang="en-US" altLang="ja-JP" sz="2000" dirty="0">
                <a:solidFill>
                  <a:srgbClr val="0070C0"/>
                </a:solidFill>
                <a:latin typeface="Arial" panose="020B0604020202020204" pitchFamily="34" charset="0"/>
                <a:cs typeface="Arial" panose="020B0604020202020204" pitchFamily="34" charset="0"/>
              </a:rPr>
              <a:t>Low temp.</a:t>
            </a:r>
            <a:endParaRPr kumimoji="1" lang="ja-JP" altLang="en-US" sz="2000" dirty="0">
              <a:solidFill>
                <a:srgbClr val="0070C0"/>
              </a:solidFill>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F7F7CC21-A9F1-2857-FA35-334092488F98}"/>
              </a:ext>
            </a:extLst>
          </p:cNvPr>
          <p:cNvSpPr txBox="1"/>
          <p:nvPr/>
        </p:nvSpPr>
        <p:spPr>
          <a:xfrm>
            <a:off x="5707046" y="953918"/>
            <a:ext cx="1366080" cy="400110"/>
          </a:xfrm>
          <a:prstGeom prst="rect">
            <a:avLst/>
          </a:prstGeom>
          <a:noFill/>
        </p:spPr>
        <p:txBody>
          <a:bodyPr wrap="none" rtlCol="0">
            <a:spAutoFit/>
          </a:bodyPr>
          <a:lstStyle/>
          <a:p>
            <a:r>
              <a:rPr kumimoji="1" lang="en-US" altLang="ja-JP" sz="2000" dirty="0">
                <a:solidFill>
                  <a:srgbClr val="0070C0"/>
                </a:solidFill>
                <a:latin typeface="Arial" panose="020B0604020202020204" pitchFamily="34" charset="0"/>
                <a:cs typeface="Arial" panose="020B0604020202020204" pitchFamily="34" charset="0"/>
              </a:rPr>
              <a:t>Low temp.</a:t>
            </a:r>
            <a:endParaRPr kumimoji="1" lang="ja-JP" altLang="en-US" sz="2000" dirty="0">
              <a:solidFill>
                <a:srgbClr val="0070C0"/>
              </a:solidFill>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EAADE29C-026D-B239-575C-7E3C05FD13FA}"/>
              </a:ext>
            </a:extLst>
          </p:cNvPr>
          <p:cNvSpPr txBox="1"/>
          <p:nvPr/>
        </p:nvSpPr>
        <p:spPr>
          <a:xfrm>
            <a:off x="2189999" y="569230"/>
            <a:ext cx="726481"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Pure</a:t>
            </a:r>
            <a:endParaRPr kumimoji="1" lang="ja-JP" altLang="en-US" sz="20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0571199E-1BAA-2A62-3C13-7CD326DE525B}"/>
              </a:ext>
            </a:extLst>
          </p:cNvPr>
          <p:cNvSpPr txBox="1"/>
          <p:nvPr/>
        </p:nvSpPr>
        <p:spPr>
          <a:xfrm>
            <a:off x="5999668" y="569230"/>
            <a:ext cx="941283"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Doped</a:t>
            </a:r>
            <a:endParaRPr kumimoji="1" lang="ja-JP"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7235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6760F-EDB6-A6C7-7C7D-8209AFF9A137}"/>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4D504495-8A12-3488-F6F1-B7D53DC8A7C5}"/>
              </a:ext>
            </a:extLst>
          </p:cNvPr>
          <p:cNvPicPr>
            <a:picLocks noChangeAspect="1"/>
          </p:cNvPicPr>
          <p:nvPr/>
        </p:nvPicPr>
        <p:blipFill>
          <a:blip r:embed="rId3"/>
          <a:stretch>
            <a:fillRect/>
          </a:stretch>
        </p:blipFill>
        <p:spPr>
          <a:xfrm>
            <a:off x="-113014" y="569230"/>
            <a:ext cx="4796029" cy="5793434"/>
          </a:xfrm>
          <a:prstGeom prst="rect">
            <a:avLst/>
          </a:prstGeom>
        </p:spPr>
      </p:pic>
      <p:pic>
        <p:nvPicPr>
          <p:cNvPr id="6" name="図 5">
            <a:extLst>
              <a:ext uri="{FF2B5EF4-FFF2-40B4-BE49-F238E27FC236}">
                <a16:creationId xmlns:a16="http://schemas.microsoft.com/office/drawing/2014/main" id="{E5E840A5-0515-E3C9-9A90-878A3CFE742C}"/>
              </a:ext>
            </a:extLst>
          </p:cNvPr>
          <p:cNvPicPr>
            <a:picLocks noChangeAspect="1"/>
          </p:cNvPicPr>
          <p:nvPr/>
        </p:nvPicPr>
        <p:blipFill>
          <a:blip r:embed="rId4"/>
          <a:stretch>
            <a:fillRect/>
          </a:stretch>
        </p:blipFill>
        <p:spPr>
          <a:xfrm>
            <a:off x="8219903" y="1787705"/>
            <a:ext cx="3817988" cy="3506804"/>
          </a:xfrm>
          <a:prstGeom prst="rect">
            <a:avLst/>
          </a:prstGeom>
        </p:spPr>
      </p:pic>
      <p:sp>
        <p:nvSpPr>
          <p:cNvPr id="7" name="正方形/長方形 6">
            <a:extLst>
              <a:ext uri="{FF2B5EF4-FFF2-40B4-BE49-F238E27FC236}">
                <a16:creationId xmlns:a16="http://schemas.microsoft.com/office/drawing/2014/main" id="{0C23BFFF-93BE-5A11-A85B-6896C14D61BB}"/>
              </a:ext>
            </a:extLst>
          </p:cNvPr>
          <p:cNvSpPr/>
          <p:nvPr/>
        </p:nvSpPr>
        <p:spPr>
          <a:xfrm>
            <a:off x="9102246" y="1733566"/>
            <a:ext cx="2954369" cy="523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E6FDBC5-2754-636F-E80C-766571478C1C}"/>
              </a:ext>
            </a:extLst>
          </p:cNvPr>
          <p:cNvSpPr txBox="1"/>
          <p:nvPr/>
        </p:nvSpPr>
        <p:spPr>
          <a:xfrm>
            <a:off x="8704612" y="1498582"/>
            <a:ext cx="3219151" cy="707886"/>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Temperature dependence </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of dielectric relaxation time</a:t>
            </a:r>
            <a:endParaRPr kumimoji="1" lang="ja-JP" altLang="en-US" sz="20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111CC0F8-2064-63E8-192B-0F7EF25108B8}"/>
              </a:ext>
            </a:extLst>
          </p:cNvPr>
          <p:cNvSpPr txBox="1"/>
          <p:nvPr/>
        </p:nvSpPr>
        <p:spPr>
          <a:xfrm>
            <a:off x="8219903" y="5348648"/>
            <a:ext cx="3972097" cy="1015663"/>
          </a:xfrm>
          <a:prstGeom prst="rect">
            <a:avLst/>
          </a:prstGeom>
          <a:noFill/>
        </p:spPr>
        <p:txBody>
          <a:bodyPr wrap="square">
            <a:spAutoFit/>
          </a:bodyPr>
          <a:lstStyle/>
          <a:p>
            <a:r>
              <a:rPr lang="en-US" altLang="ja-JP" sz="2000" dirty="0">
                <a:latin typeface="Arial" panose="020B0604020202020204" pitchFamily="34" charset="0"/>
                <a:cs typeface="Arial" panose="020B0604020202020204" pitchFamily="34" charset="0"/>
              </a:rPr>
              <a:t>The activation energy </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of the dynamics was decreased by dopant.</a:t>
            </a:r>
          </a:p>
        </p:txBody>
      </p:sp>
      <p:sp>
        <p:nvSpPr>
          <p:cNvPr id="9" name="テキスト ボックス 8">
            <a:extLst>
              <a:ext uri="{FF2B5EF4-FFF2-40B4-BE49-F238E27FC236}">
                <a16:creationId xmlns:a16="http://schemas.microsoft.com/office/drawing/2014/main" id="{8F002AA6-0437-4D12-8B66-369294EDDC10}"/>
              </a:ext>
            </a:extLst>
          </p:cNvPr>
          <p:cNvSpPr txBox="1"/>
          <p:nvPr/>
        </p:nvSpPr>
        <p:spPr>
          <a:xfrm>
            <a:off x="9328935" y="2441452"/>
            <a:ext cx="6655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pure</a:t>
            </a:r>
            <a:endParaRPr kumimoji="1" lang="ja-JP" altLang="en-US"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B2FC5A73-1D23-AC3A-4AEB-2284E3B73DD4}"/>
              </a:ext>
            </a:extLst>
          </p:cNvPr>
          <p:cNvSpPr txBox="1"/>
          <p:nvPr/>
        </p:nvSpPr>
        <p:spPr>
          <a:xfrm>
            <a:off x="10649096" y="3355997"/>
            <a:ext cx="82586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doped</a:t>
            </a:r>
            <a:endParaRPr kumimoji="1" lang="ja-JP" altLang="en-US"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9AF79CD4-4FFB-8C57-B4C1-18BAC456A5A5}"/>
              </a:ext>
            </a:extLst>
          </p:cNvPr>
          <p:cNvSpPr txBox="1"/>
          <p:nvPr/>
        </p:nvSpPr>
        <p:spPr>
          <a:xfrm>
            <a:off x="2189999" y="569230"/>
            <a:ext cx="726481"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Pure</a:t>
            </a:r>
            <a:endParaRPr kumimoji="1" lang="ja-JP" altLang="en-US" sz="2000"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1EA989DF-1CA4-4D22-ABDB-D29274B5A28E}"/>
              </a:ext>
            </a:extLst>
          </p:cNvPr>
          <p:cNvSpPr txBox="1"/>
          <p:nvPr/>
        </p:nvSpPr>
        <p:spPr>
          <a:xfrm>
            <a:off x="5999668" y="569230"/>
            <a:ext cx="941283"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Doped</a:t>
            </a:r>
            <a:endParaRPr kumimoji="1" lang="ja-JP" altLang="en-US" sz="2000" dirty="0">
              <a:latin typeface="Arial" panose="020B0604020202020204" pitchFamily="34" charset="0"/>
              <a:cs typeface="Arial" panose="020B0604020202020204" pitchFamily="34" charset="0"/>
            </a:endParaRPr>
          </a:p>
        </p:txBody>
      </p:sp>
      <p:pic>
        <p:nvPicPr>
          <p:cNvPr id="18" name="Picture 2">
            <a:extLst>
              <a:ext uri="{FF2B5EF4-FFF2-40B4-BE49-F238E27FC236}">
                <a16:creationId xmlns:a16="http://schemas.microsoft.com/office/drawing/2014/main" id="{5189422F-1353-4748-36C8-D45F554BC27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3133" y="807942"/>
            <a:ext cx="3972096" cy="531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グループ化 18">
            <a:extLst>
              <a:ext uri="{FF2B5EF4-FFF2-40B4-BE49-F238E27FC236}">
                <a16:creationId xmlns:a16="http://schemas.microsoft.com/office/drawing/2014/main" id="{8895D14B-CBA4-8B35-3776-951CFEAF3C3D}"/>
              </a:ext>
            </a:extLst>
          </p:cNvPr>
          <p:cNvGrpSpPr/>
          <p:nvPr/>
        </p:nvGrpSpPr>
        <p:grpSpPr>
          <a:xfrm>
            <a:off x="0" y="-13043"/>
            <a:ext cx="12197680" cy="536263"/>
            <a:chOff x="0" y="-13043"/>
            <a:chExt cx="12197680" cy="536263"/>
          </a:xfrm>
        </p:grpSpPr>
        <p:sp>
          <p:nvSpPr>
            <p:cNvPr id="20" name="正方形/長方形 19">
              <a:extLst>
                <a:ext uri="{FF2B5EF4-FFF2-40B4-BE49-F238E27FC236}">
                  <a16:creationId xmlns:a16="http://schemas.microsoft.com/office/drawing/2014/main" id="{263A4A1F-E4CE-38F2-2818-F3BD99A2530A}"/>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2DFA4F0-105A-D66D-50F8-B52BFF647B8D}"/>
                </a:ext>
              </a:extLst>
            </p:cNvPr>
            <p:cNvSpPr txBox="1"/>
            <p:nvPr/>
          </p:nvSpPr>
          <p:spPr>
            <a:xfrm>
              <a:off x="129953" y="-13043"/>
              <a:ext cx="12067727"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ea typeface="メイリオ" panose="020B0604030504040204" pitchFamily="50" charset="-128"/>
                  <a:cs typeface="Arial" panose="020B0604020202020204" pitchFamily="34" charset="0"/>
                </a:rPr>
                <a:t>Comparison of dielectric properties between pure and doped ice VI</a:t>
              </a:r>
            </a:p>
          </p:txBody>
        </p:sp>
      </p:grpSp>
      <p:cxnSp>
        <p:nvCxnSpPr>
          <p:cNvPr id="3" name="直線コネクタ 2">
            <a:extLst>
              <a:ext uri="{FF2B5EF4-FFF2-40B4-BE49-F238E27FC236}">
                <a16:creationId xmlns:a16="http://schemas.microsoft.com/office/drawing/2014/main" id="{91FC776D-A29F-BEED-1869-9508E0827EDC}"/>
              </a:ext>
            </a:extLst>
          </p:cNvPr>
          <p:cNvCxnSpPr>
            <a:cxnSpLocks/>
          </p:cNvCxnSpPr>
          <p:nvPr/>
        </p:nvCxnSpPr>
        <p:spPr>
          <a:xfrm>
            <a:off x="9205645" y="3030876"/>
            <a:ext cx="904126"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5" name="直線コネクタ 4">
            <a:extLst>
              <a:ext uri="{FF2B5EF4-FFF2-40B4-BE49-F238E27FC236}">
                <a16:creationId xmlns:a16="http://schemas.microsoft.com/office/drawing/2014/main" id="{88F61F64-8D7C-8795-42C1-82BA2BE99EF5}"/>
              </a:ext>
            </a:extLst>
          </p:cNvPr>
          <p:cNvCxnSpPr>
            <a:cxnSpLocks/>
          </p:cNvCxnSpPr>
          <p:nvPr/>
        </p:nvCxnSpPr>
        <p:spPr>
          <a:xfrm>
            <a:off x="9691413" y="3851096"/>
            <a:ext cx="770562"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7805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7544" y="764704"/>
            <a:ext cx="4188457" cy="5605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4815966" y="2548030"/>
            <a:ext cx="1031051"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1.9 GPa</a:t>
            </a:r>
            <a:endParaRPr lang="ja-JP" altLang="en-US" dirty="0">
              <a:latin typeface="Arial" panose="020B0604020202020204" pitchFamily="34" charset="0"/>
              <a:cs typeface="Arial" panose="020B0604020202020204" pitchFamily="34" charset="0"/>
            </a:endParaRPr>
          </a:p>
        </p:txBody>
      </p:sp>
      <p:sp>
        <p:nvSpPr>
          <p:cNvPr id="11" name="テキスト ボックス 10"/>
          <p:cNvSpPr txBox="1"/>
          <p:nvPr/>
        </p:nvSpPr>
        <p:spPr>
          <a:xfrm>
            <a:off x="4724831" y="3909114"/>
            <a:ext cx="800219" cy="369332"/>
          </a:xfrm>
          <a:prstGeom prst="rect">
            <a:avLst/>
          </a:prstGeom>
          <a:noFill/>
        </p:spPr>
        <p:txBody>
          <a:bodyPr wrap="none" rtlCol="0">
            <a:spAutoFit/>
          </a:bodyPr>
          <a:lstStyle/>
          <a:p>
            <a:r>
              <a:rPr lang="en-US" altLang="ja-JP" b="1" dirty="0">
                <a:latin typeface="Arial" panose="020B0604020202020204" pitchFamily="34" charset="0"/>
                <a:cs typeface="Arial" panose="020B0604020202020204" pitchFamily="34" charset="0"/>
              </a:rPr>
              <a:t>150 K</a:t>
            </a:r>
            <a:endParaRPr lang="ja-JP" altLang="en-US" b="1" dirty="0">
              <a:latin typeface="Arial" panose="020B0604020202020204" pitchFamily="34" charset="0"/>
              <a:cs typeface="Arial" panose="020B0604020202020204" pitchFamily="34" charset="0"/>
            </a:endParaRPr>
          </a:p>
        </p:txBody>
      </p:sp>
      <p:sp>
        <p:nvSpPr>
          <p:cNvPr id="12" name="テキスト ボックス 11"/>
          <p:cNvSpPr txBox="1"/>
          <p:nvPr/>
        </p:nvSpPr>
        <p:spPr>
          <a:xfrm>
            <a:off x="4220258" y="3539782"/>
            <a:ext cx="800219" cy="369332"/>
          </a:xfrm>
          <a:prstGeom prst="rect">
            <a:avLst/>
          </a:prstGeom>
          <a:noFill/>
        </p:spPr>
        <p:txBody>
          <a:bodyPr wrap="none" rtlCol="0">
            <a:spAutoFit/>
          </a:bodyPr>
          <a:lstStyle/>
          <a:p>
            <a:r>
              <a:rPr lang="en-US" altLang="ja-JP" b="1" dirty="0">
                <a:solidFill>
                  <a:srgbClr val="0000FF"/>
                </a:solidFill>
                <a:latin typeface="Arial" panose="020B0604020202020204" pitchFamily="34" charset="0"/>
                <a:cs typeface="Arial" panose="020B0604020202020204" pitchFamily="34" charset="0"/>
              </a:rPr>
              <a:t>136 K</a:t>
            </a:r>
            <a:endParaRPr lang="ja-JP" altLang="en-US" b="1" dirty="0">
              <a:solidFill>
                <a:srgbClr val="0000FF"/>
              </a:solidFill>
              <a:latin typeface="Arial" panose="020B0604020202020204" pitchFamily="34" charset="0"/>
              <a:cs typeface="Arial" panose="020B0604020202020204" pitchFamily="34" charset="0"/>
            </a:endParaRPr>
          </a:p>
        </p:txBody>
      </p:sp>
      <p:sp>
        <p:nvSpPr>
          <p:cNvPr id="13" name="テキスト ボックス 12"/>
          <p:cNvSpPr txBox="1"/>
          <p:nvPr/>
        </p:nvSpPr>
        <p:spPr>
          <a:xfrm>
            <a:off x="3563728" y="3301273"/>
            <a:ext cx="800219" cy="369332"/>
          </a:xfrm>
          <a:prstGeom prst="rect">
            <a:avLst/>
          </a:prstGeom>
          <a:noFill/>
        </p:spPr>
        <p:txBody>
          <a:bodyPr wrap="none" rtlCol="0">
            <a:spAutoFit/>
          </a:bodyPr>
          <a:lstStyle/>
          <a:p>
            <a:r>
              <a:rPr lang="en-US" altLang="ja-JP" b="1" dirty="0">
                <a:solidFill>
                  <a:srgbClr val="C00000"/>
                </a:solidFill>
                <a:latin typeface="Arial" panose="020B0604020202020204" pitchFamily="34" charset="0"/>
                <a:cs typeface="Arial" panose="020B0604020202020204" pitchFamily="34" charset="0"/>
              </a:rPr>
              <a:t>126 K</a:t>
            </a:r>
            <a:endParaRPr lang="ja-JP" altLang="en-US" b="1" dirty="0">
              <a:solidFill>
                <a:srgbClr val="C00000"/>
              </a:solidFill>
              <a:latin typeface="Arial" panose="020B0604020202020204" pitchFamily="34" charset="0"/>
              <a:cs typeface="Arial" panose="020B0604020202020204" pitchFamily="34" charset="0"/>
            </a:endParaRPr>
          </a:p>
        </p:txBody>
      </p:sp>
      <p:sp>
        <p:nvSpPr>
          <p:cNvPr id="14" name="テキスト ボックス 13"/>
          <p:cNvSpPr txBox="1"/>
          <p:nvPr/>
        </p:nvSpPr>
        <p:spPr>
          <a:xfrm>
            <a:off x="2757283" y="3781269"/>
            <a:ext cx="800219" cy="369332"/>
          </a:xfrm>
          <a:prstGeom prst="rect">
            <a:avLst/>
          </a:prstGeom>
          <a:noFill/>
        </p:spPr>
        <p:txBody>
          <a:bodyPr wrap="none" rtlCol="0">
            <a:spAutoFit/>
          </a:bodyPr>
          <a:lstStyle/>
          <a:p>
            <a:r>
              <a:rPr lang="en-US" altLang="ja-JP" b="1" dirty="0">
                <a:solidFill>
                  <a:schemeClr val="bg1">
                    <a:lumMod val="50000"/>
                  </a:schemeClr>
                </a:solidFill>
                <a:latin typeface="Arial" panose="020B0604020202020204" pitchFamily="34" charset="0"/>
                <a:cs typeface="Arial" panose="020B0604020202020204" pitchFamily="34" charset="0"/>
              </a:rPr>
              <a:t>122 K</a:t>
            </a:r>
            <a:endParaRPr lang="ja-JP" altLang="en-US" b="1" dirty="0">
              <a:solidFill>
                <a:schemeClr val="bg1">
                  <a:lumMod val="50000"/>
                </a:schemeClr>
              </a:solidFill>
              <a:latin typeface="Arial" panose="020B0604020202020204" pitchFamily="34" charset="0"/>
              <a:cs typeface="Arial" panose="020B0604020202020204" pitchFamily="34" charset="0"/>
            </a:endParaRPr>
          </a:p>
        </p:txBody>
      </p:sp>
      <p:sp>
        <p:nvSpPr>
          <p:cNvPr id="15" name="テキスト ボックス 14"/>
          <p:cNvSpPr txBox="1"/>
          <p:nvPr/>
        </p:nvSpPr>
        <p:spPr>
          <a:xfrm>
            <a:off x="2556632" y="4058269"/>
            <a:ext cx="787460" cy="369332"/>
          </a:xfrm>
          <a:prstGeom prst="rect">
            <a:avLst/>
          </a:prstGeom>
          <a:noFill/>
        </p:spPr>
        <p:txBody>
          <a:bodyPr wrap="none" rtlCol="0">
            <a:spAutoFit/>
          </a:bodyPr>
          <a:lstStyle/>
          <a:p>
            <a:r>
              <a:rPr lang="en-US" altLang="ja-JP" b="1" dirty="0">
                <a:solidFill>
                  <a:srgbClr val="7030A0"/>
                </a:solidFill>
                <a:latin typeface="Arial" panose="020B0604020202020204" pitchFamily="34" charset="0"/>
                <a:cs typeface="Arial" panose="020B0604020202020204" pitchFamily="34" charset="0"/>
              </a:rPr>
              <a:t>118 K</a:t>
            </a:r>
            <a:endParaRPr lang="ja-JP" altLang="en-US" b="1" dirty="0">
              <a:solidFill>
                <a:srgbClr val="7030A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5210" y="826448"/>
            <a:ext cx="4099262" cy="5543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996032" y="1933899"/>
            <a:ext cx="659155"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1 Hz</a:t>
            </a:r>
            <a:endParaRPr lang="ja-JP" altLang="en-US" dirty="0">
              <a:latin typeface="Arial" panose="020B0604020202020204" pitchFamily="34" charset="0"/>
              <a:cs typeface="Arial" panose="020B0604020202020204" pitchFamily="34" charset="0"/>
            </a:endParaRPr>
          </a:p>
        </p:txBody>
      </p:sp>
      <p:sp>
        <p:nvSpPr>
          <p:cNvPr id="17" name="テキスト ボックス 16"/>
          <p:cNvSpPr txBox="1"/>
          <p:nvPr/>
        </p:nvSpPr>
        <p:spPr>
          <a:xfrm>
            <a:off x="8358927" y="1554197"/>
            <a:ext cx="851515"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0.1 Hz</a:t>
            </a:r>
            <a:endParaRPr lang="ja-JP" altLang="en-US" dirty="0">
              <a:latin typeface="Arial" panose="020B0604020202020204" pitchFamily="34" charset="0"/>
              <a:cs typeface="Arial" panose="020B0604020202020204" pitchFamily="34" charset="0"/>
            </a:endParaRPr>
          </a:p>
        </p:txBody>
      </p:sp>
      <p:sp>
        <p:nvSpPr>
          <p:cNvPr id="18" name="テキスト ボックス 17"/>
          <p:cNvSpPr txBox="1"/>
          <p:nvPr/>
        </p:nvSpPr>
        <p:spPr>
          <a:xfrm>
            <a:off x="7217209" y="1184865"/>
            <a:ext cx="979755"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0.01 Hz</a:t>
            </a:r>
            <a:endParaRPr lang="ja-JP" altLang="en-US" dirty="0">
              <a:latin typeface="Arial" panose="020B0604020202020204" pitchFamily="34" charset="0"/>
              <a:cs typeface="Arial" panose="020B0604020202020204" pitchFamily="34" charset="0"/>
            </a:endParaRPr>
          </a:p>
        </p:txBody>
      </p:sp>
      <p:cxnSp>
        <p:nvCxnSpPr>
          <p:cNvPr id="21" name="直線矢印コネクタ 20"/>
          <p:cNvCxnSpPr/>
          <p:nvPr/>
        </p:nvCxnSpPr>
        <p:spPr>
          <a:xfrm flipH="1">
            <a:off x="8016729" y="4952113"/>
            <a:ext cx="208656" cy="5563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8056666" y="5229200"/>
            <a:ext cx="2287806"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Peak disappearance</a:t>
            </a:r>
            <a:endParaRPr lang="ja-JP" altLang="en-US" dirty="0">
              <a:latin typeface="Arial" panose="020B0604020202020204" pitchFamily="34" charset="0"/>
              <a:cs typeface="Arial" panose="020B0604020202020204" pitchFamily="34" charset="0"/>
            </a:endParaRPr>
          </a:p>
        </p:txBody>
      </p:sp>
      <p:sp>
        <p:nvSpPr>
          <p:cNvPr id="40" name="テキスト ボックス 39"/>
          <p:cNvSpPr txBox="1"/>
          <p:nvPr/>
        </p:nvSpPr>
        <p:spPr>
          <a:xfrm>
            <a:off x="2987664" y="3508005"/>
            <a:ext cx="800219" cy="369332"/>
          </a:xfrm>
          <a:prstGeom prst="rect">
            <a:avLst/>
          </a:prstGeom>
          <a:noFill/>
        </p:spPr>
        <p:txBody>
          <a:bodyPr wrap="none" rtlCol="0">
            <a:spAutoFit/>
          </a:bodyPr>
          <a:lstStyle/>
          <a:p>
            <a:r>
              <a:rPr lang="en-US" altLang="ja-JP" b="1" dirty="0">
                <a:solidFill>
                  <a:srgbClr val="BD9A32"/>
                </a:solidFill>
                <a:latin typeface="Arial" panose="020B0604020202020204" pitchFamily="34" charset="0"/>
                <a:cs typeface="Arial" panose="020B0604020202020204" pitchFamily="34" charset="0"/>
              </a:rPr>
              <a:t>124 K</a:t>
            </a:r>
            <a:endParaRPr lang="ja-JP" altLang="en-US" b="1" dirty="0">
              <a:solidFill>
                <a:srgbClr val="BD9A32"/>
              </a:solidFill>
              <a:latin typeface="Arial" panose="020B0604020202020204" pitchFamily="34" charset="0"/>
              <a:cs typeface="Arial" panose="020B0604020202020204" pitchFamily="34" charset="0"/>
            </a:endParaRPr>
          </a:p>
        </p:txBody>
      </p:sp>
      <p:sp>
        <p:nvSpPr>
          <p:cNvPr id="41" name="テキスト ボックス 40"/>
          <p:cNvSpPr txBox="1"/>
          <p:nvPr/>
        </p:nvSpPr>
        <p:spPr>
          <a:xfrm>
            <a:off x="3865851" y="6332937"/>
            <a:ext cx="6673622"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Dielectric response decreased at around 124 K.</a:t>
            </a:r>
          </a:p>
        </p:txBody>
      </p:sp>
      <p:grpSp>
        <p:nvGrpSpPr>
          <p:cNvPr id="2" name="グループ化 1">
            <a:extLst>
              <a:ext uri="{FF2B5EF4-FFF2-40B4-BE49-F238E27FC236}">
                <a16:creationId xmlns:a16="http://schemas.microsoft.com/office/drawing/2014/main" id="{BC544709-A3FE-0661-BD4C-58A51F2B0B7D}"/>
              </a:ext>
            </a:extLst>
          </p:cNvPr>
          <p:cNvGrpSpPr/>
          <p:nvPr/>
        </p:nvGrpSpPr>
        <p:grpSpPr>
          <a:xfrm>
            <a:off x="0" y="0"/>
            <a:ext cx="12192000" cy="523220"/>
            <a:chOff x="0" y="0"/>
            <a:chExt cx="12192000" cy="523220"/>
          </a:xfrm>
        </p:grpSpPr>
        <p:sp>
          <p:nvSpPr>
            <p:cNvPr id="3" name="正方形/長方形 2">
              <a:extLst>
                <a:ext uri="{FF2B5EF4-FFF2-40B4-BE49-F238E27FC236}">
                  <a16:creationId xmlns:a16="http://schemas.microsoft.com/office/drawing/2014/main" id="{C2EF54A8-B799-AEFF-938E-2D4C858DCBFF}"/>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73F0D9A-00FA-9989-9077-93E9BB663A07}"/>
                </a:ext>
              </a:extLst>
            </p:cNvPr>
            <p:cNvSpPr txBox="1"/>
            <p:nvPr/>
          </p:nvSpPr>
          <p:spPr>
            <a:xfrm>
              <a:off x="119679" y="28053"/>
              <a:ext cx="11962730"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ea typeface="メイリオ" panose="020B0604030504040204" pitchFamily="50" charset="-128"/>
                  <a:cs typeface="Arial" panose="020B0604020202020204" pitchFamily="34" charset="0"/>
                </a:rPr>
                <a:t>Temperature dependence of dielectric properties of ice VI and its ordered phase</a:t>
              </a:r>
              <a:endParaRPr lang="ja-JP" altLang="en-US" sz="2400" b="1"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grpSp>
    </p:spTree>
    <p:extLst>
      <p:ext uri="{BB962C8B-B14F-4D97-AF65-F5344CB8AC3E}">
        <p14:creationId xmlns:p14="http://schemas.microsoft.com/office/powerpoint/2010/main" val="2162692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2707" y="498031"/>
            <a:ext cx="4757737" cy="6367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5035382" y="2579083"/>
            <a:ext cx="1124026"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1.9 GPa</a:t>
            </a:r>
            <a:endParaRPr lang="ja-JP" altLang="en-US" sz="2000" dirty="0">
              <a:latin typeface="Arial" panose="020B0604020202020204" pitchFamily="34" charset="0"/>
              <a:cs typeface="Arial" panose="020B0604020202020204" pitchFamily="34" charset="0"/>
            </a:endParaRPr>
          </a:p>
        </p:txBody>
      </p:sp>
      <p:sp>
        <p:nvSpPr>
          <p:cNvPr id="31" name="テキスト ボックス 30"/>
          <p:cNvSpPr txBox="1"/>
          <p:nvPr/>
        </p:nvSpPr>
        <p:spPr>
          <a:xfrm>
            <a:off x="4777599" y="4013775"/>
            <a:ext cx="800219" cy="369332"/>
          </a:xfrm>
          <a:prstGeom prst="rect">
            <a:avLst/>
          </a:prstGeom>
          <a:noFill/>
        </p:spPr>
        <p:txBody>
          <a:bodyPr wrap="none" rtlCol="0">
            <a:spAutoFit/>
          </a:bodyPr>
          <a:lstStyle/>
          <a:p>
            <a:r>
              <a:rPr lang="en-US" altLang="ja-JP" b="1" dirty="0">
                <a:latin typeface="Arial" panose="020B0604020202020204" pitchFamily="34" charset="0"/>
                <a:cs typeface="Arial" panose="020B0604020202020204" pitchFamily="34" charset="0"/>
              </a:rPr>
              <a:t>150 K</a:t>
            </a:r>
            <a:endParaRPr lang="ja-JP" altLang="en-US" b="1" dirty="0">
              <a:latin typeface="Arial" panose="020B0604020202020204" pitchFamily="34" charset="0"/>
              <a:cs typeface="Arial" panose="020B0604020202020204" pitchFamily="34" charset="0"/>
            </a:endParaRPr>
          </a:p>
        </p:txBody>
      </p:sp>
      <p:sp>
        <p:nvSpPr>
          <p:cNvPr id="32" name="テキスト ボックス 31"/>
          <p:cNvSpPr txBox="1"/>
          <p:nvPr/>
        </p:nvSpPr>
        <p:spPr>
          <a:xfrm>
            <a:off x="4220258" y="3629055"/>
            <a:ext cx="800219" cy="369332"/>
          </a:xfrm>
          <a:prstGeom prst="rect">
            <a:avLst/>
          </a:prstGeom>
          <a:noFill/>
        </p:spPr>
        <p:txBody>
          <a:bodyPr wrap="none" rtlCol="0">
            <a:spAutoFit/>
          </a:bodyPr>
          <a:lstStyle/>
          <a:p>
            <a:r>
              <a:rPr lang="en-US" altLang="ja-JP" b="1" dirty="0">
                <a:solidFill>
                  <a:srgbClr val="0000FF"/>
                </a:solidFill>
                <a:latin typeface="Arial" panose="020B0604020202020204" pitchFamily="34" charset="0"/>
                <a:cs typeface="Arial" panose="020B0604020202020204" pitchFamily="34" charset="0"/>
              </a:rPr>
              <a:t>136 K</a:t>
            </a:r>
            <a:endParaRPr lang="ja-JP" altLang="en-US" b="1" dirty="0">
              <a:solidFill>
                <a:srgbClr val="0000FF"/>
              </a:solidFill>
              <a:latin typeface="Arial" panose="020B0604020202020204" pitchFamily="34" charset="0"/>
              <a:cs typeface="Arial" panose="020B0604020202020204" pitchFamily="34" charset="0"/>
            </a:endParaRPr>
          </a:p>
        </p:txBody>
      </p:sp>
      <p:sp>
        <p:nvSpPr>
          <p:cNvPr id="34" name="テキスト ボックス 33"/>
          <p:cNvSpPr txBox="1"/>
          <p:nvPr/>
        </p:nvSpPr>
        <p:spPr>
          <a:xfrm>
            <a:off x="3602502" y="3420640"/>
            <a:ext cx="800219" cy="369332"/>
          </a:xfrm>
          <a:prstGeom prst="rect">
            <a:avLst/>
          </a:prstGeom>
          <a:noFill/>
        </p:spPr>
        <p:txBody>
          <a:bodyPr wrap="none" rtlCol="0">
            <a:spAutoFit/>
          </a:bodyPr>
          <a:lstStyle/>
          <a:p>
            <a:r>
              <a:rPr lang="en-US" altLang="ja-JP" b="1" dirty="0">
                <a:solidFill>
                  <a:srgbClr val="C00000"/>
                </a:solidFill>
                <a:latin typeface="Arial" panose="020B0604020202020204" pitchFamily="34" charset="0"/>
                <a:cs typeface="Arial" panose="020B0604020202020204" pitchFamily="34" charset="0"/>
              </a:rPr>
              <a:t>126 K</a:t>
            </a:r>
            <a:endParaRPr lang="ja-JP" altLang="en-US" b="1" dirty="0">
              <a:solidFill>
                <a:srgbClr val="C00000"/>
              </a:solidFill>
              <a:latin typeface="Arial" panose="020B0604020202020204" pitchFamily="34" charset="0"/>
              <a:cs typeface="Arial" panose="020B0604020202020204" pitchFamily="34" charset="0"/>
            </a:endParaRPr>
          </a:p>
        </p:txBody>
      </p:sp>
      <p:sp>
        <p:nvSpPr>
          <p:cNvPr id="36" name="テキスト ボックス 35"/>
          <p:cNvSpPr txBox="1"/>
          <p:nvPr/>
        </p:nvSpPr>
        <p:spPr>
          <a:xfrm>
            <a:off x="2707336" y="3928876"/>
            <a:ext cx="800219" cy="369332"/>
          </a:xfrm>
          <a:prstGeom prst="rect">
            <a:avLst/>
          </a:prstGeom>
          <a:noFill/>
        </p:spPr>
        <p:txBody>
          <a:bodyPr wrap="none" rtlCol="0">
            <a:spAutoFit/>
          </a:bodyPr>
          <a:lstStyle/>
          <a:p>
            <a:r>
              <a:rPr lang="en-US" altLang="ja-JP" b="1" dirty="0">
                <a:solidFill>
                  <a:schemeClr val="bg1">
                    <a:lumMod val="50000"/>
                  </a:schemeClr>
                </a:solidFill>
                <a:latin typeface="Arial" panose="020B0604020202020204" pitchFamily="34" charset="0"/>
                <a:cs typeface="Arial" panose="020B0604020202020204" pitchFamily="34" charset="0"/>
              </a:rPr>
              <a:t>122 K</a:t>
            </a:r>
            <a:endParaRPr lang="ja-JP" altLang="en-US" b="1" dirty="0">
              <a:solidFill>
                <a:schemeClr val="bg1">
                  <a:lumMod val="50000"/>
                </a:schemeClr>
              </a:solidFill>
              <a:latin typeface="Arial" panose="020B0604020202020204" pitchFamily="34" charset="0"/>
              <a:cs typeface="Arial" panose="020B0604020202020204" pitchFamily="34" charset="0"/>
            </a:endParaRPr>
          </a:p>
        </p:txBody>
      </p:sp>
      <p:sp>
        <p:nvSpPr>
          <p:cNvPr id="37" name="テキスト ボックス 36"/>
          <p:cNvSpPr txBox="1"/>
          <p:nvPr/>
        </p:nvSpPr>
        <p:spPr>
          <a:xfrm>
            <a:off x="2348985" y="4273842"/>
            <a:ext cx="787460" cy="369332"/>
          </a:xfrm>
          <a:prstGeom prst="rect">
            <a:avLst/>
          </a:prstGeom>
          <a:noFill/>
        </p:spPr>
        <p:txBody>
          <a:bodyPr wrap="none" rtlCol="0">
            <a:spAutoFit/>
          </a:bodyPr>
          <a:lstStyle/>
          <a:p>
            <a:r>
              <a:rPr lang="en-US" altLang="ja-JP" b="1" dirty="0">
                <a:solidFill>
                  <a:srgbClr val="7030A0"/>
                </a:solidFill>
                <a:latin typeface="Arial" panose="020B0604020202020204" pitchFamily="34" charset="0"/>
                <a:cs typeface="Arial" panose="020B0604020202020204" pitchFamily="34" charset="0"/>
              </a:rPr>
              <a:t>118 K</a:t>
            </a:r>
            <a:endParaRPr lang="ja-JP" altLang="en-US" b="1" dirty="0">
              <a:solidFill>
                <a:srgbClr val="7030A0"/>
              </a:solidFill>
              <a:latin typeface="Arial" panose="020B0604020202020204" pitchFamily="34" charset="0"/>
              <a:cs typeface="Arial" panose="020B0604020202020204" pitchFamily="34" charset="0"/>
            </a:endParaRPr>
          </a:p>
        </p:txBody>
      </p:sp>
      <p:sp>
        <p:nvSpPr>
          <p:cNvPr id="39" name="テキスト ボックス 38"/>
          <p:cNvSpPr txBox="1"/>
          <p:nvPr/>
        </p:nvSpPr>
        <p:spPr>
          <a:xfrm>
            <a:off x="2987664" y="3559544"/>
            <a:ext cx="800219" cy="369332"/>
          </a:xfrm>
          <a:prstGeom prst="rect">
            <a:avLst/>
          </a:prstGeom>
          <a:noFill/>
        </p:spPr>
        <p:txBody>
          <a:bodyPr wrap="none" rtlCol="0">
            <a:spAutoFit/>
          </a:bodyPr>
          <a:lstStyle/>
          <a:p>
            <a:r>
              <a:rPr lang="en-US" altLang="ja-JP" b="1" dirty="0">
                <a:solidFill>
                  <a:srgbClr val="BD9A32"/>
                </a:solidFill>
                <a:latin typeface="Arial" panose="020B0604020202020204" pitchFamily="34" charset="0"/>
                <a:cs typeface="Arial" panose="020B0604020202020204" pitchFamily="34" charset="0"/>
              </a:rPr>
              <a:t>124 K</a:t>
            </a:r>
            <a:endParaRPr lang="ja-JP" altLang="en-US" b="1" dirty="0">
              <a:solidFill>
                <a:srgbClr val="BD9A32"/>
              </a:solidFill>
              <a:latin typeface="Arial" panose="020B0604020202020204" pitchFamily="34" charset="0"/>
              <a:cs typeface="Arial" panose="020B0604020202020204" pitchFamily="34" charset="0"/>
            </a:endParaRPr>
          </a:p>
        </p:txBody>
      </p:sp>
      <p:sp>
        <p:nvSpPr>
          <p:cNvPr id="41" name="正方形/長方形 40"/>
          <p:cNvSpPr/>
          <p:nvPr/>
        </p:nvSpPr>
        <p:spPr>
          <a:xfrm>
            <a:off x="6558438" y="1455617"/>
            <a:ext cx="3603600" cy="1107996"/>
          </a:xfrm>
          <a:prstGeom prst="rect">
            <a:avLst/>
          </a:prstGeom>
        </p:spPr>
        <p:txBody>
          <a:bodyPr wrap="square">
            <a:spAutoFit/>
          </a:bodyPr>
          <a:lstStyle/>
          <a:p>
            <a:r>
              <a:rPr lang="en-US" altLang="ja-JP" sz="2200" dirty="0">
                <a:latin typeface="Arial" panose="020B0604020202020204" pitchFamily="34" charset="0"/>
                <a:ea typeface="メイリオ" panose="020B0604030504040204" pitchFamily="50" charset="-128"/>
                <a:cs typeface="Arial" panose="020B0604020202020204" pitchFamily="34" charset="0"/>
              </a:rPr>
              <a:t>Hydrogen ordering causes </a:t>
            </a:r>
            <a:br>
              <a:rPr lang="en-US" altLang="ja-JP" sz="2200" dirty="0">
                <a:latin typeface="Arial" panose="020B0604020202020204" pitchFamily="34" charset="0"/>
                <a:ea typeface="メイリオ" panose="020B0604030504040204" pitchFamily="50" charset="-128"/>
                <a:cs typeface="Arial" panose="020B0604020202020204" pitchFamily="34" charset="0"/>
              </a:rPr>
            </a:br>
            <a:r>
              <a:rPr lang="en-US" altLang="ja-JP" sz="2200" dirty="0">
                <a:latin typeface="Arial" panose="020B0604020202020204" pitchFamily="34" charset="0"/>
                <a:ea typeface="メイリオ" panose="020B0604030504040204" pitchFamily="50" charset="-128"/>
                <a:cs typeface="Arial" panose="020B0604020202020204" pitchFamily="34" charset="0"/>
              </a:rPr>
              <a:t>a limitation of dynamics </a:t>
            </a:r>
            <a:br>
              <a:rPr lang="en-US" altLang="ja-JP" sz="2200" dirty="0">
                <a:latin typeface="Arial" panose="020B0604020202020204" pitchFamily="34" charset="0"/>
                <a:ea typeface="メイリオ" panose="020B0604030504040204" pitchFamily="50" charset="-128"/>
                <a:cs typeface="Arial" panose="020B0604020202020204" pitchFamily="34" charset="0"/>
              </a:rPr>
            </a:br>
            <a:r>
              <a:rPr lang="en-US" altLang="ja-JP" sz="2200" dirty="0">
                <a:latin typeface="Arial" panose="020B0604020202020204" pitchFamily="34" charset="0"/>
                <a:ea typeface="メイリオ" panose="020B0604030504040204" pitchFamily="50" charset="-128"/>
                <a:cs typeface="Arial" panose="020B0604020202020204" pitchFamily="34" charset="0"/>
              </a:rPr>
              <a:t>of water molecules.</a:t>
            </a:r>
          </a:p>
        </p:txBody>
      </p:sp>
      <p:sp>
        <p:nvSpPr>
          <p:cNvPr id="42" name="テキスト ボックス 41"/>
          <p:cNvSpPr txBox="1"/>
          <p:nvPr/>
        </p:nvSpPr>
        <p:spPr>
          <a:xfrm>
            <a:off x="6572729" y="3075057"/>
            <a:ext cx="3575018" cy="1107996"/>
          </a:xfrm>
          <a:prstGeom prst="rect">
            <a:avLst/>
          </a:prstGeom>
          <a:noFill/>
        </p:spPr>
        <p:txBody>
          <a:bodyPr wrap="none" rtlCol="0">
            <a:spAutoFit/>
          </a:bodyPr>
          <a:lstStyle/>
          <a:p>
            <a:r>
              <a:rPr lang="en-US" altLang="ja-JP" sz="2200" dirty="0">
                <a:latin typeface="Arial" panose="020B0604020202020204" pitchFamily="34" charset="0"/>
                <a:ea typeface="メイリオ" panose="020B0604030504040204" pitchFamily="50" charset="-128"/>
                <a:cs typeface="Arial" panose="020B0604020202020204" pitchFamily="34" charset="0"/>
              </a:rPr>
              <a:t>Decreasing of</a:t>
            </a:r>
          </a:p>
          <a:p>
            <a:r>
              <a:rPr lang="en-US" altLang="ja-JP" sz="2200" dirty="0">
                <a:latin typeface="Arial" panose="020B0604020202020204" pitchFamily="34" charset="0"/>
                <a:ea typeface="メイリオ" panose="020B0604030504040204" pitchFamily="50" charset="-128"/>
                <a:cs typeface="Arial" panose="020B0604020202020204" pitchFamily="34" charset="0"/>
              </a:rPr>
              <a:t>dielectric constant and loss</a:t>
            </a:r>
          </a:p>
          <a:p>
            <a:pPr algn="r"/>
            <a:r>
              <a:rPr lang="en-US" altLang="ja-JP" sz="2200" dirty="0">
                <a:latin typeface="Arial" panose="020B0604020202020204" pitchFamily="34" charset="0"/>
                <a:ea typeface="メイリオ" panose="020B0604030504040204" pitchFamily="50" charset="-128"/>
                <a:cs typeface="Arial" panose="020B0604020202020204" pitchFamily="34" charset="0"/>
              </a:rPr>
              <a:t>(Kawada 1972)</a:t>
            </a:r>
          </a:p>
        </p:txBody>
      </p:sp>
      <p:sp>
        <p:nvSpPr>
          <p:cNvPr id="43" name="下矢印 42"/>
          <p:cNvSpPr/>
          <p:nvPr/>
        </p:nvSpPr>
        <p:spPr>
          <a:xfrm>
            <a:off x="8180218" y="2599648"/>
            <a:ext cx="360040" cy="35239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テキスト ボックス 44"/>
          <p:cNvSpPr txBox="1"/>
          <p:nvPr/>
        </p:nvSpPr>
        <p:spPr>
          <a:xfrm>
            <a:off x="6375560" y="5190664"/>
            <a:ext cx="5051383" cy="1107996"/>
          </a:xfrm>
          <a:prstGeom prst="rect">
            <a:avLst/>
          </a:prstGeom>
          <a:noFill/>
        </p:spPr>
        <p:txBody>
          <a:bodyPr wrap="none" rtlCol="0">
            <a:spAutoFit/>
          </a:bodyPr>
          <a:lstStyle/>
          <a:p>
            <a:r>
              <a:rPr lang="en-US" altLang="ja-JP" sz="2200" dirty="0">
                <a:latin typeface="Arial" panose="020B0604020202020204" pitchFamily="34" charset="0"/>
                <a:ea typeface="メイリオ" panose="020B0604030504040204" pitchFamily="50" charset="-128"/>
                <a:cs typeface="Arial" panose="020B0604020202020204" pitchFamily="34" charset="0"/>
              </a:rPr>
              <a:t>The drastic decreasing </a:t>
            </a:r>
            <a:br>
              <a:rPr lang="en-US" altLang="ja-JP" sz="2200" dirty="0">
                <a:latin typeface="Arial" panose="020B0604020202020204" pitchFamily="34" charset="0"/>
                <a:ea typeface="メイリオ" panose="020B0604030504040204" pitchFamily="50" charset="-128"/>
                <a:cs typeface="Arial" panose="020B0604020202020204" pitchFamily="34" charset="0"/>
              </a:rPr>
            </a:br>
            <a:r>
              <a:rPr lang="en-US" altLang="ja-JP" sz="2200" dirty="0">
                <a:latin typeface="Arial" panose="020B0604020202020204" pitchFamily="34" charset="0"/>
                <a:ea typeface="メイリオ" panose="020B0604030504040204" pitchFamily="50" charset="-128"/>
                <a:cs typeface="Arial" panose="020B0604020202020204" pitchFamily="34" charset="0"/>
              </a:rPr>
              <a:t>of dielectric response can be assigned </a:t>
            </a:r>
            <a:br>
              <a:rPr lang="en-US" altLang="ja-JP" sz="2200" dirty="0">
                <a:latin typeface="Arial" panose="020B0604020202020204" pitchFamily="34" charset="0"/>
                <a:ea typeface="メイリオ" panose="020B0604030504040204" pitchFamily="50" charset="-128"/>
                <a:cs typeface="Arial" panose="020B0604020202020204" pitchFamily="34" charset="0"/>
              </a:rPr>
            </a:br>
            <a:r>
              <a:rPr lang="en-US" altLang="ja-JP" sz="2200" dirty="0">
                <a:latin typeface="Arial" panose="020B0604020202020204" pitchFamily="34" charset="0"/>
                <a:ea typeface="メイリオ" panose="020B0604030504040204" pitchFamily="50" charset="-128"/>
                <a:cs typeface="Arial" panose="020B0604020202020204" pitchFamily="34" charset="0"/>
              </a:rPr>
              <a:t>to hydrogen</a:t>
            </a:r>
            <a:r>
              <a:rPr lang="ja-JP" altLang="en-US" sz="2200" dirty="0">
                <a:latin typeface="Arial" panose="020B0604020202020204" pitchFamily="34" charset="0"/>
                <a:ea typeface="メイリオ" panose="020B0604030504040204" pitchFamily="50" charset="-128"/>
                <a:cs typeface="Arial" panose="020B0604020202020204" pitchFamily="34" charset="0"/>
              </a:rPr>
              <a:t> </a:t>
            </a:r>
            <a:r>
              <a:rPr lang="en-US" altLang="ja-JP" sz="2200" dirty="0">
                <a:latin typeface="Arial" panose="020B0604020202020204" pitchFamily="34" charset="0"/>
                <a:ea typeface="メイリオ" panose="020B0604030504040204" pitchFamily="50" charset="-128"/>
                <a:cs typeface="Arial" panose="020B0604020202020204" pitchFamily="34" charset="0"/>
              </a:rPr>
              <a:t>ordering of ice VI.</a:t>
            </a:r>
          </a:p>
        </p:txBody>
      </p:sp>
      <p:grpSp>
        <p:nvGrpSpPr>
          <p:cNvPr id="5" name="グループ化 4">
            <a:extLst>
              <a:ext uri="{FF2B5EF4-FFF2-40B4-BE49-F238E27FC236}">
                <a16:creationId xmlns:a16="http://schemas.microsoft.com/office/drawing/2014/main" id="{64E785E1-7386-91FC-7992-B38510244262}"/>
              </a:ext>
            </a:extLst>
          </p:cNvPr>
          <p:cNvGrpSpPr/>
          <p:nvPr/>
        </p:nvGrpSpPr>
        <p:grpSpPr>
          <a:xfrm>
            <a:off x="0" y="0"/>
            <a:ext cx="12192000" cy="523220"/>
            <a:chOff x="0" y="0"/>
            <a:chExt cx="12192000" cy="523220"/>
          </a:xfrm>
        </p:grpSpPr>
        <p:sp>
          <p:nvSpPr>
            <p:cNvPr id="6" name="正方形/長方形 5">
              <a:extLst>
                <a:ext uri="{FF2B5EF4-FFF2-40B4-BE49-F238E27FC236}">
                  <a16:creationId xmlns:a16="http://schemas.microsoft.com/office/drawing/2014/main" id="{04232350-461C-A967-1E5C-40D0B1AD9B3D}"/>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634276E-8038-4822-206A-B9C8A12343D6}"/>
                </a:ext>
              </a:extLst>
            </p:cNvPr>
            <p:cNvSpPr txBox="1"/>
            <p:nvPr/>
          </p:nvSpPr>
          <p:spPr>
            <a:xfrm>
              <a:off x="119679" y="28053"/>
              <a:ext cx="11962730"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ea typeface="メイリオ" panose="020B0604030504040204" pitchFamily="50" charset="-128"/>
                  <a:cs typeface="Arial" panose="020B0604020202020204" pitchFamily="34" charset="0"/>
                </a:rPr>
                <a:t>Temperature dependence of dielectric properties of ice VI and its ordered phase</a:t>
              </a:r>
              <a:endParaRPr lang="ja-JP" altLang="en-US" sz="2400" b="1"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grpSp>
    </p:spTree>
    <p:extLst>
      <p:ext uri="{BB962C8B-B14F-4D97-AF65-F5344CB8AC3E}">
        <p14:creationId xmlns:p14="http://schemas.microsoft.com/office/powerpoint/2010/main" val="2671621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5449" y="1515963"/>
            <a:ext cx="4286529" cy="418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直線コネクタ 2"/>
          <p:cNvCxnSpPr/>
          <p:nvPr/>
        </p:nvCxnSpPr>
        <p:spPr>
          <a:xfrm>
            <a:off x="6073785" y="3816348"/>
            <a:ext cx="0" cy="129614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348301" y="2020018"/>
            <a:ext cx="1101584" cy="523220"/>
          </a:xfrm>
          <a:prstGeom prst="rect">
            <a:avLst/>
          </a:prstGeom>
          <a:noFill/>
        </p:spPr>
        <p:txBody>
          <a:bodyPr wrap="none" rtlCol="0">
            <a:spAutoFit/>
          </a:bodyPr>
          <a:lstStyle/>
          <a:p>
            <a:r>
              <a:rPr lang="en-US" altLang="ja-JP" sz="2800" dirty="0">
                <a:latin typeface="Arial" panose="020B0604020202020204" pitchFamily="34" charset="0"/>
                <a:cs typeface="Arial" panose="020B0604020202020204" pitchFamily="34" charset="0"/>
              </a:rPr>
              <a:t>Ice VI</a:t>
            </a:r>
            <a:endParaRPr lang="ja-JP" altLang="en-US" sz="2800" dirty="0">
              <a:latin typeface="Arial" panose="020B0604020202020204" pitchFamily="34" charset="0"/>
              <a:cs typeface="Arial" panose="020B0604020202020204" pitchFamily="34" charset="0"/>
            </a:endParaRPr>
          </a:p>
        </p:txBody>
      </p:sp>
      <p:sp>
        <p:nvSpPr>
          <p:cNvPr id="34" name="テキスト ボックス 33"/>
          <p:cNvSpPr txBox="1"/>
          <p:nvPr/>
        </p:nvSpPr>
        <p:spPr>
          <a:xfrm>
            <a:off x="4501877" y="4189284"/>
            <a:ext cx="1116011"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Δ</a:t>
            </a:r>
            <a:r>
              <a:rPr lang="en-US" altLang="ja-JP" sz="2400" i="1" dirty="0">
                <a:latin typeface="Arial" panose="020B0604020202020204" pitchFamily="34" charset="0"/>
                <a:cs typeface="Arial" panose="020B0604020202020204" pitchFamily="34" charset="0"/>
              </a:rPr>
              <a:t>V </a:t>
            </a:r>
            <a:r>
              <a:rPr lang="en-US" altLang="ja-JP" sz="2400" dirty="0">
                <a:latin typeface="Arial" panose="020B0604020202020204" pitchFamily="34" charset="0"/>
                <a:cs typeface="Arial" panose="020B0604020202020204" pitchFamily="34" charset="0"/>
              </a:rPr>
              <a:t>&gt; 0</a:t>
            </a:r>
            <a:endParaRPr lang="ja-JP" altLang="en-US" sz="2400" i="1" dirty="0">
              <a:latin typeface="Arial" panose="020B0604020202020204" pitchFamily="34" charset="0"/>
              <a:cs typeface="Arial" panose="020B0604020202020204" pitchFamily="34" charset="0"/>
            </a:endParaRPr>
          </a:p>
        </p:txBody>
      </p:sp>
      <p:sp>
        <p:nvSpPr>
          <p:cNvPr id="35" name="テキスト ボックス 34"/>
          <p:cNvSpPr txBox="1"/>
          <p:nvPr/>
        </p:nvSpPr>
        <p:spPr>
          <a:xfrm>
            <a:off x="6280491" y="4189284"/>
            <a:ext cx="1116011"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Δ</a:t>
            </a:r>
            <a:r>
              <a:rPr lang="en-US" altLang="ja-JP" sz="2400" i="1" dirty="0">
                <a:latin typeface="Arial" panose="020B0604020202020204" pitchFamily="34" charset="0"/>
                <a:cs typeface="Arial" panose="020B0604020202020204" pitchFamily="34" charset="0"/>
              </a:rPr>
              <a:t>V </a:t>
            </a:r>
            <a:r>
              <a:rPr lang="en-US" altLang="ja-JP" sz="2400" dirty="0">
                <a:latin typeface="Arial" panose="020B0604020202020204" pitchFamily="34" charset="0"/>
                <a:cs typeface="Arial" panose="020B0604020202020204" pitchFamily="34" charset="0"/>
              </a:rPr>
              <a:t>&lt; 0</a:t>
            </a:r>
            <a:endParaRPr lang="ja-JP" altLang="en-US" sz="2400" i="1" dirty="0">
              <a:latin typeface="Arial" panose="020B0604020202020204" pitchFamily="34" charset="0"/>
              <a:cs typeface="Arial" panose="020B0604020202020204" pitchFamily="34" charset="0"/>
            </a:endParaRPr>
          </a:p>
        </p:txBody>
      </p:sp>
      <p:sp>
        <p:nvSpPr>
          <p:cNvPr id="36" name="テキスト ボックス 35"/>
          <p:cNvSpPr txBox="1"/>
          <p:nvPr/>
        </p:nvSpPr>
        <p:spPr>
          <a:xfrm>
            <a:off x="3481497" y="795882"/>
            <a:ext cx="4655698" cy="707886"/>
          </a:xfrm>
          <a:prstGeom prst="rect">
            <a:avLst/>
          </a:prstGeom>
          <a:noFill/>
        </p:spPr>
        <p:txBody>
          <a:bodyPr wrap="none" rtlCol="0">
            <a:spAutoFit/>
          </a:bodyPr>
          <a:lstStyle/>
          <a:p>
            <a:r>
              <a:rPr lang="en-US" altLang="ja-JP" sz="2000" dirty="0">
                <a:latin typeface="Arial" panose="020B0604020202020204" pitchFamily="34" charset="0"/>
                <a:ea typeface="メイリオ" panose="020B0604030504040204" pitchFamily="50" charset="-128"/>
                <a:cs typeface="Arial" panose="020B0604020202020204" pitchFamily="34" charset="0"/>
              </a:rPr>
              <a:t>A sign of </a:t>
            </a:r>
            <a:r>
              <a:rPr lang="en-US" altLang="ja-JP" sz="2000" dirty="0" err="1">
                <a:latin typeface="Arial" panose="020B0604020202020204" pitchFamily="34" charset="0"/>
                <a:ea typeface="メイリオ" panose="020B0604030504040204" pitchFamily="50" charset="-128"/>
                <a:cs typeface="Arial" panose="020B0604020202020204" pitchFamily="34" charset="0"/>
              </a:rPr>
              <a:t>d</a:t>
            </a:r>
            <a:r>
              <a:rPr lang="en-US" altLang="ja-JP" sz="2000" i="1" dirty="0" err="1">
                <a:latin typeface="Arial" panose="020B0604020202020204" pitchFamily="34" charset="0"/>
                <a:ea typeface="メイリオ" panose="020B0604030504040204" pitchFamily="50" charset="-128"/>
                <a:cs typeface="Arial" panose="020B0604020202020204" pitchFamily="34" charset="0"/>
              </a:rPr>
              <a:t>T</a:t>
            </a:r>
            <a:r>
              <a:rPr lang="en-US" altLang="ja-JP" sz="2000" dirty="0">
                <a:latin typeface="Arial" panose="020B0604020202020204" pitchFamily="34" charset="0"/>
                <a:ea typeface="メイリオ" panose="020B0604030504040204" pitchFamily="50" charset="-128"/>
                <a:cs typeface="Arial" panose="020B0604020202020204" pitchFamily="34" charset="0"/>
              </a:rPr>
              <a:t>/</a:t>
            </a:r>
            <a:r>
              <a:rPr lang="en-US" altLang="ja-JP" sz="2000" dirty="0" err="1">
                <a:latin typeface="Arial" panose="020B0604020202020204" pitchFamily="34" charset="0"/>
                <a:ea typeface="メイリオ" panose="020B0604030504040204" pitchFamily="50" charset="-128"/>
                <a:cs typeface="Arial" panose="020B0604020202020204" pitchFamily="34" charset="0"/>
              </a:rPr>
              <a:t>d</a:t>
            </a:r>
            <a:r>
              <a:rPr lang="en-US" altLang="ja-JP" sz="2000" i="1" dirty="0" err="1">
                <a:latin typeface="Arial" panose="020B0604020202020204" pitchFamily="34" charset="0"/>
                <a:ea typeface="メイリオ" panose="020B0604030504040204" pitchFamily="50" charset="-128"/>
                <a:cs typeface="Arial" panose="020B0604020202020204" pitchFamily="34" charset="0"/>
              </a:rPr>
              <a:t>P</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changes from negative </a:t>
            </a:r>
            <a:br>
              <a:rPr lang="en-US" altLang="ja-JP" sz="2000" dirty="0">
                <a:latin typeface="Arial" panose="020B0604020202020204" pitchFamily="34" charset="0"/>
                <a:ea typeface="メイリオ" panose="020B0604030504040204" pitchFamily="50" charset="-128"/>
                <a:cs typeface="Arial" panose="020B0604020202020204" pitchFamily="34" charset="0"/>
              </a:rPr>
            </a:br>
            <a:r>
              <a:rPr lang="en-US" altLang="ja-JP" sz="2000" dirty="0">
                <a:latin typeface="Arial" panose="020B0604020202020204" pitchFamily="34" charset="0"/>
                <a:ea typeface="メイリオ" panose="020B0604030504040204" pitchFamily="50" charset="-128"/>
                <a:cs typeface="Arial" panose="020B0604020202020204" pitchFamily="34" charset="0"/>
              </a:rPr>
              <a:t>to positive at around 1.6 GPa.</a:t>
            </a:r>
            <a:endParaRPr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grpSp>
        <p:nvGrpSpPr>
          <p:cNvPr id="37" name="グループ化 36"/>
          <p:cNvGrpSpPr/>
          <p:nvPr/>
        </p:nvGrpSpPr>
        <p:grpSpPr>
          <a:xfrm>
            <a:off x="5986786" y="5692426"/>
            <a:ext cx="529312" cy="892552"/>
            <a:chOff x="7329192" y="5817263"/>
            <a:chExt cx="529312" cy="892552"/>
          </a:xfrm>
        </p:grpSpPr>
        <p:cxnSp>
          <p:nvCxnSpPr>
            <p:cNvPr id="38" name="直線コネクタ 37"/>
            <p:cNvCxnSpPr/>
            <p:nvPr/>
          </p:nvCxnSpPr>
          <p:spPr>
            <a:xfrm>
              <a:off x="7341848" y="6296679"/>
              <a:ext cx="5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7336406" y="5817263"/>
              <a:ext cx="514885" cy="430887"/>
            </a:xfrm>
            <a:prstGeom prst="rect">
              <a:avLst/>
            </a:prstGeom>
            <a:noFill/>
          </p:spPr>
          <p:txBody>
            <a:bodyPr wrap="none" rtlCol="0">
              <a:spAutoFit/>
            </a:bodyPr>
            <a:lstStyle/>
            <a:p>
              <a:r>
                <a:rPr lang="en-US" altLang="ja-JP" sz="2200" dirty="0" err="1">
                  <a:latin typeface="Arial" panose="020B0604020202020204" pitchFamily="34" charset="0"/>
                  <a:cs typeface="Arial" panose="020B0604020202020204" pitchFamily="34" charset="0"/>
                </a:rPr>
                <a:t>d</a:t>
              </a:r>
              <a:r>
                <a:rPr lang="en-US" altLang="ja-JP" sz="2200" i="1" dirty="0" err="1">
                  <a:latin typeface="Arial" panose="020B0604020202020204" pitchFamily="34" charset="0"/>
                  <a:cs typeface="Arial" panose="020B0604020202020204" pitchFamily="34" charset="0"/>
                </a:rPr>
                <a:t>T</a:t>
              </a:r>
              <a:endParaRPr lang="ja-JP" altLang="en-US" sz="2200" i="1" dirty="0">
                <a:latin typeface="Arial" panose="020B0604020202020204" pitchFamily="34" charset="0"/>
                <a:cs typeface="Arial" panose="020B0604020202020204" pitchFamily="34" charset="0"/>
              </a:endParaRPr>
            </a:p>
          </p:txBody>
        </p:sp>
        <p:sp>
          <p:nvSpPr>
            <p:cNvPr id="40" name="テキスト ボックス 39"/>
            <p:cNvSpPr txBox="1"/>
            <p:nvPr/>
          </p:nvSpPr>
          <p:spPr>
            <a:xfrm>
              <a:off x="7329192" y="6278928"/>
              <a:ext cx="529312" cy="430887"/>
            </a:xfrm>
            <a:prstGeom prst="rect">
              <a:avLst/>
            </a:prstGeom>
            <a:noFill/>
          </p:spPr>
          <p:txBody>
            <a:bodyPr wrap="none" rtlCol="0">
              <a:spAutoFit/>
            </a:bodyPr>
            <a:lstStyle/>
            <a:p>
              <a:r>
                <a:rPr lang="en-US" altLang="ja-JP" sz="2200" dirty="0" err="1">
                  <a:latin typeface="Arial" panose="020B0604020202020204" pitchFamily="34" charset="0"/>
                  <a:cs typeface="Arial" panose="020B0604020202020204" pitchFamily="34" charset="0"/>
                </a:rPr>
                <a:t>d</a:t>
              </a:r>
              <a:r>
                <a:rPr lang="en-US" altLang="ja-JP" sz="2200" i="1" dirty="0" err="1">
                  <a:latin typeface="Arial" panose="020B0604020202020204" pitchFamily="34" charset="0"/>
                  <a:cs typeface="Arial" panose="020B0604020202020204" pitchFamily="34" charset="0"/>
                </a:rPr>
                <a:t>P</a:t>
              </a:r>
              <a:endParaRPr lang="ja-JP" altLang="en-US" sz="2200" i="1" dirty="0">
                <a:latin typeface="Arial" panose="020B0604020202020204" pitchFamily="34" charset="0"/>
                <a:cs typeface="Arial" panose="020B0604020202020204" pitchFamily="34" charset="0"/>
              </a:endParaRPr>
            </a:p>
          </p:txBody>
        </p:sp>
      </p:grpSp>
      <p:sp>
        <p:nvSpPr>
          <p:cNvPr id="41" name="テキスト ボックス 40"/>
          <p:cNvSpPr txBox="1"/>
          <p:nvPr/>
        </p:nvSpPr>
        <p:spPr>
          <a:xfrm>
            <a:off x="6614557" y="5941010"/>
            <a:ext cx="349776" cy="430887"/>
          </a:xfrm>
          <a:prstGeom prst="rect">
            <a:avLst/>
          </a:prstGeom>
          <a:noFill/>
        </p:spPr>
        <p:txBody>
          <a:bodyPr wrap="none" rtlCol="0">
            <a:spAutoFit/>
          </a:bodyPr>
          <a:lstStyle/>
          <a:p>
            <a:r>
              <a:rPr lang="en-US" altLang="ja-JP" sz="2200" dirty="0">
                <a:latin typeface="Arial" panose="020B0604020202020204" pitchFamily="34" charset="0"/>
                <a:cs typeface="Arial" panose="020B0604020202020204" pitchFamily="34" charset="0"/>
              </a:rPr>
              <a:t>=</a:t>
            </a:r>
            <a:endParaRPr lang="ja-JP" altLang="en-US" sz="2200" dirty="0">
              <a:latin typeface="Arial" panose="020B0604020202020204" pitchFamily="34" charset="0"/>
              <a:cs typeface="Arial" panose="020B0604020202020204" pitchFamily="34" charset="0"/>
            </a:endParaRPr>
          </a:p>
        </p:txBody>
      </p:sp>
      <p:grpSp>
        <p:nvGrpSpPr>
          <p:cNvPr id="42" name="グループ化 41"/>
          <p:cNvGrpSpPr/>
          <p:nvPr/>
        </p:nvGrpSpPr>
        <p:grpSpPr>
          <a:xfrm>
            <a:off x="7062793" y="5692426"/>
            <a:ext cx="561372" cy="892552"/>
            <a:chOff x="8463255" y="5817263"/>
            <a:chExt cx="561372" cy="892552"/>
          </a:xfrm>
        </p:grpSpPr>
        <p:cxnSp>
          <p:nvCxnSpPr>
            <p:cNvPr id="43" name="直線コネクタ 42"/>
            <p:cNvCxnSpPr/>
            <p:nvPr/>
          </p:nvCxnSpPr>
          <p:spPr>
            <a:xfrm>
              <a:off x="8491941" y="6296679"/>
              <a:ext cx="5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8463255" y="5817263"/>
              <a:ext cx="561372" cy="430887"/>
            </a:xfrm>
            <a:prstGeom prst="rect">
              <a:avLst/>
            </a:prstGeom>
            <a:noFill/>
          </p:spPr>
          <p:txBody>
            <a:bodyPr wrap="none" rtlCol="0">
              <a:spAutoFit/>
            </a:bodyPr>
            <a:lstStyle/>
            <a:p>
              <a:r>
                <a:rPr lang="en-US" altLang="ja-JP" sz="2200" dirty="0">
                  <a:latin typeface="Arial" panose="020B0604020202020204" pitchFamily="34" charset="0"/>
                  <a:cs typeface="Arial" panose="020B0604020202020204" pitchFamily="34" charset="0"/>
                </a:rPr>
                <a:t>Δ</a:t>
              </a:r>
              <a:r>
                <a:rPr lang="en-US" altLang="ja-JP" sz="2200" i="1" dirty="0">
                  <a:latin typeface="Arial" panose="020B0604020202020204" pitchFamily="34" charset="0"/>
                  <a:cs typeface="Arial" panose="020B0604020202020204" pitchFamily="34" charset="0"/>
                </a:rPr>
                <a:t>V</a:t>
              </a:r>
              <a:endParaRPr lang="ja-JP" altLang="en-US" sz="2200" i="1" dirty="0">
                <a:latin typeface="Arial" panose="020B0604020202020204" pitchFamily="34" charset="0"/>
                <a:cs typeface="Arial" panose="020B0604020202020204" pitchFamily="34" charset="0"/>
              </a:endParaRPr>
            </a:p>
          </p:txBody>
        </p:sp>
        <p:sp>
          <p:nvSpPr>
            <p:cNvPr id="45" name="テキスト ボックス 44"/>
            <p:cNvSpPr txBox="1"/>
            <p:nvPr/>
          </p:nvSpPr>
          <p:spPr>
            <a:xfrm>
              <a:off x="8463255" y="6278928"/>
              <a:ext cx="561372" cy="430887"/>
            </a:xfrm>
            <a:prstGeom prst="rect">
              <a:avLst/>
            </a:prstGeom>
            <a:noFill/>
          </p:spPr>
          <p:txBody>
            <a:bodyPr wrap="none" rtlCol="0">
              <a:spAutoFit/>
            </a:bodyPr>
            <a:lstStyle/>
            <a:p>
              <a:r>
                <a:rPr lang="en-US" altLang="ja-JP" sz="2200" dirty="0">
                  <a:latin typeface="Arial" panose="020B0604020202020204" pitchFamily="34" charset="0"/>
                  <a:cs typeface="Arial" panose="020B0604020202020204" pitchFamily="34" charset="0"/>
                </a:rPr>
                <a:t>Δ</a:t>
              </a:r>
              <a:r>
                <a:rPr lang="en-US" altLang="ja-JP" sz="2200" i="1" dirty="0">
                  <a:latin typeface="Arial" panose="020B0604020202020204" pitchFamily="34" charset="0"/>
                  <a:cs typeface="Arial" panose="020B0604020202020204" pitchFamily="34" charset="0"/>
                </a:rPr>
                <a:t>S</a:t>
              </a:r>
              <a:endParaRPr lang="ja-JP" altLang="en-US" sz="2200" i="1" dirty="0">
                <a:latin typeface="Arial" panose="020B0604020202020204" pitchFamily="34" charset="0"/>
                <a:cs typeface="Arial" panose="020B0604020202020204" pitchFamily="34" charset="0"/>
              </a:endParaRPr>
            </a:p>
          </p:txBody>
        </p:sp>
      </p:grpSp>
      <p:sp>
        <p:nvSpPr>
          <p:cNvPr id="46" name="テキスト ボックス 45"/>
          <p:cNvSpPr txBox="1"/>
          <p:nvPr/>
        </p:nvSpPr>
        <p:spPr>
          <a:xfrm>
            <a:off x="3481497" y="5971786"/>
            <a:ext cx="2496196"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Clausius-Clapeyron:</a:t>
            </a:r>
            <a:endParaRPr lang="ja-JP" altLang="en-US" sz="2000" dirty="0">
              <a:latin typeface="Arial" panose="020B0604020202020204" pitchFamily="34" charset="0"/>
              <a:cs typeface="Arial" panose="020B0604020202020204" pitchFamily="34" charset="0"/>
            </a:endParaRPr>
          </a:p>
        </p:txBody>
      </p:sp>
      <p:cxnSp>
        <p:nvCxnSpPr>
          <p:cNvPr id="47" name="直線矢印コネクタ 46"/>
          <p:cNvCxnSpPr/>
          <p:nvPr/>
        </p:nvCxnSpPr>
        <p:spPr>
          <a:xfrm flipH="1">
            <a:off x="4967664" y="2543238"/>
            <a:ext cx="729838" cy="1590672"/>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6179886" y="2543239"/>
            <a:ext cx="673403" cy="1554585"/>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9" name="グループ化 48"/>
          <p:cNvGrpSpPr/>
          <p:nvPr/>
        </p:nvGrpSpPr>
        <p:grpSpPr>
          <a:xfrm>
            <a:off x="5118898" y="2681376"/>
            <a:ext cx="2361096" cy="415498"/>
            <a:chOff x="9390410" y="3785088"/>
            <a:chExt cx="2361096" cy="415498"/>
          </a:xfrm>
        </p:grpSpPr>
        <p:sp>
          <p:nvSpPr>
            <p:cNvPr id="50" name="正方形/長方形 49"/>
            <p:cNvSpPr/>
            <p:nvPr/>
          </p:nvSpPr>
          <p:spPr>
            <a:xfrm>
              <a:off x="9455571" y="3877842"/>
              <a:ext cx="2060907"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 name="テキスト ボックス 50"/>
            <p:cNvSpPr txBox="1"/>
            <p:nvPr/>
          </p:nvSpPr>
          <p:spPr>
            <a:xfrm>
              <a:off x="9390410" y="3785088"/>
              <a:ext cx="2361096" cy="415498"/>
            </a:xfrm>
            <a:prstGeom prst="rect">
              <a:avLst/>
            </a:prstGeom>
            <a:noFill/>
          </p:spPr>
          <p:txBody>
            <a:bodyPr wrap="none" rtlCol="0">
              <a:spAutoFit/>
            </a:bodyPr>
            <a:lstStyle/>
            <a:p>
              <a:r>
                <a:rPr lang="en-US" altLang="ja-JP" sz="2100" dirty="0">
                  <a:latin typeface="Arial" panose="020B0604020202020204" pitchFamily="34" charset="0"/>
                  <a:cs typeface="Arial" panose="020B0604020202020204" pitchFamily="34" charset="0"/>
                </a:rPr>
                <a:t>(Ordering: Δ</a:t>
              </a:r>
              <a:r>
                <a:rPr lang="en-US" altLang="ja-JP" sz="2100" i="1" dirty="0">
                  <a:latin typeface="Arial" panose="020B0604020202020204" pitchFamily="34" charset="0"/>
                  <a:cs typeface="Arial" panose="020B0604020202020204" pitchFamily="34" charset="0"/>
                </a:rPr>
                <a:t>S &lt; </a:t>
              </a:r>
              <a:r>
                <a:rPr lang="en-US" altLang="ja-JP" sz="2100" dirty="0">
                  <a:latin typeface="Arial" panose="020B0604020202020204" pitchFamily="34" charset="0"/>
                  <a:cs typeface="Arial" panose="020B0604020202020204" pitchFamily="34" charset="0"/>
                </a:rPr>
                <a:t>0)</a:t>
              </a:r>
              <a:endParaRPr lang="ja-JP" altLang="en-US" sz="2100" dirty="0">
                <a:latin typeface="Arial" panose="020B0604020202020204" pitchFamily="34" charset="0"/>
                <a:cs typeface="Arial" panose="020B0604020202020204" pitchFamily="34" charset="0"/>
              </a:endParaRPr>
            </a:p>
          </p:txBody>
        </p:sp>
      </p:grpSp>
      <p:grpSp>
        <p:nvGrpSpPr>
          <p:cNvPr id="2" name="グループ化 1">
            <a:extLst>
              <a:ext uri="{FF2B5EF4-FFF2-40B4-BE49-F238E27FC236}">
                <a16:creationId xmlns:a16="http://schemas.microsoft.com/office/drawing/2014/main" id="{693026F7-A2E6-890E-7504-4ADCC1574DE7}"/>
              </a:ext>
            </a:extLst>
          </p:cNvPr>
          <p:cNvGrpSpPr/>
          <p:nvPr/>
        </p:nvGrpSpPr>
        <p:grpSpPr>
          <a:xfrm>
            <a:off x="0" y="0"/>
            <a:ext cx="12192000" cy="523220"/>
            <a:chOff x="0" y="0"/>
            <a:chExt cx="12192000" cy="523220"/>
          </a:xfrm>
        </p:grpSpPr>
        <p:sp>
          <p:nvSpPr>
            <p:cNvPr id="4" name="正方形/長方形 3">
              <a:extLst>
                <a:ext uri="{FF2B5EF4-FFF2-40B4-BE49-F238E27FC236}">
                  <a16:creationId xmlns:a16="http://schemas.microsoft.com/office/drawing/2014/main" id="{DFEAD5D0-5DEB-5036-C7E0-7242DDFD0F40}"/>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6D7C7BC-90E1-170A-5366-9639A3F6DBD8}"/>
                </a:ext>
              </a:extLst>
            </p:cNvPr>
            <p:cNvSpPr txBox="1"/>
            <p:nvPr/>
          </p:nvSpPr>
          <p:spPr>
            <a:xfrm>
              <a:off x="119679" y="28053"/>
              <a:ext cx="11962730"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ea typeface="メイリオ" panose="020B0604030504040204" pitchFamily="50" charset="-128"/>
                  <a:cs typeface="Arial" panose="020B0604020202020204" pitchFamily="34" charset="0"/>
                </a:rPr>
                <a:t>Phase diagram of ice VI and its ordered phases</a:t>
              </a:r>
              <a:endParaRPr lang="ja-JP" altLang="en-US" sz="2400" b="1"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grpSp>
      <p:cxnSp>
        <p:nvCxnSpPr>
          <p:cNvPr id="7" name="直線矢印コネクタ 6">
            <a:extLst>
              <a:ext uri="{FF2B5EF4-FFF2-40B4-BE49-F238E27FC236}">
                <a16:creationId xmlns:a16="http://schemas.microsoft.com/office/drawing/2014/main" id="{1A972A44-26F7-99D2-DA31-8A3239922D3D}"/>
              </a:ext>
            </a:extLst>
          </p:cNvPr>
          <p:cNvCxnSpPr>
            <a:cxnSpLocks/>
          </p:cNvCxnSpPr>
          <p:nvPr/>
        </p:nvCxnSpPr>
        <p:spPr>
          <a:xfrm flipH="1">
            <a:off x="3642159" y="4666181"/>
            <a:ext cx="960663" cy="251238"/>
          </a:xfrm>
          <a:prstGeom prst="straightConnector1">
            <a:avLst/>
          </a:prstGeom>
          <a:ln w="28575">
            <a:solidFill>
              <a:srgbClr val="FF0000"/>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テキスト ボックス 7">
            <a:extLst>
              <a:ext uri="{FF2B5EF4-FFF2-40B4-BE49-F238E27FC236}">
                <a16:creationId xmlns:a16="http://schemas.microsoft.com/office/drawing/2014/main" id="{8109A886-944A-25CC-5016-88190F6F0025}"/>
              </a:ext>
            </a:extLst>
          </p:cNvPr>
          <p:cNvSpPr txBox="1"/>
          <p:nvPr/>
        </p:nvSpPr>
        <p:spPr>
          <a:xfrm>
            <a:off x="2627138" y="4710919"/>
            <a:ext cx="1015021" cy="430887"/>
          </a:xfrm>
          <a:prstGeom prst="rect">
            <a:avLst/>
          </a:prstGeom>
          <a:noFill/>
        </p:spPr>
        <p:txBody>
          <a:bodyPr wrap="none" rtlCol="0">
            <a:spAutoFit/>
          </a:bodyPr>
          <a:lstStyle/>
          <a:p>
            <a:r>
              <a:rPr kumimoji="1" lang="en-US" altLang="ja-JP" sz="2200" dirty="0">
                <a:latin typeface="Arial" panose="020B0604020202020204" pitchFamily="34" charset="0"/>
                <a:cs typeface="Arial" panose="020B0604020202020204" pitchFamily="34" charset="0"/>
              </a:rPr>
              <a:t>Ice XV</a:t>
            </a:r>
            <a:endParaRPr kumimoji="1" lang="ja-JP" altLang="en-US" sz="2200" dirty="0">
              <a:latin typeface="Arial" panose="020B0604020202020204" pitchFamily="34" charset="0"/>
              <a:cs typeface="Arial" panose="020B0604020202020204" pitchFamily="34" charset="0"/>
            </a:endParaRPr>
          </a:p>
        </p:txBody>
      </p:sp>
      <p:cxnSp>
        <p:nvCxnSpPr>
          <p:cNvPr id="9" name="直線矢印コネクタ 8">
            <a:extLst>
              <a:ext uri="{FF2B5EF4-FFF2-40B4-BE49-F238E27FC236}">
                <a16:creationId xmlns:a16="http://schemas.microsoft.com/office/drawing/2014/main" id="{50652B3E-D905-853A-605C-62B0B4524626}"/>
              </a:ext>
            </a:extLst>
          </p:cNvPr>
          <p:cNvCxnSpPr>
            <a:cxnSpLocks/>
          </p:cNvCxnSpPr>
          <p:nvPr/>
        </p:nvCxnSpPr>
        <p:spPr>
          <a:xfrm>
            <a:off x="7479994" y="4666181"/>
            <a:ext cx="1087373" cy="352566"/>
          </a:xfrm>
          <a:prstGeom prst="straightConnector1">
            <a:avLst/>
          </a:prstGeom>
          <a:ln w="28575">
            <a:solidFill>
              <a:srgbClr val="002060"/>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D857B3B2-C96A-3FCA-9980-75EA1A2786BE}"/>
              </a:ext>
            </a:extLst>
          </p:cNvPr>
          <p:cNvSpPr txBox="1"/>
          <p:nvPr/>
        </p:nvSpPr>
        <p:spPr>
          <a:xfrm>
            <a:off x="42161" y="5143759"/>
            <a:ext cx="4060727" cy="707886"/>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cs typeface="Arial" panose="020B0604020202020204" pitchFamily="34" charset="0"/>
              </a:rPr>
              <a:t>A volume change from ice VI </a:t>
            </a:r>
            <a:br>
              <a:rPr lang="en-US" altLang="ja-JP" sz="2000" dirty="0">
                <a:latin typeface="メイリオ" panose="020B0604030504040204" pitchFamily="50" charset="-128"/>
                <a:ea typeface="メイリオ" panose="020B0604030504040204" pitchFamily="50" charset="-128"/>
                <a:cs typeface="Arial" panose="020B0604020202020204" pitchFamily="34" charset="0"/>
              </a:rPr>
            </a:br>
            <a:r>
              <a:rPr lang="en-US" altLang="ja-JP" sz="2000" dirty="0">
                <a:latin typeface="メイリオ" panose="020B0604030504040204" pitchFamily="50" charset="-128"/>
                <a:ea typeface="メイリオ" panose="020B0604030504040204" pitchFamily="50" charset="-128"/>
                <a:cs typeface="Arial" panose="020B0604020202020204" pitchFamily="34" charset="0"/>
              </a:rPr>
              <a:t>to ice XV is </a:t>
            </a:r>
            <a:r>
              <a:rPr lang="en-US" altLang="ja-JP" sz="2000" dirty="0">
                <a:latin typeface="Arial" panose="020B0604020202020204" pitchFamily="34" charset="0"/>
                <a:cs typeface="Arial" panose="020B0604020202020204" pitchFamily="34" charset="0"/>
              </a:rPr>
              <a:t>Δ</a:t>
            </a:r>
            <a:r>
              <a:rPr lang="en-US" altLang="ja-JP" sz="2000" i="1" dirty="0">
                <a:latin typeface="Arial" panose="020B0604020202020204" pitchFamily="34" charset="0"/>
                <a:cs typeface="Arial" panose="020B0604020202020204" pitchFamily="34" charset="0"/>
              </a:rPr>
              <a:t>V </a:t>
            </a:r>
            <a:r>
              <a:rPr lang="en-US" altLang="ja-JP" sz="2000" dirty="0">
                <a:latin typeface="Arial" panose="020B0604020202020204" pitchFamily="34" charset="0"/>
                <a:cs typeface="Arial" panose="020B0604020202020204" pitchFamily="34" charset="0"/>
              </a:rPr>
              <a:t>&gt; 0 (at 0.4 GPa).</a:t>
            </a:r>
            <a:r>
              <a:rPr lang="ja-JP" altLang="en-US" sz="2000" dirty="0">
                <a:latin typeface="メイリオ" panose="020B0604030504040204" pitchFamily="50" charset="-128"/>
                <a:ea typeface="メイリオ" panose="020B0604030504040204" pitchFamily="50" charset="-128"/>
                <a:cs typeface="Arial" panose="020B0604020202020204" pitchFamily="34" charset="0"/>
              </a:rPr>
              <a:t> </a:t>
            </a:r>
            <a:endParaRPr lang="ja-JP" altLang="en-US" sz="2000" i="1" dirty="0">
              <a:latin typeface="Arial" panose="020B0604020202020204" pitchFamily="34" charset="0"/>
              <a:cs typeface="Arial" panose="020B0604020202020204" pitchFamily="34" charset="0"/>
            </a:endParaRPr>
          </a:p>
        </p:txBody>
      </p:sp>
      <p:sp>
        <p:nvSpPr>
          <p:cNvPr id="11" name="正方形/長方形 10">
            <a:extLst>
              <a:ext uri="{FF2B5EF4-FFF2-40B4-BE49-F238E27FC236}">
                <a16:creationId xmlns:a16="http://schemas.microsoft.com/office/drawing/2014/main" id="{6C309937-5581-A775-B887-F12E20612C01}"/>
              </a:ext>
            </a:extLst>
          </p:cNvPr>
          <p:cNvSpPr/>
          <p:nvPr/>
        </p:nvSpPr>
        <p:spPr>
          <a:xfrm>
            <a:off x="60327" y="5787120"/>
            <a:ext cx="2454518" cy="369332"/>
          </a:xfrm>
          <a:prstGeom prst="rect">
            <a:avLst/>
          </a:prstGeom>
        </p:spPr>
        <p:txBody>
          <a:bodyPr wrap="none">
            <a:spAutoFit/>
          </a:bodyPr>
          <a:lstStyle/>
          <a:p>
            <a:r>
              <a:rPr lang="en-US" altLang="ja-JP" dirty="0">
                <a:latin typeface="Arial" panose="020B0604020202020204" pitchFamily="34" charset="0"/>
                <a:ea typeface="メイリオ" panose="020B0604030504040204" pitchFamily="50" charset="-128"/>
                <a:cs typeface="Arial" panose="020B0604020202020204" pitchFamily="34" charset="0"/>
              </a:rPr>
              <a:t>(Komatsu et al., 2016)</a:t>
            </a:r>
            <a:endParaRPr lang="ja-JP" altLang="en-US" i="1"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9CD7A08A-311C-294E-691D-595A44C298D9}"/>
              </a:ext>
            </a:extLst>
          </p:cNvPr>
          <p:cNvSpPr txBox="1"/>
          <p:nvPr/>
        </p:nvSpPr>
        <p:spPr>
          <a:xfrm>
            <a:off x="7813406" y="5017679"/>
            <a:ext cx="4349268" cy="769441"/>
          </a:xfrm>
          <a:prstGeom prst="rect">
            <a:avLst/>
          </a:prstGeom>
          <a:noFill/>
        </p:spPr>
        <p:txBody>
          <a:bodyPr wrap="none" rtlCol="0">
            <a:spAutoFit/>
          </a:bodyPr>
          <a:lstStyle/>
          <a:p>
            <a:r>
              <a:rPr lang="en-US" altLang="ja-JP" sz="2200" b="1" dirty="0">
                <a:solidFill>
                  <a:srgbClr val="002060"/>
                </a:solidFill>
                <a:latin typeface="Arial" panose="020B0604020202020204" pitchFamily="34" charset="0"/>
                <a:ea typeface="メイリオ" panose="020B0604030504040204" pitchFamily="50" charset="-128"/>
                <a:cs typeface="Arial" panose="020B0604020202020204" pitchFamily="34" charset="0"/>
              </a:rPr>
              <a:t>The unknown ordered phase is</a:t>
            </a:r>
            <a:br>
              <a:rPr lang="en-US" altLang="ja-JP" sz="2200" b="1" dirty="0">
                <a:solidFill>
                  <a:srgbClr val="002060"/>
                </a:solidFill>
                <a:latin typeface="Arial" panose="020B0604020202020204" pitchFamily="34" charset="0"/>
                <a:ea typeface="メイリオ" panose="020B0604030504040204" pitchFamily="50" charset="-128"/>
                <a:cs typeface="Arial" panose="020B0604020202020204" pitchFamily="34" charset="0"/>
              </a:rPr>
            </a:br>
            <a:r>
              <a:rPr lang="en-US" altLang="ja-JP" sz="2200" b="1" dirty="0">
                <a:solidFill>
                  <a:srgbClr val="002060"/>
                </a:solidFill>
                <a:latin typeface="Arial" panose="020B0604020202020204" pitchFamily="34" charset="0"/>
                <a:ea typeface="メイリオ" panose="020B0604030504040204" pitchFamily="50" charset="-128"/>
                <a:cs typeface="Arial" panose="020B0604020202020204" pitchFamily="34" charset="0"/>
              </a:rPr>
              <a:t>in the higher-pressure region.</a:t>
            </a:r>
            <a:endParaRPr lang="ja-JP" altLang="en-US" sz="2200" b="1" dirty="0">
              <a:solidFill>
                <a:srgbClr val="002060"/>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564098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D75A2-B119-31A2-82AF-967ABF973FF7}"/>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6D5AD792-9E45-F057-1787-1904F5E166C4}"/>
              </a:ext>
            </a:extLst>
          </p:cNvPr>
          <p:cNvGrpSpPr/>
          <p:nvPr/>
        </p:nvGrpSpPr>
        <p:grpSpPr>
          <a:xfrm>
            <a:off x="0" y="-13043"/>
            <a:ext cx="12192000" cy="536263"/>
            <a:chOff x="0" y="-13043"/>
            <a:chExt cx="12192000" cy="536263"/>
          </a:xfrm>
        </p:grpSpPr>
        <p:sp>
          <p:nvSpPr>
            <p:cNvPr id="4" name="正方形/長方形 3">
              <a:extLst>
                <a:ext uri="{FF2B5EF4-FFF2-40B4-BE49-F238E27FC236}">
                  <a16:creationId xmlns:a16="http://schemas.microsoft.com/office/drawing/2014/main" id="{3827222C-211C-1770-E979-18F1F5B32F0B}"/>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042E011-555B-0E48-446A-4AC9375F78D8}"/>
                </a:ext>
              </a:extLst>
            </p:cNvPr>
            <p:cNvSpPr txBox="1"/>
            <p:nvPr/>
          </p:nvSpPr>
          <p:spPr>
            <a:xfrm>
              <a:off x="129953" y="-13043"/>
              <a:ext cx="7935186"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ea typeface="メイリオ" panose="020B0604030504040204" pitchFamily="50" charset="-128"/>
                  <a:cs typeface="Arial" panose="020B0604020202020204" pitchFamily="34" charset="0"/>
                </a:rPr>
                <a:t>Experimental conditions (Neutron diffraction)</a:t>
              </a:r>
              <a:endParaRPr lang="ja-JP" altLang="en-US" sz="2800" b="1"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grpSp>
      <p:sp>
        <p:nvSpPr>
          <p:cNvPr id="7" name="テキスト ボックス 6">
            <a:extLst>
              <a:ext uri="{FF2B5EF4-FFF2-40B4-BE49-F238E27FC236}">
                <a16:creationId xmlns:a16="http://schemas.microsoft.com/office/drawing/2014/main" id="{1EBC6643-26A3-A63F-01DF-AE78D64651B1}"/>
              </a:ext>
            </a:extLst>
          </p:cNvPr>
          <p:cNvSpPr txBox="1"/>
          <p:nvPr/>
        </p:nvSpPr>
        <p:spPr>
          <a:xfrm>
            <a:off x="4613138" y="2586565"/>
            <a:ext cx="1696298" cy="400110"/>
          </a:xfrm>
          <a:prstGeom prst="rect">
            <a:avLst/>
          </a:prstGeom>
          <a:noFill/>
        </p:spPr>
        <p:txBody>
          <a:bodyPr wrap="none" rtlCol="0">
            <a:spAutoFit/>
          </a:bodyPr>
          <a:lstStyle/>
          <a:p>
            <a:r>
              <a:rPr lang="en-US" altLang="ja-JP" sz="2000" i="1" u="sng" dirty="0">
                <a:latin typeface="Arial" panose="020B0604020202020204" pitchFamily="34" charset="0"/>
                <a:cs typeface="Arial" panose="020B0604020202020204" pitchFamily="34" charset="0"/>
              </a:rPr>
              <a:t>P</a:t>
            </a:r>
            <a:r>
              <a:rPr lang="en-US" altLang="ja-JP" sz="2000" u="sng" dirty="0">
                <a:latin typeface="Arial" panose="020B0604020202020204" pitchFamily="34" charset="0"/>
                <a:cs typeface="Arial" panose="020B0604020202020204" pitchFamily="34" charset="0"/>
              </a:rPr>
              <a:t>-</a:t>
            </a:r>
            <a:r>
              <a:rPr lang="en-US" altLang="ja-JP" sz="2000" i="1" u="sng" dirty="0">
                <a:latin typeface="Arial" panose="020B0604020202020204" pitchFamily="34" charset="0"/>
                <a:cs typeface="Arial" panose="020B0604020202020204" pitchFamily="34" charset="0"/>
              </a:rPr>
              <a:t>T</a:t>
            </a:r>
            <a:r>
              <a:rPr lang="en-US" altLang="ja-JP" sz="2000" u="sng" dirty="0">
                <a:latin typeface="Arial" panose="020B0604020202020204" pitchFamily="34" charset="0"/>
                <a:cs typeface="Arial" panose="020B0604020202020204" pitchFamily="34" charset="0"/>
              </a:rPr>
              <a:t> condition</a:t>
            </a:r>
            <a:endParaRPr lang="ja-JP" altLang="en-US" sz="2000" u="sng" dirty="0">
              <a:latin typeface="Arial" panose="020B0604020202020204" pitchFamily="34" charset="0"/>
              <a:cs typeface="Arial" panose="020B0604020202020204" pitchFamily="34" charset="0"/>
            </a:endParaRPr>
          </a:p>
        </p:txBody>
      </p:sp>
      <p:pic>
        <p:nvPicPr>
          <p:cNvPr id="8" name="Picture 4">
            <a:extLst>
              <a:ext uri="{FF2B5EF4-FFF2-40B4-BE49-F238E27FC236}">
                <a16:creationId xmlns:a16="http://schemas.microsoft.com/office/drawing/2014/main" id="{39418642-AA32-D56D-208E-A80FF3159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443" y="703171"/>
            <a:ext cx="5346581" cy="5075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a:extLst>
              <a:ext uri="{FF2B5EF4-FFF2-40B4-BE49-F238E27FC236}">
                <a16:creationId xmlns:a16="http://schemas.microsoft.com/office/drawing/2014/main" id="{E50AD9A3-6F95-3C5D-9233-866F4CAFA0FB}"/>
              </a:ext>
            </a:extLst>
          </p:cNvPr>
          <p:cNvSpPr/>
          <p:nvPr/>
        </p:nvSpPr>
        <p:spPr>
          <a:xfrm>
            <a:off x="4613138" y="2986675"/>
            <a:ext cx="1770036" cy="769441"/>
          </a:xfrm>
          <a:prstGeom prst="rect">
            <a:avLst/>
          </a:prstGeom>
        </p:spPr>
        <p:txBody>
          <a:bodyPr wrap="none">
            <a:spAutoFit/>
          </a:bodyPr>
          <a:lstStyle/>
          <a:p>
            <a:r>
              <a:rPr lang="en-GB" altLang="ja-JP" sz="2200" dirty="0">
                <a:latin typeface="Arial" panose="020B0604020202020204" pitchFamily="34" charset="0"/>
                <a:cs typeface="Arial" panose="020B0604020202020204" pitchFamily="34" charset="0"/>
              </a:rPr>
              <a:t>1.6, 2.2 GPa</a:t>
            </a:r>
          </a:p>
          <a:p>
            <a:r>
              <a:rPr lang="en-GB" altLang="ja-JP" sz="2200" dirty="0">
                <a:latin typeface="Arial" panose="020B0604020202020204" pitchFamily="34" charset="0"/>
                <a:cs typeface="Arial" panose="020B0604020202020204" pitchFamily="34" charset="0"/>
              </a:rPr>
              <a:t>80–150 K</a:t>
            </a:r>
            <a:endParaRPr lang="ja-JP" altLang="en-US" sz="22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61794EAC-9D95-4BCF-B0C7-DA547A85A7AC}"/>
              </a:ext>
            </a:extLst>
          </p:cNvPr>
          <p:cNvSpPr txBox="1"/>
          <p:nvPr/>
        </p:nvSpPr>
        <p:spPr>
          <a:xfrm>
            <a:off x="2838537" y="5819461"/>
            <a:ext cx="6514925" cy="430887"/>
          </a:xfrm>
          <a:prstGeom prst="rect">
            <a:avLst/>
          </a:prstGeom>
          <a:noFill/>
        </p:spPr>
        <p:txBody>
          <a:bodyPr wrap="none" rtlCol="0">
            <a:spAutoFit/>
          </a:bodyPr>
          <a:lstStyle/>
          <a:p>
            <a:r>
              <a:rPr kumimoji="1" lang="en-US" altLang="ja-JP" sz="2200" dirty="0">
                <a:latin typeface="Arial" panose="020B0604020202020204" pitchFamily="34" charset="0"/>
                <a:cs typeface="Arial" panose="020B0604020202020204" pitchFamily="34" charset="0"/>
              </a:rPr>
              <a:t>D</a:t>
            </a:r>
            <a:r>
              <a:rPr kumimoji="1" lang="en-US" altLang="ja-JP" sz="2200" baseline="-25000" dirty="0">
                <a:latin typeface="Arial" panose="020B0604020202020204" pitchFamily="34" charset="0"/>
                <a:cs typeface="Arial" panose="020B0604020202020204" pitchFamily="34" charset="0"/>
              </a:rPr>
              <a:t>2</a:t>
            </a:r>
            <a:r>
              <a:rPr kumimoji="1" lang="en-US" altLang="ja-JP" sz="2200" dirty="0">
                <a:latin typeface="Arial" panose="020B0604020202020204" pitchFamily="34" charset="0"/>
                <a:cs typeface="Arial" panose="020B0604020202020204" pitchFamily="34" charset="0"/>
              </a:rPr>
              <a:t>O with a dopant </a:t>
            </a:r>
            <a:r>
              <a:rPr kumimoji="1" lang="en-US" altLang="ja-JP" sz="2200" dirty="0" err="1">
                <a:latin typeface="Arial" panose="020B0604020202020204" pitchFamily="34" charset="0"/>
                <a:cs typeface="Arial" panose="020B0604020202020204" pitchFamily="34" charset="0"/>
              </a:rPr>
              <a:t>DCl</a:t>
            </a:r>
            <a:r>
              <a:rPr lang="ja-JP" altLang="en-US" sz="2200" dirty="0">
                <a:latin typeface="Arial" panose="020B0604020202020204" pitchFamily="34" charset="0"/>
                <a:ea typeface="メイリオ" panose="020B0604030504040204" pitchFamily="50" charset="-128"/>
                <a:cs typeface="Arial" panose="020B0604020202020204" pitchFamily="34" charset="0"/>
              </a:rPr>
              <a:t> </a:t>
            </a:r>
            <a:r>
              <a:rPr lang="en-US" altLang="ja-JP" sz="2200" dirty="0">
                <a:latin typeface="Arial" panose="020B0604020202020204" pitchFamily="34" charset="0"/>
                <a:ea typeface="メイリオ" panose="020B0604030504040204" pitchFamily="50" charset="-128"/>
                <a:cs typeface="Arial" panose="020B0604020202020204" pitchFamily="34" charset="0"/>
              </a:rPr>
              <a:t>(concentration</a:t>
            </a:r>
            <a:r>
              <a:rPr lang="ja-JP" altLang="en-US" sz="2200" dirty="0">
                <a:latin typeface="Arial" panose="020B0604020202020204" pitchFamily="34" charset="0"/>
                <a:ea typeface="メイリオ" panose="020B0604030504040204" pitchFamily="50" charset="-128"/>
                <a:cs typeface="Arial" panose="020B0604020202020204" pitchFamily="34" charset="0"/>
              </a:rPr>
              <a:t>：</a:t>
            </a:r>
            <a:r>
              <a:rPr lang="en-US" altLang="ja-JP" sz="2200" dirty="0">
                <a:latin typeface="Arial" panose="020B0604020202020204" pitchFamily="34" charset="0"/>
                <a:cs typeface="Arial" panose="020B0604020202020204" pitchFamily="34" charset="0"/>
              </a:rPr>
              <a:t>10</a:t>
            </a:r>
            <a:r>
              <a:rPr lang="en-US" altLang="ja-JP" sz="2200" baseline="30000" dirty="0">
                <a:latin typeface="Arial" panose="020B0604020202020204" pitchFamily="34" charset="0"/>
                <a:cs typeface="Arial" panose="020B0604020202020204" pitchFamily="34" charset="0"/>
              </a:rPr>
              <a:t>-2</a:t>
            </a:r>
            <a:r>
              <a:rPr lang="en-US" altLang="ja-JP" sz="2200" dirty="0">
                <a:latin typeface="Arial" panose="020B0604020202020204" pitchFamily="34" charset="0"/>
                <a:cs typeface="Arial" panose="020B0604020202020204" pitchFamily="34" charset="0"/>
              </a:rPr>
              <a:t> </a:t>
            </a:r>
            <a:r>
              <a:rPr lang="en-US" altLang="ja-JP" sz="2200" dirty="0" err="1">
                <a:latin typeface="Arial" panose="020B0604020202020204" pitchFamily="34" charset="0"/>
                <a:cs typeface="Arial" panose="020B0604020202020204" pitchFamily="34" charset="0"/>
              </a:rPr>
              <a:t>mol</a:t>
            </a:r>
            <a:r>
              <a:rPr lang="en-US" altLang="ja-JP" sz="2200" dirty="0">
                <a:latin typeface="Arial" panose="020B0604020202020204" pitchFamily="34" charset="0"/>
                <a:cs typeface="Arial" panose="020B0604020202020204" pitchFamily="34" charset="0"/>
              </a:rPr>
              <a:t>/L)</a:t>
            </a:r>
            <a:endParaRPr kumimoji="1" lang="ja-JP" altLang="en-US" sz="22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B57CE676-2A96-F4D4-8E54-A651827CF5A2}"/>
              </a:ext>
            </a:extLst>
          </p:cNvPr>
          <p:cNvSpPr txBox="1"/>
          <p:nvPr/>
        </p:nvSpPr>
        <p:spPr>
          <a:xfrm>
            <a:off x="1983434" y="6290467"/>
            <a:ext cx="8280180" cy="430887"/>
          </a:xfrm>
          <a:prstGeom prst="rect">
            <a:avLst/>
          </a:prstGeom>
          <a:noFill/>
        </p:spPr>
        <p:txBody>
          <a:bodyPr wrap="square" rtlCol="0">
            <a:spAutoFit/>
          </a:bodyPr>
          <a:lstStyle/>
          <a:p>
            <a:r>
              <a:rPr lang="en-US" altLang="ja-JP" sz="2200" dirty="0">
                <a:latin typeface="Arial" panose="020B0604020202020204" pitchFamily="34" charset="0"/>
                <a:cs typeface="Arial" panose="020B0604020202020204" pitchFamily="34" charset="0"/>
              </a:rPr>
              <a:t>High-pressure neutron experiment</a:t>
            </a:r>
            <a:r>
              <a:rPr lang="ja-JP" altLang="en-US" sz="2200" dirty="0">
                <a:latin typeface="Arial" panose="020B0604020202020204" pitchFamily="34" charset="0"/>
                <a:cs typeface="Arial" panose="020B0604020202020204" pitchFamily="34" charset="0"/>
              </a:rPr>
              <a:t>：</a:t>
            </a:r>
            <a:r>
              <a:rPr lang="en-US" altLang="ja-JP" sz="2200" dirty="0">
                <a:latin typeface="Arial" panose="020B0604020202020204" pitchFamily="34" charset="0"/>
                <a:cs typeface="Arial" panose="020B0604020202020204" pitchFamily="34" charset="0"/>
              </a:rPr>
              <a:t>PLANET(BL11) at J-PARC</a:t>
            </a:r>
            <a:endParaRPr kumimoji="1" lang="ja-JP" alt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338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B0C1A-6087-D6C8-68B2-D47F81D80980}"/>
            </a:ext>
          </a:extLst>
        </p:cNvPr>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AA21CE6-5EF0-1A10-38FB-A38AD39C24EA}"/>
              </a:ext>
            </a:extLst>
          </p:cNvPr>
          <p:cNvGrpSpPr/>
          <p:nvPr/>
        </p:nvGrpSpPr>
        <p:grpSpPr>
          <a:xfrm>
            <a:off x="0" y="-13043"/>
            <a:ext cx="12192000" cy="536263"/>
            <a:chOff x="0" y="-13043"/>
            <a:chExt cx="12192000" cy="536263"/>
          </a:xfrm>
        </p:grpSpPr>
        <p:sp>
          <p:nvSpPr>
            <p:cNvPr id="5" name="正方形/長方形 4">
              <a:extLst>
                <a:ext uri="{FF2B5EF4-FFF2-40B4-BE49-F238E27FC236}">
                  <a16:creationId xmlns:a16="http://schemas.microsoft.com/office/drawing/2014/main" id="{2F245538-014F-0F04-FBDC-F1B4EDF9732C}"/>
                </a:ext>
              </a:extLst>
            </p:cNvPr>
            <p:cNvSpPr/>
            <p:nvPr/>
          </p:nvSpPr>
          <p:spPr>
            <a:xfrm>
              <a:off x="0" y="0"/>
              <a:ext cx="12192000" cy="5232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A83F1248-870F-1C2C-7F49-E12BCF92FDB9}"/>
                </a:ext>
              </a:extLst>
            </p:cNvPr>
            <p:cNvSpPr txBox="1"/>
            <p:nvPr/>
          </p:nvSpPr>
          <p:spPr>
            <a:xfrm>
              <a:off x="129953" y="-13043"/>
              <a:ext cx="3459601"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Introduction for ice</a:t>
              </a:r>
            </a:p>
          </p:txBody>
        </p:sp>
      </p:grpSp>
      <p:sp>
        <p:nvSpPr>
          <p:cNvPr id="15" name="テキスト ボックス 14">
            <a:extLst>
              <a:ext uri="{FF2B5EF4-FFF2-40B4-BE49-F238E27FC236}">
                <a16:creationId xmlns:a16="http://schemas.microsoft.com/office/drawing/2014/main" id="{A727775B-47B0-F48B-5552-AAE844F7F1F3}"/>
              </a:ext>
            </a:extLst>
          </p:cNvPr>
          <p:cNvSpPr txBox="1"/>
          <p:nvPr/>
        </p:nvSpPr>
        <p:spPr>
          <a:xfrm>
            <a:off x="715370" y="970559"/>
            <a:ext cx="6897780" cy="769441"/>
          </a:xfrm>
          <a:prstGeom prst="rect">
            <a:avLst/>
          </a:prstGeom>
          <a:noFill/>
        </p:spPr>
        <p:txBody>
          <a:bodyPr wrap="square" rtlCol="0">
            <a:spAutoFit/>
          </a:bodyPr>
          <a:lstStyle/>
          <a:p>
            <a:r>
              <a:rPr lang="en-US" altLang="ja-JP" sz="2200" dirty="0">
                <a:solidFill>
                  <a:srgbClr val="00B0F0"/>
                </a:solidFill>
                <a:latin typeface="Arial" panose="020B0604020202020204" pitchFamily="34" charset="0"/>
                <a:cs typeface="Arial" panose="020B0604020202020204" pitchFamily="34" charset="0"/>
              </a:rPr>
              <a:t>Water molecules of ice are in hydrogen-bond network </a:t>
            </a:r>
          </a:p>
          <a:p>
            <a:r>
              <a:rPr lang="en-US" altLang="ja-JP" sz="2200" dirty="0">
                <a:solidFill>
                  <a:srgbClr val="00B0F0"/>
                </a:solidFill>
                <a:latin typeface="Arial" panose="020B0604020202020204" pitchFamily="34" charset="0"/>
                <a:cs typeface="Arial" panose="020B0604020202020204" pitchFamily="34" charset="0"/>
              </a:rPr>
              <a:t>and they have the orientation freedom.</a:t>
            </a:r>
          </a:p>
        </p:txBody>
      </p:sp>
      <p:pic>
        <p:nvPicPr>
          <p:cNvPr id="66" name="図 65">
            <a:extLst>
              <a:ext uri="{FF2B5EF4-FFF2-40B4-BE49-F238E27FC236}">
                <a16:creationId xmlns:a16="http://schemas.microsoft.com/office/drawing/2014/main" id="{72AC1CC3-695B-CB63-F1F9-E1CE7D33045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4429" y="1996855"/>
            <a:ext cx="7377735" cy="3413379"/>
          </a:xfrm>
          <a:prstGeom prst="rect">
            <a:avLst/>
          </a:prstGeom>
        </p:spPr>
      </p:pic>
      <p:pic>
        <p:nvPicPr>
          <p:cNvPr id="67" name="図 66">
            <a:extLst>
              <a:ext uri="{FF2B5EF4-FFF2-40B4-BE49-F238E27FC236}">
                <a16:creationId xmlns:a16="http://schemas.microsoft.com/office/drawing/2014/main" id="{350A0BAF-6EC3-D14E-90F6-BFC7E3E0B3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4157" y="3934007"/>
            <a:ext cx="1435394" cy="1155044"/>
          </a:xfrm>
          <a:prstGeom prst="rect">
            <a:avLst/>
          </a:prstGeom>
        </p:spPr>
      </p:pic>
      <p:sp>
        <p:nvSpPr>
          <p:cNvPr id="68" name="円弧 67">
            <a:extLst>
              <a:ext uri="{FF2B5EF4-FFF2-40B4-BE49-F238E27FC236}">
                <a16:creationId xmlns:a16="http://schemas.microsoft.com/office/drawing/2014/main" id="{DFD6EF9C-70B9-D522-1602-98319E0B996B}"/>
              </a:ext>
            </a:extLst>
          </p:cNvPr>
          <p:cNvSpPr/>
          <p:nvPr/>
        </p:nvSpPr>
        <p:spPr>
          <a:xfrm rot="17500231">
            <a:off x="2422968" y="2455897"/>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9" name="円弧 68">
            <a:extLst>
              <a:ext uri="{FF2B5EF4-FFF2-40B4-BE49-F238E27FC236}">
                <a16:creationId xmlns:a16="http://schemas.microsoft.com/office/drawing/2014/main" id="{D7E8EEE2-3642-3EE8-59D5-0ED439A3FD1E}"/>
              </a:ext>
            </a:extLst>
          </p:cNvPr>
          <p:cNvSpPr/>
          <p:nvPr/>
        </p:nvSpPr>
        <p:spPr>
          <a:xfrm rot="17500231" flipH="1" flipV="1">
            <a:off x="2472720" y="2514065"/>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F280A9F6-4D41-5A93-5C48-D59DA39A7CF9}"/>
              </a:ext>
            </a:extLst>
          </p:cNvPr>
          <p:cNvSpPr txBox="1"/>
          <p:nvPr/>
        </p:nvSpPr>
        <p:spPr>
          <a:xfrm>
            <a:off x="2321415" y="4976461"/>
            <a:ext cx="269336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Crystal structure of ice </a:t>
            </a:r>
            <a:r>
              <a:rPr kumimoji="1" lang="en-US" altLang="ja-JP" dirty="0" err="1">
                <a:latin typeface="Arial" panose="020B0604020202020204" pitchFamily="34" charset="0"/>
                <a:cs typeface="Arial" panose="020B0604020202020204" pitchFamily="34" charset="0"/>
              </a:rPr>
              <a:t>I</a:t>
            </a:r>
            <a:r>
              <a:rPr kumimoji="1" lang="en-US" altLang="ja-JP" baseline="-25000" dirty="0" err="1">
                <a:latin typeface="Arial" panose="020B0604020202020204" pitchFamily="34" charset="0"/>
                <a:cs typeface="Arial" panose="020B0604020202020204" pitchFamily="34" charset="0"/>
              </a:rPr>
              <a:t>h</a:t>
            </a:r>
            <a:endParaRPr kumimoji="1" lang="ja-JP" altLang="en-US" baseline="-25000" dirty="0">
              <a:latin typeface="Arial" panose="020B0604020202020204" pitchFamily="34" charset="0"/>
              <a:cs typeface="Arial" panose="020B0604020202020204" pitchFamily="34" charset="0"/>
            </a:endParaRPr>
          </a:p>
        </p:txBody>
      </p:sp>
      <p:sp>
        <p:nvSpPr>
          <p:cNvPr id="71" name="テキスト ボックス 70">
            <a:extLst>
              <a:ext uri="{FF2B5EF4-FFF2-40B4-BE49-F238E27FC236}">
                <a16:creationId xmlns:a16="http://schemas.microsoft.com/office/drawing/2014/main" id="{1084F8CE-C9E0-AC0D-505E-140D131D8456}"/>
              </a:ext>
            </a:extLst>
          </p:cNvPr>
          <p:cNvSpPr txBox="1"/>
          <p:nvPr/>
        </p:nvSpPr>
        <p:spPr>
          <a:xfrm>
            <a:off x="5443462" y="3213635"/>
            <a:ext cx="6478055" cy="707886"/>
          </a:xfrm>
          <a:prstGeom prst="rect">
            <a:avLst/>
          </a:prstGeom>
          <a:noFill/>
        </p:spPr>
        <p:txBody>
          <a:bodyPr wrap="none" rtlCol="0">
            <a:spAutoFit/>
          </a:bodyPr>
          <a:lstStyle/>
          <a:p>
            <a:r>
              <a:rPr lang="ja-JP" altLang="en-US" sz="2000" dirty="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Relatively high dielectric constant (ε): ~ 80 - 100</a:t>
            </a:r>
          </a:p>
          <a:p>
            <a:r>
              <a:rPr lang="ja-JP" altLang="en-US" sz="2000" dirty="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other hydrated materials also have such high ε</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 No. </a:t>
            </a:r>
          </a:p>
        </p:txBody>
      </p:sp>
      <p:sp>
        <p:nvSpPr>
          <p:cNvPr id="72" name="テキスト ボックス 71">
            <a:extLst>
              <a:ext uri="{FF2B5EF4-FFF2-40B4-BE49-F238E27FC236}">
                <a16:creationId xmlns:a16="http://schemas.microsoft.com/office/drawing/2014/main" id="{3D30B866-7E37-42E8-E4EE-A42E3237D0AB}"/>
              </a:ext>
            </a:extLst>
          </p:cNvPr>
          <p:cNvSpPr txBox="1"/>
          <p:nvPr/>
        </p:nvSpPr>
        <p:spPr>
          <a:xfrm>
            <a:off x="5443463" y="4422159"/>
            <a:ext cx="2606804" cy="400110"/>
          </a:xfrm>
          <a:prstGeom prst="rect">
            <a:avLst/>
          </a:prstGeom>
          <a:noFill/>
        </p:spPr>
        <p:txBody>
          <a:bodyPr wrap="none" rtlCol="0">
            <a:spAutoFit/>
          </a:bodyPr>
          <a:lstStyle/>
          <a:p>
            <a:r>
              <a:rPr lang="ja-JP" altLang="en-US" sz="2000" dirty="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Proton conductivity</a:t>
            </a:r>
          </a:p>
        </p:txBody>
      </p:sp>
      <p:pic>
        <p:nvPicPr>
          <p:cNvPr id="73" name="図 72">
            <a:extLst>
              <a:ext uri="{FF2B5EF4-FFF2-40B4-BE49-F238E27FC236}">
                <a16:creationId xmlns:a16="http://schemas.microsoft.com/office/drawing/2014/main" id="{EC9801CB-FAF9-8930-6226-70CDB294CADB}"/>
              </a:ext>
            </a:extLst>
          </p:cNvPr>
          <p:cNvPicPr>
            <a:picLocks noChangeAspect="1"/>
          </p:cNvPicPr>
          <p:nvPr/>
        </p:nvPicPr>
        <p:blipFill>
          <a:blip r:embed="rId5"/>
          <a:stretch>
            <a:fillRect/>
          </a:stretch>
        </p:blipFill>
        <p:spPr>
          <a:xfrm>
            <a:off x="7977015" y="1740000"/>
            <a:ext cx="3298979" cy="1483221"/>
          </a:xfrm>
          <a:prstGeom prst="rect">
            <a:avLst/>
          </a:prstGeom>
        </p:spPr>
      </p:pic>
      <p:pic>
        <p:nvPicPr>
          <p:cNvPr id="74" name="図 73">
            <a:extLst>
              <a:ext uri="{FF2B5EF4-FFF2-40B4-BE49-F238E27FC236}">
                <a16:creationId xmlns:a16="http://schemas.microsoft.com/office/drawing/2014/main" id="{E5B8200C-8B9D-1336-5E28-3A617D85DDF7}"/>
              </a:ext>
            </a:extLst>
          </p:cNvPr>
          <p:cNvPicPr>
            <a:picLocks noChangeAspect="1"/>
          </p:cNvPicPr>
          <p:nvPr/>
        </p:nvPicPr>
        <p:blipFill>
          <a:blip r:embed="rId6"/>
          <a:stretch>
            <a:fillRect/>
          </a:stretch>
        </p:blipFill>
        <p:spPr>
          <a:xfrm>
            <a:off x="7991285" y="4174505"/>
            <a:ext cx="3108543" cy="947031"/>
          </a:xfrm>
          <a:prstGeom prst="rect">
            <a:avLst/>
          </a:prstGeom>
        </p:spPr>
      </p:pic>
      <p:sp>
        <p:nvSpPr>
          <p:cNvPr id="75" name="テキスト ボックス 74">
            <a:extLst>
              <a:ext uri="{FF2B5EF4-FFF2-40B4-BE49-F238E27FC236}">
                <a16:creationId xmlns:a16="http://schemas.microsoft.com/office/drawing/2014/main" id="{EA46011F-AC42-C1F7-EA32-3E505E0105AD}"/>
              </a:ext>
            </a:extLst>
          </p:cNvPr>
          <p:cNvSpPr txBox="1"/>
          <p:nvPr/>
        </p:nvSpPr>
        <p:spPr>
          <a:xfrm>
            <a:off x="5443462" y="5275325"/>
            <a:ext cx="4987263" cy="707886"/>
          </a:xfrm>
          <a:prstGeom prst="rect">
            <a:avLst/>
          </a:prstGeom>
          <a:noFill/>
        </p:spPr>
        <p:txBody>
          <a:bodyPr wrap="none" rtlCol="0">
            <a:spAutoFit/>
          </a:bodyPr>
          <a:lstStyle/>
          <a:p>
            <a:r>
              <a:rPr lang="ja-JP" altLang="en-US" sz="2000" u="heavy" dirty="0">
                <a:uFill>
                  <a:solidFill>
                    <a:srgbClr val="00B0F0"/>
                  </a:solidFill>
                </a:uFill>
                <a:latin typeface="Arial" panose="020B0604020202020204" pitchFamily="34" charset="0"/>
                <a:cs typeface="Arial" panose="020B0604020202020204" pitchFamily="34" charset="0"/>
              </a:rPr>
              <a:t>・</a:t>
            </a:r>
            <a:r>
              <a:rPr lang="en-US" altLang="ja-JP" sz="2000" u="heavy" dirty="0">
                <a:uFill>
                  <a:solidFill>
                    <a:srgbClr val="00B0F0"/>
                  </a:solidFill>
                </a:uFill>
                <a:latin typeface="Arial" panose="020B0604020202020204" pitchFamily="34" charset="0"/>
                <a:cs typeface="Arial" panose="020B0604020202020204" pitchFamily="34" charset="0"/>
              </a:rPr>
              <a:t>Many types of ice polymorphs</a:t>
            </a:r>
          </a:p>
          <a:p>
            <a:r>
              <a:rPr lang="ja-JP" altLang="en-US" sz="2000" u="heavy" dirty="0">
                <a:uFill>
                  <a:solidFill>
                    <a:srgbClr val="00B0F0"/>
                  </a:solidFill>
                </a:uFill>
                <a:latin typeface="Arial" panose="020B0604020202020204" pitchFamily="34" charset="0"/>
                <a:cs typeface="Arial" panose="020B0604020202020204" pitchFamily="34" charset="0"/>
              </a:rPr>
              <a:t>－</a:t>
            </a:r>
            <a:r>
              <a:rPr lang="en-US" altLang="ja-JP" sz="2000" u="heavy" dirty="0">
                <a:uFill>
                  <a:solidFill>
                    <a:srgbClr val="00B0F0"/>
                  </a:solidFill>
                </a:uFill>
                <a:latin typeface="Arial" panose="020B0604020202020204" pitchFamily="34" charset="0"/>
                <a:cs typeface="Arial" panose="020B0604020202020204" pitchFamily="34" charset="0"/>
              </a:rPr>
              <a:t>20 crystalline phases have been known.</a:t>
            </a:r>
          </a:p>
        </p:txBody>
      </p:sp>
      <p:sp>
        <p:nvSpPr>
          <p:cNvPr id="2" name="正方形/長方形 1">
            <a:extLst>
              <a:ext uri="{FF2B5EF4-FFF2-40B4-BE49-F238E27FC236}">
                <a16:creationId xmlns:a16="http://schemas.microsoft.com/office/drawing/2014/main" id="{30F73B06-E1CA-86E4-CC49-05DE10911E91}"/>
              </a:ext>
            </a:extLst>
          </p:cNvPr>
          <p:cNvSpPr/>
          <p:nvPr/>
        </p:nvSpPr>
        <p:spPr>
          <a:xfrm>
            <a:off x="575354" y="1089060"/>
            <a:ext cx="134366" cy="534256"/>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V 字型 5">
            <a:extLst>
              <a:ext uri="{FF2B5EF4-FFF2-40B4-BE49-F238E27FC236}">
                <a16:creationId xmlns:a16="http://schemas.microsoft.com/office/drawing/2014/main" id="{DCF78C4F-E329-50F5-30A3-B6E8D375523A}"/>
              </a:ext>
            </a:extLst>
          </p:cNvPr>
          <p:cNvSpPr/>
          <p:nvPr/>
        </p:nvSpPr>
        <p:spPr>
          <a:xfrm>
            <a:off x="9705975" y="5985916"/>
            <a:ext cx="400050" cy="302167"/>
          </a:xfrm>
          <a:prstGeom prst="notched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D877B56-805D-D8F0-33EA-4A19D23AC304}"/>
              </a:ext>
            </a:extLst>
          </p:cNvPr>
          <p:cNvSpPr txBox="1"/>
          <p:nvPr/>
        </p:nvSpPr>
        <p:spPr>
          <a:xfrm>
            <a:off x="10106025" y="5952333"/>
            <a:ext cx="1311578" cy="400110"/>
          </a:xfrm>
          <a:prstGeom prst="rect">
            <a:avLst/>
          </a:prstGeom>
          <a:noFill/>
        </p:spPr>
        <p:txBody>
          <a:bodyPr wrap="none" rtlCol="0">
            <a:spAutoFit/>
          </a:bodyPr>
          <a:lstStyle/>
          <a:p>
            <a:r>
              <a:rPr kumimoji="1" lang="en-US" altLang="ja-JP" sz="2000" i="1" dirty="0">
                <a:latin typeface="Arial" panose="020B0604020202020204" pitchFamily="34" charset="0"/>
                <a:cs typeface="Arial" panose="020B0604020202020204" pitchFamily="34" charset="0"/>
              </a:rPr>
              <a:t>Next slide</a:t>
            </a:r>
            <a:endParaRPr kumimoji="1" lang="ja-JP" alt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4399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8" name="テキスト ボックス 37"/>
              <p:cNvSpPr txBox="1"/>
              <p:nvPr/>
            </p:nvSpPr>
            <p:spPr>
              <a:xfrm>
                <a:off x="1590782" y="5746023"/>
                <a:ext cx="9010436" cy="463973"/>
              </a:xfrm>
              <a:prstGeom prst="rect">
                <a:avLst/>
              </a:prstGeom>
              <a:noFill/>
            </p:spPr>
            <p:txBody>
              <a:bodyPr wrap="square" rtlCol="0">
                <a:spAutoFit/>
              </a:bodyPr>
              <a:lstStyle/>
              <a:p>
                <a:r>
                  <a:rPr lang="en-US" altLang="ja-JP" sz="2200" dirty="0">
                    <a:latin typeface="Arial" panose="020B0604020202020204" pitchFamily="34" charset="0"/>
                    <a:ea typeface="メイリオ" panose="020B0604030504040204" pitchFamily="50" charset="-128"/>
                    <a:cs typeface="Arial" panose="020B0604020202020204" pitchFamily="34" charset="0"/>
                  </a:rPr>
                  <a:t>The new ordered phase has </a:t>
                </a:r>
                <a14:m>
                  <m:oMath xmlns:m="http://schemas.openxmlformats.org/officeDocument/2006/math">
                    <m:rad>
                      <m:radPr>
                        <m:degHide m:val="on"/>
                        <m:ctrlPr>
                          <a:rPr lang="ja-JP" altLang="en-US" sz="2200" i="1">
                            <a:latin typeface="Cambria Math" panose="02040503050406030204" pitchFamily="18" charset="0"/>
                            <a:ea typeface="メイリオ" panose="020B0604030504040204" pitchFamily="50" charset="-128"/>
                          </a:rPr>
                        </m:ctrlPr>
                      </m:radPr>
                      <m:deg/>
                      <m:e>
                        <m:r>
                          <a:rPr lang="en-US" altLang="ja-JP" sz="2200" i="1">
                            <a:latin typeface="Cambria Math" panose="02040503050406030204" pitchFamily="18" charset="0"/>
                            <a:ea typeface="メイリオ" panose="020B0604030504040204" pitchFamily="50" charset="-128"/>
                          </a:rPr>
                          <m:t>2</m:t>
                        </m:r>
                      </m:e>
                    </m:rad>
                    <m:r>
                      <a:rPr lang="en-US" altLang="ja-JP" sz="2200" i="1">
                        <a:latin typeface="Cambria Math" panose="02040503050406030204" pitchFamily="18" charset="0"/>
                        <a:ea typeface="Cambria Math" panose="02040503050406030204" pitchFamily="18" charset="0"/>
                      </a:rPr>
                      <m:t>×</m:t>
                    </m:r>
                    <m:rad>
                      <m:radPr>
                        <m:degHide m:val="on"/>
                        <m:ctrlPr>
                          <a:rPr lang="en-US" altLang="ja-JP" sz="2200" i="1">
                            <a:latin typeface="Cambria Math" panose="02040503050406030204" pitchFamily="18" charset="0"/>
                            <a:ea typeface="Cambria Math" panose="02040503050406030204" pitchFamily="18" charset="0"/>
                          </a:rPr>
                        </m:ctrlPr>
                      </m:radPr>
                      <m:deg/>
                      <m:e>
                        <m:r>
                          <a:rPr lang="en-US" altLang="ja-JP" sz="2200" i="1">
                            <a:latin typeface="Cambria Math" panose="02040503050406030204" pitchFamily="18" charset="0"/>
                            <a:ea typeface="Cambria Math" panose="02040503050406030204" pitchFamily="18" charset="0"/>
                          </a:rPr>
                          <m:t>2</m:t>
                        </m:r>
                      </m:e>
                    </m:rad>
                    <m:r>
                      <a:rPr lang="en-US" altLang="ja-JP" sz="2200" i="1">
                        <a:latin typeface="Cambria Math" panose="02040503050406030204" pitchFamily="18" charset="0"/>
                        <a:ea typeface="Cambria Math" panose="02040503050406030204" pitchFamily="18" charset="0"/>
                      </a:rPr>
                      <m:t>×1</m:t>
                    </m:r>
                  </m:oMath>
                </a14:m>
                <a:r>
                  <a:rPr lang="en-US" altLang="ja-JP" sz="2200" dirty="0">
                    <a:latin typeface="Arial" panose="020B0604020202020204" pitchFamily="34" charset="0"/>
                    <a:ea typeface="メイリオ" panose="020B0604030504040204" pitchFamily="50" charset="-128"/>
                    <a:cs typeface="Arial" panose="020B0604020202020204" pitchFamily="34" charset="0"/>
                  </a:rPr>
                  <a:t> unit cell comparing with ice VI.</a:t>
                </a:r>
                <a:endParaRPr lang="ja-JP" altLang="en-US" sz="2200" dirty="0">
                  <a:latin typeface="Arial" panose="020B0604020202020204" pitchFamily="34" charset="0"/>
                  <a:ea typeface="メイリオ" panose="020B0604030504040204" pitchFamily="50" charset="-128"/>
                  <a:cs typeface="Arial" panose="020B0604020202020204" pitchFamily="34" charset="0"/>
                </a:endParaRPr>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1590782" y="5746023"/>
                <a:ext cx="9010436" cy="463973"/>
              </a:xfrm>
              <a:prstGeom prst="rect">
                <a:avLst/>
              </a:prstGeom>
              <a:blipFill>
                <a:blip r:embed="rId3"/>
                <a:stretch>
                  <a:fillRect l="-880" t="-1316" r="-1759" b="-26316"/>
                </a:stretch>
              </a:blipFill>
            </p:spPr>
            <p:txBody>
              <a:bodyPr/>
              <a:lstStyle/>
              <a:p>
                <a:r>
                  <a:rPr lang="ja-JP" altLang="en-US">
                    <a:noFill/>
                  </a:rPr>
                  <a:t> </a:t>
                </a:r>
              </a:p>
            </p:txBody>
          </p:sp>
        </mc:Fallback>
      </mc:AlternateContent>
      <p:sp>
        <p:nvSpPr>
          <p:cNvPr id="11" name="テキスト ボックス 10"/>
          <p:cNvSpPr txBox="1"/>
          <p:nvPr/>
        </p:nvSpPr>
        <p:spPr>
          <a:xfrm>
            <a:off x="7675453" y="1432934"/>
            <a:ext cx="2691763" cy="400110"/>
          </a:xfrm>
          <a:prstGeom prst="rect">
            <a:avLst/>
          </a:prstGeom>
          <a:noFill/>
        </p:spPr>
        <p:txBody>
          <a:bodyPr wrap="none" rtlCol="0">
            <a:spAutoFit/>
          </a:bodyPr>
          <a:lstStyle/>
          <a:p>
            <a:r>
              <a:rPr lang="en-US" altLang="ja-JP" sz="2000" dirty="0">
                <a:solidFill>
                  <a:srgbClr val="FF0000"/>
                </a:solidFill>
                <a:latin typeface="Arial" panose="020B0604020202020204" pitchFamily="34" charset="0"/>
                <a:cs typeface="Arial" panose="020B0604020202020204" pitchFamily="34" charset="0"/>
              </a:rPr>
              <a:t>Ice VI and XV unit cell</a:t>
            </a:r>
            <a:endParaRPr lang="ja-JP" altLang="en-US" sz="2000" dirty="0">
              <a:solidFill>
                <a:srgbClr val="FF0000"/>
              </a:solidFill>
              <a:latin typeface="Arial" panose="020B0604020202020204" pitchFamily="34" charset="0"/>
              <a:cs typeface="Arial" panose="020B0604020202020204" pitchFamily="34" charset="0"/>
            </a:endParaRPr>
          </a:p>
        </p:txBody>
      </p:sp>
      <p:sp>
        <p:nvSpPr>
          <p:cNvPr id="15" name="テキスト ボックス 14"/>
          <p:cNvSpPr txBox="1"/>
          <p:nvPr/>
        </p:nvSpPr>
        <p:spPr>
          <a:xfrm>
            <a:off x="6779372" y="5171571"/>
            <a:ext cx="3587842" cy="400110"/>
          </a:xfrm>
          <a:prstGeom prst="rect">
            <a:avLst/>
          </a:prstGeom>
          <a:noFill/>
        </p:spPr>
        <p:txBody>
          <a:bodyPr wrap="none" rtlCol="0">
            <a:spAutoFit/>
          </a:bodyPr>
          <a:lstStyle/>
          <a:p>
            <a:r>
              <a:rPr lang="en-US" altLang="ja-JP" sz="2000" b="1" dirty="0">
                <a:solidFill>
                  <a:srgbClr val="1E00E1"/>
                </a:solidFill>
                <a:latin typeface="Arial" panose="020B0604020202020204" pitchFamily="34" charset="0"/>
                <a:cs typeface="Arial" panose="020B0604020202020204" pitchFamily="34" charset="0"/>
              </a:rPr>
              <a:t>New ordered phase unit cell</a:t>
            </a:r>
            <a:endParaRPr lang="ja-JP" altLang="en-US" sz="2000" b="1" dirty="0">
              <a:solidFill>
                <a:srgbClr val="1E00E1"/>
              </a:solidFill>
              <a:latin typeface="Arial" panose="020B0604020202020204" pitchFamily="34" charset="0"/>
              <a:cs typeface="Arial" panose="020B0604020202020204" pitchFamily="34" charset="0"/>
            </a:endParaRPr>
          </a:p>
        </p:txBody>
      </p:sp>
      <p:sp>
        <p:nvSpPr>
          <p:cNvPr id="13" name="テキスト ボックス 12"/>
          <p:cNvSpPr txBox="1"/>
          <p:nvPr/>
        </p:nvSpPr>
        <p:spPr>
          <a:xfrm>
            <a:off x="1390094" y="868635"/>
            <a:ext cx="3796424" cy="400110"/>
          </a:xfrm>
          <a:prstGeom prst="rect">
            <a:avLst/>
          </a:prstGeom>
          <a:noFill/>
        </p:spPr>
        <p:txBody>
          <a:bodyPr wrap="none" rtlCol="0">
            <a:spAutoFit/>
          </a:bodyPr>
          <a:lstStyle/>
          <a:p>
            <a:r>
              <a:rPr lang="en-US" altLang="ja-JP" sz="2000" dirty="0">
                <a:latin typeface="Arial" panose="020B0604020202020204" pitchFamily="34" charset="0"/>
                <a:ea typeface="メイリオ" panose="020B0604030504040204" pitchFamily="50" charset="-128"/>
                <a:cs typeface="Arial" panose="020B0604020202020204" pitchFamily="34" charset="0"/>
              </a:rPr>
              <a:t>Diffraction pattern of new phase</a:t>
            </a:r>
            <a:endParaRPr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正方形/長方形 15"/>
          <p:cNvSpPr/>
          <p:nvPr/>
        </p:nvSpPr>
        <p:spPr>
          <a:xfrm>
            <a:off x="1390094" y="1211940"/>
            <a:ext cx="2095445" cy="369332"/>
          </a:xfrm>
          <a:prstGeom prst="rect">
            <a:avLst/>
          </a:prstGeom>
        </p:spPr>
        <p:txBody>
          <a:bodyPr wrap="none">
            <a:spAutoFit/>
          </a:bodyPr>
          <a:lstStyle/>
          <a:p>
            <a:r>
              <a:rPr lang="ja-JP" altLang="en-US" dirty="0">
                <a:latin typeface="Arial" panose="020B0604020202020204" pitchFamily="34" charset="0"/>
                <a:ea typeface="メイリオ" panose="020B0604030504040204" pitchFamily="50" charset="-128"/>
                <a:cs typeface="Arial" panose="020B0604020202020204" pitchFamily="34" charset="0"/>
              </a:rPr>
              <a:t>（</a:t>
            </a:r>
            <a:r>
              <a:rPr lang="en-US" altLang="ja-JP" dirty="0">
                <a:latin typeface="Arial" panose="020B0604020202020204" pitchFamily="34" charset="0"/>
                <a:ea typeface="メイリオ" panose="020B0604030504040204" pitchFamily="50" charset="-128"/>
                <a:cs typeface="Arial" panose="020B0604020202020204" pitchFamily="34" charset="0"/>
              </a:rPr>
              <a:t>1.6 GPa, 80 K</a:t>
            </a:r>
            <a:r>
              <a:rPr lang="ja-JP" altLang="en-US" dirty="0">
                <a:latin typeface="Arial" panose="020B0604020202020204" pitchFamily="34" charset="0"/>
                <a:ea typeface="メイリオ" panose="020B0604030504040204" pitchFamily="50" charset="-128"/>
                <a:cs typeface="Arial" panose="020B0604020202020204" pitchFamily="34" charset="0"/>
              </a:rPr>
              <a:t>）</a:t>
            </a:r>
          </a:p>
        </p:txBody>
      </p:sp>
      <p:pic>
        <p:nvPicPr>
          <p:cNvPr id="2" name="図 1"/>
          <p:cNvPicPr>
            <a:picLocks noChangeAspect="1"/>
          </p:cNvPicPr>
          <p:nvPr/>
        </p:nvPicPr>
        <p:blipFill>
          <a:blip r:embed="rId4"/>
          <a:stretch>
            <a:fillRect/>
          </a:stretch>
        </p:blipFill>
        <p:spPr>
          <a:xfrm>
            <a:off x="1759430" y="1616542"/>
            <a:ext cx="5007672" cy="4228582"/>
          </a:xfrm>
          <a:prstGeom prst="rect">
            <a:avLst/>
          </a:prstGeom>
        </p:spPr>
      </p:pic>
      <p:pic>
        <p:nvPicPr>
          <p:cNvPr id="6" name="図 5"/>
          <p:cNvPicPr>
            <a:picLocks noChangeAspect="1"/>
          </p:cNvPicPr>
          <p:nvPr/>
        </p:nvPicPr>
        <p:blipFill>
          <a:blip r:embed="rId5"/>
          <a:stretch>
            <a:fillRect/>
          </a:stretch>
        </p:blipFill>
        <p:spPr>
          <a:xfrm>
            <a:off x="6771921" y="1833045"/>
            <a:ext cx="3447594" cy="3425061"/>
          </a:xfrm>
          <a:prstGeom prst="rect">
            <a:avLst/>
          </a:prstGeom>
        </p:spPr>
      </p:pic>
      <p:grpSp>
        <p:nvGrpSpPr>
          <p:cNvPr id="3" name="グループ化 2">
            <a:extLst>
              <a:ext uri="{FF2B5EF4-FFF2-40B4-BE49-F238E27FC236}">
                <a16:creationId xmlns:a16="http://schemas.microsoft.com/office/drawing/2014/main" id="{CEF2A72D-5AA9-A062-B3F5-EF2B9AA79BED}"/>
              </a:ext>
            </a:extLst>
          </p:cNvPr>
          <p:cNvGrpSpPr/>
          <p:nvPr/>
        </p:nvGrpSpPr>
        <p:grpSpPr>
          <a:xfrm>
            <a:off x="0" y="0"/>
            <a:ext cx="12192000" cy="523220"/>
            <a:chOff x="0" y="0"/>
            <a:chExt cx="12192000" cy="523220"/>
          </a:xfrm>
        </p:grpSpPr>
        <p:sp>
          <p:nvSpPr>
            <p:cNvPr id="4" name="正方形/長方形 3">
              <a:extLst>
                <a:ext uri="{FF2B5EF4-FFF2-40B4-BE49-F238E27FC236}">
                  <a16:creationId xmlns:a16="http://schemas.microsoft.com/office/drawing/2014/main" id="{13D07466-76DB-C4A5-7C07-098840E25796}"/>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00DCD02-EE56-CB77-29F8-F6ABFF21513B}"/>
                </a:ext>
              </a:extLst>
            </p:cNvPr>
            <p:cNvSpPr txBox="1"/>
            <p:nvPr/>
          </p:nvSpPr>
          <p:spPr>
            <a:xfrm>
              <a:off x="119679" y="28053"/>
              <a:ext cx="11962730"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ea typeface="メイリオ" panose="020B0604030504040204" pitchFamily="50" charset="-128"/>
                  <a:cs typeface="Arial" panose="020B0604020202020204" pitchFamily="34" charset="0"/>
                </a:rPr>
                <a:t>HP neutron diffraction experiment</a:t>
              </a:r>
              <a:endParaRPr lang="ja-JP" altLang="en-US" sz="2400" b="1"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grpSp>
      <p:sp>
        <p:nvSpPr>
          <p:cNvPr id="7" name="二等辺三角形 6">
            <a:extLst>
              <a:ext uri="{FF2B5EF4-FFF2-40B4-BE49-F238E27FC236}">
                <a16:creationId xmlns:a16="http://schemas.microsoft.com/office/drawing/2014/main" id="{FF8210DA-1C12-AF04-9ABE-B9AEBAD75AEE}"/>
              </a:ext>
            </a:extLst>
          </p:cNvPr>
          <p:cNvSpPr/>
          <p:nvPr/>
        </p:nvSpPr>
        <p:spPr>
          <a:xfrm flipV="1">
            <a:off x="5241208" y="1519975"/>
            <a:ext cx="144000" cy="180000"/>
          </a:xfrm>
          <a:prstGeom prst="triangl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07629ADD-DE7C-2583-D78D-A9627920360A}"/>
              </a:ext>
            </a:extLst>
          </p:cNvPr>
          <p:cNvSpPr/>
          <p:nvPr/>
        </p:nvSpPr>
        <p:spPr>
          <a:xfrm flipV="1">
            <a:off x="5508496" y="1519975"/>
            <a:ext cx="144000" cy="180000"/>
          </a:xfrm>
          <a:prstGeom prst="triangl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909628B-7C00-AD63-BF0A-908E572CCC1A}"/>
              </a:ext>
            </a:extLst>
          </p:cNvPr>
          <p:cNvSpPr txBox="1"/>
          <p:nvPr/>
        </p:nvSpPr>
        <p:spPr>
          <a:xfrm>
            <a:off x="5086564" y="1150643"/>
            <a:ext cx="2467342" cy="369332"/>
          </a:xfrm>
          <a:prstGeom prst="rect">
            <a:avLst/>
          </a:prstGeom>
          <a:noFill/>
        </p:spPr>
        <p:txBody>
          <a:bodyPr wrap="none" rtlCol="0">
            <a:spAutoFit/>
          </a:bodyPr>
          <a:lstStyle/>
          <a:p>
            <a:r>
              <a:rPr kumimoji="1" lang="en-US" altLang="ja-JP" dirty="0">
                <a:solidFill>
                  <a:srgbClr val="002060"/>
                </a:solidFill>
                <a:latin typeface="Arial" panose="020B0604020202020204" pitchFamily="34" charset="0"/>
                <a:cs typeface="Arial" panose="020B0604020202020204" pitchFamily="34" charset="0"/>
              </a:rPr>
              <a:t>Super lattice reflection</a:t>
            </a:r>
            <a:endParaRPr kumimoji="1" lang="ja-JP" alt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09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3F484-42DB-FC8F-126C-B6776A028272}"/>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9E2226C-4A7F-0756-1DCE-C45DBD30C829}"/>
              </a:ext>
            </a:extLst>
          </p:cNvPr>
          <p:cNvSpPr txBox="1"/>
          <p:nvPr/>
        </p:nvSpPr>
        <p:spPr>
          <a:xfrm>
            <a:off x="1615447" y="5845124"/>
            <a:ext cx="8961107" cy="769441"/>
          </a:xfrm>
          <a:prstGeom prst="rect">
            <a:avLst/>
          </a:prstGeom>
          <a:noFill/>
        </p:spPr>
        <p:txBody>
          <a:bodyPr wrap="none" rtlCol="0">
            <a:spAutoFit/>
          </a:bodyPr>
          <a:lstStyle/>
          <a:p>
            <a:r>
              <a:rPr kumimoji="1" lang="en-US" altLang="ja-JP" sz="2200" dirty="0">
                <a:latin typeface="Arial" panose="020B0604020202020204" pitchFamily="34" charset="0"/>
                <a:cs typeface="Arial" panose="020B0604020202020204" pitchFamily="34" charset="0"/>
              </a:rPr>
              <a:t>Based </a:t>
            </a:r>
            <a:r>
              <a:rPr lang="en-US" altLang="ja-JP" sz="2200" dirty="0">
                <a:latin typeface="Arial" panose="020B0604020202020204" pitchFamily="34" charset="0"/>
                <a:cs typeface="Arial" panose="020B0604020202020204" pitchFamily="34" charset="0"/>
              </a:rPr>
              <a:t>on structural analysis, </a:t>
            </a:r>
            <a:r>
              <a:rPr kumimoji="1" lang="en-US" altLang="ja-JP" sz="2200" dirty="0">
                <a:latin typeface="Arial" panose="020B0604020202020204" pitchFamily="34" charset="0"/>
                <a:cs typeface="Arial" panose="020B0604020202020204" pitchFamily="34" charset="0"/>
              </a:rPr>
              <a:t>there are two plausible structure models </a:t>
            </a:r>
            <a:br>
              <a:rPr kumimoji="1" lang="en-US" altLang="ja-JP" sz="2200" dirty="0">
                <a:latin typeface="Arial" panose="020B0604020202020204" pitchFamily="34" charset="0"/>
                <a:cs typeface="Arial" panose="020B0604020202020204" pitchFamily="34" charset="0"/>
              </a:rPr>
            </a:br>
            <a:r>
              <a:rPr kumimoji="1" lang="en-US" altLang="ja-JP" sz="2200" dirty="0">
                <a:latin typeface="Arial" panose="020B0604020202020204" pitchFamily="34" charset="0"/>
                <a:cs typeface="Arial" panose="020B0604020202020204" pitchFamily="34" charset="0"/>
              </a:rPr>
              <a:t>for ice XIX </a:t>
            </a:r>
            <a:r>
              <a:rPr lang="en-US" altLang="ja-JP" sz="2200" dirty="0">
                <a:latin typeface="Arial" panose="020B0604020202020204" pitchFamily="34" charset="0"/>
                <a:cs typeface="Arial" panose="020B0604020202020204" pitchFamily="34" charset="0"/>
              </a:rPr>
              <a:t>(Space group: </a:t>
            </a:r>
            <a:r>
              <a:rPr lang="en-US" altLang="ja-JP" sz="2200" i="1" dirty="0">
                <a:latin typeface="Arial" panose="020B0604020202020204" pitchFamily="34" charset="0"/>
                <a:cs typeface="Arial" panose="020B0604020202020204" pitchFamily="34" charset="0"/>
              </a:rPr>
              <a:t>P</a:t>
            </a:r>
            <a:r>
              <a:rPr lang="en-US" altLang="ja-JP" sz="2200" dirty="0">
                <a:latin typeface="Arial" panose="020B0604020202020204" pitchFamily="34" charset="0"/>
                <a:cs typeface="Arial" panose="020B0604020202020204" pitchFamily="34" charset="0"/>
              </a:rPr>
              <a:t>-4 and </a:t>
            </a:r>
            <a:r>
              <a:rPr lang="en-US" altLang="ja-JP" sz="2200" i="1" dirty="0">
                <a:latin typeface="Arial" panose="020B0604020202020204" pitchFamily="34" charset="0"/>
                <a:cs typeface="Arial" panose="020B0604020202020204" pitchFamily="34" charset="0"/>
              </a:rPr>
              <a:t>Pcc</a:t>
            </a:r>
            <a:r>
              <a:rPr lang="en-US" altLang="ja-JP" sz="2200" dirty="0">
                <a:latin typeface="Arial" panose="020B0604020202020204" pitchFamily="34" charset="0"/>
                <a:cs typeface="Arial" panose="020B0604020202020204" pitchFamily="34" charset="0"/>
              </a:rPr>
              <a:t>2).</a:t>
            </a:r>
          </a:p>
        </p:txBody>
      </p:sp>
      <p:sp>
        <p:nvSpPr>
          <p:cNvPr id="10" name="テキスト ボックス 9">
            <a:extLst>
              <a:ext uri="{FF2B5EF4-FFF2-40B4-BE49-F238E27FC236}">
                <a16:creationId xmlns:a16="http://schemas.microsoft.com/office/drawing/2014/main" id="{E4BC65A7-8469-975A-16F8-F578E74F21F6}"/>
              </a:ext>
            </a:extLst>
          </p:cNvPr>
          <p:cNvSpPr txBox="1"/>
          <p:nvPr/>
        </p:nvSpPr>
        <p:spPr>
          <a:xfrm>
            <a:off x="7675453" y="1432934"/>
            <a:ext cx="2691763" cy="400110"/>
          </a:xfrm>
          <a:prstGeom prst="rect">
            <a:avLst/>
          </a:prstGeom>
          <a:noFill/>
        </p:spPr>
        <p:txBody>
          <a:bodyPr wrap="none" rtlCol="0">
            <a:spAutoFit/>
          </a:bodyPr>
          <a:lstStyle/>
          <a:p>
            <a:r>
              <a:rPr lang="en-US" altLang="ja-JP" sz="2000" dirty="0">
                <a:solidFill>
                  <a:srgbClr val="FF0000"/>
                </a:solidFill>
                <a:latin typeface="Arial" panose="020B0604020202020204" pitchFamily="34" charset="0"/>
                <a:cs typeface="Arial" panose="020B0604020202020204" pitchFamily="34" charset="0"/>
              </a:rPr>
              <a:t>Ice VI and XV unit cell</a:t>
            </a:r>
            <a:endParaRPr lang="ja-JP" altLang="en-US" sz="2000" dirty="0">
              <a:solidFill>
                <a:srgbClr val="FF0000"/>
              </a:solidFill>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B24C2160-35F8-6169-7ABE-62A1EB0E4958}"/>
              </a:ext>
            </a:extLst>
          </p:cNvPr>
          <p:cNvSpPr txBox="1"/>
          <p:nvPr/>
        </p:nvSpPr>
        <p:spPr>
          <a:xfrm>
            <a:off x="6779372" y="5171571"/>
            <a:ext cx="3587842" cy="400110"/>
          </a:xfrm>
          <a:prstGeom prst="rect">
            <a:avLst/>
          </a:prstGeom>
          <a:noFill/>
        </p:spPr>
        <p:txBody>
          <a:bodyPr wrap="none" rtlCol="0">
            <a:spAutoFit/>
          </a:bodyPr>
          <a:lstStyle/>
          <a:p>
            <a:r>
              <a:rPr lang="en-US" altLang="ja-JP" sz="2000" b="1" dirty="0">
                <a:solidFill>
                  <a:srgbClr val="1E00E1"/>
                </a:solidFill>
                <a:latin typeface="Arial" panose="020B0604020202020204" pitchFamily="34" charset="0"/>
                <a:cs typeface="Arial" panose="020B0604020202020204" pitchFamily="34" charset="0"/>
              </a:rPr>
              <a:t>New ordered phase unit cell</a:t>
            </a:r>
            <a:endParaRPr lang="ja-JP" altLang="en-US" sz="2000" b="1" dirty="0">
              <a:solidFill>
                <a:srgbClr val="1E00E1"/>
              </a:solidFill>
              <a:latin typeface="Arial" panose="020B0604020202020204" pitchFamily="34" charset="0"/>
              <a:cs typeface="Arial" panose="020B0604020202020204" pitchFamily="34" charset="0"/>
            </a:endParaRPr>
          </a:p>
        </p:txBody>
      </p:sp>
      <p:pic>
        <p:nvPicPr>
          <p:cNvPr id="14" name="図 13">
            <a:extLst>
              <a:ext uri="{FF2B5EF4-FFF2-40B4-BE49-F238E27FC236}">
                <a16:creationId xmlns:a16="http://schemas.microsoft.com/office/drawing/2014/main" id="{5A5CE9B1-4415-5C48-9056-45A88362F1D9}"/>
              </a:ext>
            </a:extLst>
          </p:cNvPr>
          <p:cNvPicPr>
            <a:picLocks noChangeAspect="1"/>
          </p:cNvPicPr>
          <p:nvPr/>
        </p:nvPicPr>
        <p:blipFill>
          <a:blip r:embed="rId3"/>
          <a:stretch>
            <a:fillRect/>
          </a:stretch>
        </p:blipFill>
        <p:spPr>
          <a:xfrm>
            <a:off x="1759430" y="1616542"/>
            <a:ext cx="5007672" cy="4228582"/>
          </a:xfrm>
          <a:prstGeom prst="rect">
            <a:avLst/>
          </a:prstGeom>
        </p:spPr>
      </p:pic>
      <p:pic>
        <p:nvPicPr>
          <p:cNvPr id="17" name="図 16">
            <a:extLst>
              <a:ext uri="{FF2B5EF4-FFF2-40B4-BE49-F238E27FC236}">
                <a16:creationId xmlns:a16="http://schemas.microsoft.com/office/drawing/2014/main" id="{3C6D3F8C-B37D-19B5-CA1D-F363EB717C93}"/>
              </a:ext>
            </a:extLst>
          </p:cNvPr>
          <p:cNvPicPr>
            <a:picLocks noChangeAspect="1"/>
          </p:cNvPicPr>
          <p:nvPr/>
        </p:nvPicPr>
        <p:blipFill>
          <a:blip r:embed="rId4"/>
          <a:stretch>
            <a:fillRect/>
          </a:stretch>
        </p:blipFill>
        <p:spPr>
          <a:xfrm>
            <a:off x="6771921" y="1833045"/>
            <a:ext cx="3447594" cy="3425061"/>
          </a:xfrm>
          <a:prstGeom prst="rect">
            <a:avLst/>
          </a:prstGeom>
        </p:spPr>
      </p:pic>
      <p:sp>
        <p:nvSpPr>
          <p:cNvPr id="18" name="二等辺三角形 17">
            <a:extLst>
              <a:ext uri="{FF2B5EF4-FFF2-40B4-BE49-F238E27FC236}">
                <a16:creationId xmlns:a16="http://schemas.microsoft.com/office/drawing/2014/main" id="{5D729DC0-1E7B-E9D8-2C60-C5053702E8C5}"/>
              </a:ext>
            </a:extLst>
          </p:cNvPr>
          <p:cNvSpPr/>
          <p:nvPr/>
        </p:nvSpPr>
        <p:spPr>
          <a:xfrm flipV="1">
            <a:off x="5241208" y="1519975"/>
            <a:ext cx="144000" cy="180000"/>
          </a:xfrm>
          <a:prstGeom prst="triangl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22EAC19B-2CC4-86E6-EE5D-84E1A4967E9F}"/>
              </a:ext>
            </a:extLst>
          </p:cNvPr>
          <p:cNvSpPr/>
          <p:nvPr/>
        </p:nvSpPr>
        <p:spPr>
          <a:xfrm flipV="1">
            <a:off x="5508496" y="1519975"/>
            <a:ext cx="144000" cy="180000"/>
          </a:xfrm>
          <a:prstGeom prst="triangl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CFC90329-16EF-2AAD-6702-16D5D714457E}"/>
              </a:ext>
            </a:extLst>
          </p:cNvPr>
          <p:cNvSpPr txBox="1"/>
          <p:nvPr/>
        </p:nvSpPr>
        <p:spPr>
          <a:xfrm>
            <a:off x="5086564" y="1150643"/>
            <a:ext cx="2467342" cy="369332"/>
          </a:xfrm>
          <a:prstGeom prst="rect">
            <a:avLst/>
          </a:prstGeom>
          <a:noFill/>
        </p:spPr>
        <p:txBody>
          <a:bodyPr wrap="none" rtlCol="0">
            <a:spAutoFit/>
          </a:bodyPr>
          <a:lstStyle/>
          <a:p>
            <a:r>
              <a:rPr kumimoji="1" lang="en-US" altLang="ja-JP" dirty="0">
                <a:solidFill>
                  <a:srgbClr val="002060"/>
                </a:solidFill>
                <a:latin typeface="Arial" panose="020B0604020202020204" pitchFamily="34" charset="0"/>
                <a:cs typeface="Arial" panose="020B0604020202020204" pitchFamily="34" charset="0"/>
              </a:rPr>
              <a:t>Super lattice reflection</a:t>
            </a:r>
            <a:endParaRPr kumimoji="1" lang="ja-JP" altLang="en-US" dirty="0">
              <a:solidFill>
                <a:srgbClr val="002060"/>
              </a:solidFill>
              <a:latin typeface="Arial" panose="020B0604020202020204" pitchFamily="34" charset="0"/>
              <a:cs typeface="Arial" panose="020B0604020202020204" pitchFamily="34" charset="0"/>
            </a:endParaRPr>
          </a:p>
        </p:txBody>
      </p:sp>
      <p:grpSp>
        <p:nvGrpSpPr>
          <p:cNvPr id="28" name="グループ化 27">
            <a:extLst>
              <a:ext uri="{FF2B5EF4-FFF2-40B4-BE49-F238E27FC236}">
                <a16:creationId xmlns:a16="http://schemas.microsoft.com/office/drawing/2014/main" id="{D1215176-547D-2CF5-489D-E3DB6C8A7019}"/>
              </a:ext>
            </a:extLst>
          </p:cNvPr>
          <p:cNvGrpSpPr/>
          <p:nvPr/>
        </p:nvGrpSpPr>
        <p:grpSpPr>
          <a:xfrm>
            <a:off x="0" y="0"/>
            <a:ext cx="12192000" cy="523220"/>
            <a:chOff x="0" y="0"/>
            <a:chExt cx="12192000" cy="523220"/>
          </a:xfrm>
        </p:grpSpPr>
        <p:sp>
          <p:nvSpPr>
            <p:cNvPr id="29" name="正方形/長方形 28">
              <a:extLst>
                <a:ext uri="{FF2B5EF4-FFF2-40B4-BE49-F238E27FC236}">
                  <a16:creationId xmlns:a16="http://schemas.microsoft.com/office/drawing/2014/main" id="{F37CDCA5-E2DC-E17B-2FB5-4500B93B93EE}"/>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07C2DC73-9B35-A2BA-3F17-EDD2D3D0500E}"/>
                </a:ext>
              </a:extLst>
            </p:cNvPr>
            <p:cNvSpPr txBox="1"/>
            <p:nvPr/>
          </p:nvSpPr>
          <p:spPr>
            <a:xfrm>
              <a:off x="119679" y="28053"/>
              <a:ext cx="11962730"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ea typeface="メイリオ" panose="020B0604030504040204" pitchFamily="50" charset="-128"/>
                  <a:cs typeface="Arial" panose="020B0604020202020204" pitchFamily="34" charset="0"/>
                </a:rPr>
                <a:t>HP neutron diffraction experiment</a:t>
              </a:r>
              <a:endParaRPr lang="ja-JP" altLang="en-US" sz="2400" b="1"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grpSp>
      <p:sp>
        <p:nvSpPr>
          <p:cNvPr id="2" name="テキスト ボックス 1">
            <a:extLst>
              <a:ext uri="{FF2B5EF4-FFF2-40B4-BE49-F238E27FC236}">
                <a16:creationId xmlns:a16="http://schemas.microsoft.com/office/drawing/2014/main" id="{2E3A05D7-C628-CFA6-5F48-68826CA48C7F}"/>
              </a:ext>
            </a:extLst>
          </p:cNvPr>
          <p:cNvSpPr txBox="1"/>
          <p:nvPr/>
        </p:nvSpPr>
        <p:spPr>
          <a:xfrm>
            <a:off x="1390094" y="868635"/>
            <a:ext cx="3796424" cy="400110"/>
          </a:xfrm>
          <a:prstGeom prst="rect">
            <a:avLst/>
          </a:prstGeom>
          <a:noFill/>
        </p:spPr>
        <p:txBody>
          <a:bodyPr wrap="none" rtlCol="0">
            <a:spAutoFit/>
          </a:bodyPr>
          <a:lstStyle/>
          <a:p>
            <a:r>
              <a:rPr lang="en-US" altLang="ja-JP" sz="2000" dirty="0">
                <a:latin typeface="Arial" panose="020B0604020202020204" pitchFamily="34" charset="0"/>
                <a:ea typeface="メイリオ" panose="020B0604030504040204" pitchFamily="50" charset="-128"/>
                <a:cs typeface="Arial" panose="020B0604020202020204" pitchFamily="34" charset="0"/>
              </a:rPr>
              <a:t>Diffraction pattern of new phase</a:t>
            </a:r>
            <a:endParaRPr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sp>
        <p:nvSpPr>
          <p:cNvPr id="3" name="正方形/長方形 2">
            <a:extLst>
              <a:ext uri="{FF2B5EF4-FFF2-40B4-BE49-F238E27FC236}">
                <a16:creationId xmlns:a16="http://schemas.microsoft.com/office/drawing/2014/main" id="{EFAD8159-69BA-F647-CF25-A7FFD75F5B8E}"/>
              </a:ext>
            </a:extLst>
          </p:cNvPr>
          <p:cNvSpPr/>
          <p:nvPr/>
        </p:nvSpPr>
        <p:spPr>
          <a:xfrm>
            <a:off x="1390094" y="1211940"/>
            <a:ext cx="2095445" cy="369332"/>
          </a:xfrm>
          <a:prstGeom prst="rect">
            <a:avLst/>
          </a:prstGeom>
        </p:spPr>
        <p:txBody>
          <a:bodyPr wrap="none">
            <a:spAutoFit/>
          </a:bodyPr>
          <a:lstStyle/>
          <a:p>
            <a:r>
              <a:rPr lang="ja-JP" altLang="en-US" dirty="0">
                <a:latin typeface="Arial" panose="020B0604020202020204" pitchFamily="34" charset="0"/>
                <a:ea typeface="メイリオ" panose="020B0604030504040204" pitchFamily="50" charset="-128"/>
                <a:cs typeface="Arial" panose="020B0604020202020204" pitchFamily="34" charset="0"/>
              </a:rPr>
              <a:t>（</a:t>
            </a:r>
            <a:r>
              <a:rPr lang="en-US" altLang="ja-JP" dirty="0">
                <a:latin typeface="Arial" panose="020B0604020202020204" pitchFamily="34" charset="0"/>
                <a:ea typeface="メイリオ" panose="020B0604030504040204" pitchFamily="50" charset="-128"/>
                <a:cs typeface="Arial" panose="020B0604020202020204" pitchFamily="34" charset="0"/>
              </a:rPr>
              <a:t>1.6 GPa, 80 K</a:t>
            </a:r>
            <a:r>
              <a:rPr lang="ja-JP" altLang="en-US" dirty="0">
                <a:latin typeface="Arial" panose="020B0604020202020204" pitchFamily="34" charset="0"/>
                <a:ea typeface="メイリオ" panose="020B0604030504040204" pitchFamily="50" charset="-128"/>
                <a:cs typeface="Arial" panose="020B0604020202020204" pitchFamily="34" charset="0"/>
              </a:rPr>
              <a:t>）</a:t>
            </a:r>
          </a:p>
        </p:txBody>
      </p:sp>
    </p:spTree>
    <p:extLst>
      <p:ext uri="{BB962C8B-B14F-4D97-AF65-F5344CB8AC3E}">
        <p14:creationId xmlns:p14="http://schemas.microsoft.com/office/powerpoint/2010/main" val="1800985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A78110C-389D-D730-E272-03A0AA4DCC10}"/>
              </a:ext>
            </a:extLst>
          </p:cNvPr>
          <p:cNvPicPr>
            <a:picLocks noChangeAspect="1"/>
          </p:cNvPicPr>
          <p:nvPr/>
        </p:nvPicPr>
        <p:blipFill>
          <a:blip r:embed="rId2"/>
          <a:stretch>
            <a:fillRect/>
          </a:stretch>
        </p:blipFill>
        <p:spPr>
          <a:xfrm>
            <a:off x="357093" y="833634"/>
            <a:ext cx="7332946" cy="3941660"/>
          </a:xfrm>
          <a:prstGeom prst="rect">
            <a:avLst/>
          </a:prstGeom>
        </p:spPr>
      </p:pic>
      <p:sp>
        <p:nvSpPr>
          <p:cNvPr id="5" name="テキスト ボックス 4">
            <a:extLst>
              <a:ext uri="{FF2B5EF4-FFF2-40B4-BE49-F238E27FC236}">
                <a16:creationId xmlns:a16="http://schemas.microsoft.com/office/drawing/2014/main" id="{A8B7EE3E-1A20-ED76-8EEA-123EACE77B50}"/>
              </a:ext>
            </a:extLst>
          </p:cNvPr>
          <p:cNvSpPr txBox="1"/>
          <p:nvPr/>
        </p:nvSpPr>
        <p:spPr>
          <a:xfrm>
            <a:off x="2617019" y="5598829"/>
            <a:ext cx="7817183" cy="400110"/>
          </a:xfrm>
          <a:prstGeom prst="rect">
            <a:avLst/>
          </a:prstGeom>
          <a:noFill/>
        </p:spPr>
        <p:txBody>
          <a:bodyPr wrap="square" rtlCol="0">
            <a:spAutoFit/>
          </a:bodyPr>
          <a:lstStyle/>
          <a:p>
            <a:r>
              <a:rPr kumimoji="1" lang="en-US" altLang="ja-JP" sz="2000" dirty="0">
                <a:latin typeface="Arial" panose="020B0604020202020204" pitchFamily="34" charset="0"/>
                <a:ea typeface="ADLaM Display" panose="02010000000000000000" pitchFamily="2" charset="0"/>
                <a:cs typeface="Arial" panose="020B0604020202020204" pitchFamily="34" charset="0"/>
              </a:rPr>
              <a:t>(Fully ordering could not be observed by dielectric measurement</a:t>
            </a:r>
            <a:r>
              <a:rPr lang="en-US" altLang="ja-JP" sz="2000" dirty="0">
                <a:latin typeface="Arial" panose="020B0604020202020204" pitchFamily="34" charset="0"/>
                <a:ea typeface="ADLaM Display" panose="02010000000000000000" pitchFamily="2" charset="0"/>
                <a:cs typeface="Arial" panose="020B0604020202020204" pitchFamily="34" charset="0"/>
              </a:rPr>
              <a:t>s.</a:t>
            </a:r>
            <a:r>
              <a:rPr kumimoji="1" lang="en-US" altLang="ja-JP" sz="2000" dirty="0">
                <a:latin typeface="Arial" panose="020B0604020202020204" pitchFamily="34" charset="0"/>
                <a:ea typeface="ADLaM Display" panose="02010000000000000000" pitchFamily="2" charset="0"/>
                <a:cs typeface="Arial" panose="020B0604020202020204" pitchFamily="34" charset="0"/>
              </a:rPr>
              <a:t>)</a:t>
            </a:r>
            <a:endParaRPr kumimoji="1" lang="ja-JP" altLang="en-US" sz="2000" dirty="0">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AA4262D7-300D-1F90-C615-AB2D1CBAEC05}"/>
              </a:ext>
            </a:extLst>
          </p:cNvPr>
          <p:cNvGrpSpPr/>
          <p:nvPr/>
        </p:nvGrpSpPr>
        <p:grpSpPr>
          <a:xfrm>
            <a:off x="0" y="0"/>
            <a:ext cx="12192000" cy="523220"/>
            <a:chOff x="0" y="0"/>
            <a:chExt cx="12192000" cy="523220"/>
          </a:xfrm>
        </p:grpSpPr>
        <p:sp>
          <p:nvSpPr>
            <p:cNvPr id="3" name="正方形/長方形 2">
              <a:extLst>
                <a:ext uri="{FF2B5EF4-FFF2-40B4-BE49-F238E27FC236}">
                  <a16:creationId xmlns:a16="http://schemas.microsoft.com/office/drawing/2014/main" id="{E201EB06-9D13-1BB1-F8D0-6B2D5E1AD312}"/>
                </a:ext>
              </a:extLst>
            </p:cNvPr>
            <p:cNvSpPr/>
            <p:nvPr/>
          </p:nvSpPr>
          <p:spPr>
            <a:xfrm>
              <a:off x="0" y="0"/>
              <a:ext cx="12192000" cy="52322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3652C0C-810F-1946-2081-26824EE32A72}"/>
                </a:ext>
              </a:extLst>
            </p:cNvPr>
            <p:cNvSpPr txBox="1"/>
            <p:nvPr/>
          </p:nvSpPr>
          <p:spPr>
            <a:xfrm>
              <a:off x="119679" y="28053"/>
              <a:ext cx="11962730" cy="461665"/>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ea typeface="メイリオ" panose="020B0604030504040204" pitchFamily="50" charset="-128"/>
                  <a:cs typeface="Arial" panose="020B0604020202020204" pitchFamily="34" charset="0"/>
                </a:rPr>
                <a:t>Remains problems of ice XIX</a:t>
              </a:r>
              <a:endParaRPr lang="ja-JP" altLang="en-US" sz="2400" b="1"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grpSp>
      <p:sp>
        <p:nvSpPr>
          <p:cNvPr id="7" name="テキスト ボックス 6">
            <a:extLst>
              <a:ext uri="{FF2B5EF4-FFF2-40B4-BE49-F238E27FC236}">
                <a16:creationId xmlns:a16="http://schemas.microsoft.com/office/drawing/2014/main" id="{DCB947D1-9B33-D459-3A4B-3B31057EE76F}"/>
              </a:ext>
            </a:extLst>
          </p:cNvPr>
          <p:cNvSpPr txBox="1"/>
          <p:nvPr/>
        </p:nvSpPr>
        <p:spPr>
          <a:xfrm>
            <a:off x="1900722" y="5167942"/>
            <a:ext cx="6114174" cy="430887"/>
          </a:xfrm>
          <a:prstGeom prst="rect">
            <a:avLst/>
          </a:prstGeom>
          <a:noFill/>
        </p:spPr>
        <p:txBody>
          <a:bodyPr wrap="none" rtlCol="0">
            <a:spAutoFit/>
          </a:bodyPr>
          <a:lstStyle/>
          <a:p>
            <a:r>
              <a:rPr kumimoji="1" lang="ja-JP" altLang="en-US" sz="2200" dirty="0">
                <a:solidFill>
                  <a:srgbClr val="002060"/>
                </a:solidFill>
                <a:latin typeface="ADLaM Display" panose="02010000000000000000" pitchFamily="2" charset="0"/>
                <a:cs typeface="ADLaM Display" panose="02010000000000000000" pitchFamily="2" charset="0"/>
              </a:rPr>
              <a:t>・</a:t>
            </a:r>
            <a:r>
              <a:rPr kumimoji="1" lang="en-US" altLang="ja-JP" sz="2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Are ther</a:t>
            </a:r>
            <a:r>
              <a:rPr lang="en-US" altLang="ja-JP" sz="2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e fully hydrogen ordered phases ?</a:t>
            </a:r>
            <a:endParaRPr kumimoji="1" lang="ja-JP" altLang="en-US" sz="2200" dirty="0">
              <a:solidFill>
                <a:srgbClr val="002060"/>
              </a:solidFill>
              <a:latin typeface="ADLaM Display" panose="02010000000000000000" pitchFamily="2" charset="0"/>
              <a:cs typeface="ADLaM Display" panose="02010000000000000000" pitchFamily="2" charset="0"/>
            </a:endParaRPr>
          </a:p>
        </p:txBody>
      </p:sp>
      <p:sp>
        <p:nvSpPr>
          <p:cNvPr id="8" name="テキスト ボックス 7">
            <a:extLst>
              <a:ext uri="{FF2B5EF4-FFF2-40B4-BE49-F238E27FC236}">
                <a16:creationId xmlns:a16="http://schemas.microsoft.com/office/drawing/2014/main" id="{7CBFE8B7-D022-4725-8DDB-2EE6B8FDAB8D}"/>
              </a:ext>
            </a:extLst>
          </p:cNvPr>
          <p:cNvSpPr txBox="1"/>
          <p:nvPr/>
        </p:nvSpPr>
        <p:spPr>
          <a:xfrm>
            <a:off x="7073762" y="3818188"/>
            <a:ext cx="4583306" cy="1200329"/>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Site occupancy of </a:t>
            </a:r>
            <a:r>
              <a:rPr kumimoji="1" lang="en-US" altLang="ja-JP" dirty="0">
                <a:solidFill>
                  <a:srgbClr val="0070C0"/>
                </a:solidFill>
                <a:latin typeface="Arial" panose="020B0604020202020204" pitchFamily="34" charset="0"/>
                <a:cs typeface="Arial" panose="020B0604020202020204" pitchFamily="34" charset="0"/>
              </a:rPr>
              <a:t>D3</a:t>
            </a:r>
            <a:r>
              <a:rPr kumimoji="1" lang="en-US" altLang="ja-JP" dirty="0">
                <a:latin typeface="Arial" panose="020B0604020202020204" pitchFamily="34" charset="0"/>
                <a:cs typeface="Arial" panose="020B0604020202020204" pitchFamily="34" charset="0"/>
              </a:rPr>
              <a:t> (hydrogen) positions </a:t>
            </a:r>
            <a:br>
              <a:rPr kumimoji="1" lang="en-US" altLang="ja-JP" dirty="0">
                <a:latin typeface="Arial" panose="020B0604020202020204" pitchFamily="34" charset="0"/>
                <a:cs typeface="Arial" panose="020B0604020202020204" pitchFamily="34" charset="0"/>
              </a:rPr>
            </a:br>
            <a:r>
              <a:rPr kumimoji="1" lang="en-US" altLang="ja-JP" dirty="0">
                <a:latin typeface="Arial" panose="020B0604020202020204" pitchFamily="34" charset="0"/>
                <a:cs typeface="Arial" panose="020B0604020202020204" pitchFamily="34" charset="0"/>
              </a:rPr>
              <a:t>are identically 0.5.</a:t>
            </a:r>
            <a:br>
              <a:rPr kumimoji="1" lang="en-US" altLang="ja-JP" dirty="0">
                <a:latin typeface="Arial" panose="020B0604020202020204" pitchFamily="34" charset="0"/>
                <a:cs typeface="Arial" panose="020B0604020202020204" pitchFamily="34" charset="0"/>
              </a:rPr>
            </a:br>
            <a:r>
              <a:rPr lang="en-US" altLang="ja-JP" i="1" dirty="0">
                <a:latin typeface="Arial" panose="020B0604020202020204" pitchFamily="34" charset="0"/>
                <a:cs typeface="Arial" panose="020B0604020202020204" pitchFamily="34" charset="0"/>
              </a:rPr>
              <a:t>Pcc</a:t>
            </a:r>
            <a:r>
              <a:rPr lang="en-US" altLang="ja-JP" dirty="0">
                <a:latin typeface="Arial" panose="020B0604020202020204" pitchFamily="34" charset="0"/>
                <a:cs typeface="Arial" panose="020B0604020202020204" pitchFamily="34" charset="0"/>
              </a:rPr>
              <a:t>2 (and also </a:t>
            </a:r>
            <a:r>
              <a:rPr lang="en-US" altLang="ja-JP" i="1" dirty="0">
                <a:latin typeface="Arial" panose="020B0604020202020204" pitchFamily="34" charset="0"/>
                <a:cs typeface="Arial" panose="020B0604020202020204" pitchFamily="34" charset="0"/>
              </a:rPr>
              <a:t>P</a:t>
            </a:r>
            <a:r>
              <a:rPr lang="en-US" altLang="ja-JP" dirty="0">
                <a:latin typeface="Arial" panose="020B0604020202020204" pitchFamily="34" charset="0"/>
                <a:cs typeface="Arial" panose="020B0604020202020204" pitchFamily="34" charset="0"/>
              </a:rPr>
              <a:t>-4) structure models </a:t>
            </a:r>
            <a:br>
              <a:rPr lang="en-US" altLang="ja-JP"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rPr>
              <a:t>indicate ice XIX is partially ordered phase.</a:t>
            </a:r>
            <a:endParaRPr kumimoji="1" lang="ja-JP" altLang="en-US" dirty="0">
              <a:latin typeface="Arial" panose="020B0604020202020204" pitchFamily="34" charset="0"/>
              <a:cs typeface="Arial" panose="020B0604020202020204" pitchFamily="34" charset="0"/>
            </a:endParaRPr>
          </a:p>
        </p:txBody>
      </p:sp>
      <p:pic>
        <p:nvPicPr>
          <p:cNvPr id="11" name="図 10">
            <a:extLst>
              <a:ext uri="{FF2B5EF4-FFF2-40B4-BE49-F238E27FC236}">
                <a16:creationId xmlns:a16="http://schemas.microsoft.com/office/drawing/2014/main" id="{00A9A845-95DC-E787-E961-A23F39D5F7D4}"/>
              </a:ext>
            </a:extLst>
          </p:cNvPr>
          <p:cNvPicPr>
            <a:picLocks noChangeAspect="1"/>
          </p:cNvPicPr>
          <p:nvPr/>
        </p:nvPicPr>
        <p:blipFill>
          <a:blip r:embed="rId3"/>
          <a:stretch>
            <a:fillRect/>
          </a:stretch>
        </p:blipFill>
        <p:spPr>
          <a:xfrm>
            <a:off x="7556795" y="837896"/>
            <a:ext cx="3082591" cy="2850036"/>
          </a:xfrm>
          <a:prstGeom prst="rect">
            <a:avLst/>
          </a:prstGeom>
        </p:spPr>
      </p:pic>
      <p:sp>
        <p:nvSpPr>
          <p:cNvPr id="14" name="テキスト ボックス 13">
            <a:extLst>
              <a:ext uri="{FF2B5EF4-FFF2-40B4-BE49-F238E27FC236}">
                <a16:creationId xmlns:a16="http://schemas.microsoft.com/office/drawing/2014/main" id="{E68FAA66-0776-9404-CB48-EF842122BED6}"/>
              </a:ext>
            </a:extLst>
          </p:cNvPr>
          <p:cNvSpPr txBox="1"/>
          <p:nvPr/>
        </p:nvSpPr>
        <p:spPr>
          <a:xfrm>
            <a:off x="10802038" y="1782857"/>
            <a:ext cx="951598" cy="461665"/>
          </a:xfrm>
          <a:prstGeom prst="rect">
            <a:avLst/>
          </a:prstGeom>
          <a:noFill/>
        </p:spPr>
        <p:txBody>
          <a:bodyPr wrap="square" rtlCol="0">
            <a:spAutoFit/>
          </a:bodyPr>
          <a:lstStyle/>
          <a:p>
            <a:r>
              <a:rPr kumimoji="1" lang="en-US" altLang="ja-JP" sz="2400" i="1" dirty="0">
                <a:latin typeface="Arial" panose="020B0604020202020204" pitchFamily="34" charset="0"/>
                <a:cs typeface="Arial" panose="020B0604020202020204" pitchFamily="34" charset="0"/>
              </a:rPr>
              <a:t>Pcc</a:t>
            </a:r>
            <a:r>
              <a:rPr kumimoji="1" lang="en-US" altLang="ja-JP" sz="2400" dirty="0">
                <a:latin typeface="Arial" panose="020B0604020202020204" pitchFamily="34" charset="0"/>
                <a:cs typeface="Arial" panose="020B0604020202020204" pitchFamily="34" charset="0"/>
              </a:rPr>
              <a:t>2</a:t>
            </a:r>
            <a:endParaRPr kumimoji="1" lang="ja-JP" altLang="en-US" sz="2400"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53A5E2C1-264F-ED53-A454-E1BAD7ED9690}"/>
              </a:ext>
            </a:extLst>
          </p:cNvPr>
          <p:cNvSpPr txBox="1"/>
          <p:nvPr/>
        </p:nvSpPr>
        <p:spPr>
          <a:xfrm>
            <a:off x="1900722" y="4680487"/>
            <a:ext cx="4556055" cy="430887"/>
          </a:xfrm>
          <a:prstGeom prst="rect">
            <a:avLst/>
          </a:prstGeom>
          <a:noFill/>
        </p:spPr>
        <p:txBody>
          <a:bodyPr wrap="none" rtlCol="0">
            <a:spAutoFit/>
          </a:bodyPr>
          <a:lstStyle/>
          <a:p>
            <a:r>
              <a:rPr kumimoji="1" lang="ja-JP" altLang="en-US" sz="2200" dirty="0">
                <a:solidFill>
                  <a:srgbClr val="002060"/>
                </a:solidFill>
                <a:latin typeface="ADLaM Display" panose="02010000000000000000" pitchFamily="2" charset="0"/>
                <a:cs typeface="ADLaM Display" panose="02010000000000000000" pitchFamily="2" charset="0"/>
              </a:rPr>
              <a:t>・</a:t>
            </a:r>
            <a:r>
              <a:rPr kumimoji="1" lang="en-US" altLang="ja-JP" sz="2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Which space group is correct ?</a:t>
            </a:r>
            <a:endParaRPr kumimoji="1" lang="ja-JP" altLang="en-US" sz="2200" dirty="0">
              <a:solidFill>
                <a:srgbClr val="002060"/>
              </a:solidFill>
              <a:latin typeface="ADLaM Display" panose="02010000000000000000" pitchFamily="2" charset="0"/>
              <a:cs typeface="ADLaM Display" panose="02010000000000000000" pitchFamily="2" charset="0"/>
            </a:endParaRPr>
          </a:p>
        </p:txBody>
      </p:sp>
      <p:sp>
        <p:nvSpPr>
          <p:cNvPr id="17" name="テキスト ボックス 16">
            <a:extLst>
              <a:ext uri="{FF2B5EF4-FFF2-40B4-BE49-F238E27FC236}">
                <a16:creationId xmlns:a16="http://schemas.microsoft.com/office/drawing/2014/main" id="{9EB77389-7592-39AC-9B37-65DA8FE3A206}"/>
              </a:ext>
            </a:extLst>
          </p:cNvPr>
          <p:cNvSpPr txBox="1"/>
          <p:nvPr/>
        </p:nvSpPr>
        <p:spPr>
          <a:xfrm>
            <a:off x="1900721" y="6085276"/>
            <a:ext cx="7032694" cy="430887"/>
          </a:xfrm>
          <a:prstGeom prst="rect">
            <a:avLst/>
          </a:prstGeom>
          <a:noFill/>
        </p:spPr>
        <p:txBody>
          <a:bodyPr wrap="none" rtlCol="0">
            <a:spAutoFit/>
          </a:bodyPr>
          <a:lstStyle/>
          <a:p>
            <a:r>
              <a:rPr kumimoji="1" lang="ja-JP" altLang="en-US" sz="2200" dirty="0">
                <a:solidFill>
                  <a:srgbClr val="002060"/>
                </a:solidFill>
                <a:latin typeface="ADLaM Display" panose="02010000000000000000" pitchFamily="2" charset="0"/>
                <a:cs typeface="ADLaM Display" panose="02010000000000000000" pitchFamily="2" charset="0"/>
              </a:rPr>
              <a:t>・</a:t>
            </a:r>
            <a:r>
              <a:rPr kumimoji="1" lang="en-US" altLang="ja-JP" sz="22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How ice XIX responses under high electric field ?</a:t>
            </a:r>
            <a:endParaRPr kumimoji="1" lang="ja-JP" altLang="en-US" sz="2200" dirty="0">
              <a:solidFill>
                <a:srgbClr val="002060"/>
              </a:solidFill>
              <a:latin typeface="ADLaM Display" panose="02010000000000000000" pitchFamily="2" charset="0"/>
              <a:cs typeface="ADLaM Display" panose="02010000000000000000" pitchFamily="2" charset="0"/>
            </a:endParaRPr>
          </a:p>
        </p:txBody>
      </p:sp>
      <p:sp>
        <p:nvSpPr>
          <p:cNvPr id="9" name="四角形: 角を丸くする 8">
            <a:extLst>
              <a:ext uri="{FF2B5EF4-FFF2-40B4-BE49-F238E27FC236}">
                <a16:creationId xmlns:a16="http://schemas.microsoft.com/office/drawing/2014/main" id="{3E3792F9-E985-8FA2-215F-61CDEB77FC22}"/>
              </a:ext>
            </a:extLst>
          </p:cNvPr>
          <p:cNvSpPr/>
          <p:nvPr/>
        </p:nvSpPr>
        <p:spPr>
          <a:xfrm>
            <a:off x="8933544" y="2034237"/>
            <a:ext cx="432000" cy="432000"/>
          </a:xfrm>
          <a:prstGeom prst="roundRect">
            <a:avLst/>
          </a:pr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B0BABEC6-2C4C-1402-03A7-4B551B55A238}"/>
              </a:ext>
            </a:extLst>
          </p:cNvPr>
          <p:cNvSpPr/>
          <p:nvPr/>
        </p:nvSpPr>
        <p:spPr>
          <a:xfrm>
            <a:off x="7767263" y="2028522"/>
            <a:ext cx="220102" cy="432000"/>
          </a:xfrm>
          <a:prstGeom prst="roundRect">
            <a:avLst/>
          </a:pr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95332900-0FC3-9ADB-6463-C01CA75CBD2C}"/>
              </a:ext>
            </a:extLst>
          </p:cNvPr>
          <p:cNvSpPr/>
          <p:nvPr/>
        </p:nvSpPr>
        <p:spPr>
          <a:xfrm>
            <a:off x="10322422" y="2033278"/>
            <a:ext cx="220102" cy="432000"/>
          </a:xfrm>
          <a:prstGeom prst="roundRect">
            <a:avLst/>
          </a:pr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5DE83E03-6B3B-4369-5698-A4CF46C0AA9B}"/>
              </a:ext>
            </a:extLst>
          </p:cNvPr>
          <p:cNvSpPr/>
          <p:nvPr/>
        </p:nvSpPr>
        <p:spPr>
          <a:xfrm>
            <a:off x="8933415" y="3413798"/>
            <a:ext cx="432000" cy="248780"/>
          </a:xfrm>
          <a:prstGeom prst="roundRect">
            <a:avLst/>
          </a:pr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4BAF8B2F-F6A6-65A4-ED40-5E28853870B0}"/>
              </a:ext>
            </a:extLst>
          </p:cNvPr>
          <p:cNvSpPr/>
          <p:nvPr/>
        </p:nvSpPr>
        <p:spPr>
          <a:xfrm>
            <a:off x="7767134" y="3408083"/>
            <a:ext cx="220102" cy="248780"/>
          </a:xfrm>
          <a:prstGeom prst="roundRect">
            <a:avLst/>
          </a:pr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FBA8CDC6-871B-DC44-8E66-93CEC5D1BD7D}"/>
              </a:ext>
            </a:extLst>
          </p:cNvPr>
          <p:cNvSpPr/>
          <p:nvPr/>
        </p:nvSpPr>
        <p:spPr>
          <a:xfrm>
            <a:off x="10322293" y="3412839"/>
            <a:ext cx="220102" cy="248780"/>
          </a:xfrm>
          <a:prstGeom prst="roundRect">
            <a:avLst/>
          </a:pr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3C96B067-21CD-04DE-BAE1-AA157331C460}"/>
              </a:ext>
            </a:extLst>
          </p:cNvPr>
          <p:cNvSpPr/>
          <p:nvPr/>
        </p:nvSpPr>
        <p:spPr>
          <a:xfrm>
            <a:off x="8933415" y="848928"/>
            <a:ext cx="432000" cy="248780"/>
          </a:xfrm>
          <a:prstGeom prst="roundRect">
            <a:avLst/>
          </a:pr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B4AE727E-6E4A-D9C8-A772-E9C4EA3BD0CD}"/>
              </a:ext>
            </a:extLst>
          </p:cNvPr>
          <p:cNvSpPr/>
          <p:nvPr/>
        </p:nvSpPr>
        <p:spPr>
          <a:xfrm>
            <a:off x="7767134" y="843213"/>
            <a:ext cx="220102" cy="248780"/>
          </a:xfrm>
          <a:prstGeom prst="roundRect">
            <a:avLst/>
          </a:pr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B4BEFA3-408C-3A93-E325-1952D1A0F441}"/>
              </a:ext>
            </a:extLst>
          </p:cNvPr>
          <p:cNvSpPr/>
          <p:nvPr/>
        </p:nvSpPr>
        <p:spPr>
          <a:xfrm>
            <a:off x="10322293" y="847969"/>
            <a:ext cx="220102" cy="248780"/>
          </a:xfrm>
          <a:prstGeom prst="roundRect">
            <a:avLst/>
          </a:prstGeom>
          <a:no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3732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B0B53-DF75-9EB1-8B40-7BCE64C3A802}"/>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08FDDEE-A0A6-2764-C43F-417B9360040B}"/>
              </a:ext>
            </a:extLst>
          </p:cNvPr>
          <p:cNvGrpSpPr/>
          <p:nvPr/>
        </p:nvGrpSpPr>
        <p:grpSpPr>
          <a:xfrm>
            <a:off x="-1353654" y="367326"/>
            <a:ext cx="7377735" cy="3413379"/>
            <a:chOff x="-1467105" y="701536"/>
            <a:chExt cx="7377735" cy="3413379"/>
          </a:xfrm>
        </p:grpSpPr>
        <p:pic>
          <p:nvPicPr>
            <p:cNvPr id="3" name="図 2">
              <a:extLst>
                <a:ext uri="{FF2B5EF4-FFF2-40B4-BE49-F238E27FC236}">
                  <a16:creationId xmlns:a16="http://schemas.microsoft.com/office/drawing/2014/main" id="{360E4F51-57CF-C30C-0863-2905FC032CA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105" y="701536"/>
              <a:ext cx="7377735" cy="3413379"/>
            </a:xfrm>
            <a:prstGeom prst="rect">
              <a:avLst/>
            </a:prstGeom>
          </p:spPr>
        </p:pic>
        <p:pic>
          <p:nvPicPr>
            <p:cNvPr id="10" name="図 9">
              <a:extLst>
                <a:ext uri="{FF2B5EF4-FFF2-40B4-BE49-F238E27FC236}">
                  <a16:creationId xmlns:a16="http://schemas.microsoft.com/office/drawing/2014/main" id="{644691D3-11BF-EEDB-448B-52EF072BBFF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519" y="2638688"/>
              <a:ext cx="1435394" cy="1155044"/>
            </a:xfrm>
            <a:prstGeom prst="rect">
              <a:avLst/>
            </a:prstGeom>
          </p:spPr>
        </p:pic>
        <p:sp>
          <p:nvSpPr>
            <p:cNvPr id="12" name="円弧 11">
              <a:extLst>
                <a:ext uri="{FF2B5EF4-FFF2-40B4-BE49-F238E27FC236}">
                  <a16:creationId xmlns:a16="http://schemas.microsoft.com/office/drawing/2014/main" id="{7A4BB41D-4BDA-80FB-179E-6E069ED22C93}"/>
                </a:ext>
              </a:extLst>
            </p:cNvPr>
            <p:cNvSpPr/>
            <p:nvPr/>
          </p:nvSpPr>
          <p:spPr>
            <a:xfrm rot="17500231">
              <a:off x="1810292" y="1160578"/>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円弧 12">
              <a:extLst>
                <a:ext uri="{FF2B5EF4-FFF2-40B4-BE49-F238E27FC236}">
                  <a16:creationId xmlns:a16="http://schemas.microsoft.com/office/drawing/2014/main" id="{0038FF5B-AFA5-61F7-CC53-4852CE2EEA89}"/>
                </a:ext>
              </a:extLst>
            </p:cNvPr>
            <p:cNvSpPr/>
            <p:nvPr/>
          </p:nvSpPr>
          <p:spPr>
            <a:xfrm rot="17500231" flipH="1" flipV="1">
              <a:off x="1860044" y="1218746"/>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3216D9BF-DE5D-732C-7A03-21D9983501F6}"/>
              </a:ext>
            </a:extLst>
          </p:cNvPr>
          <p:cNvGrpSpPr/>
          <p:nvPr/>
        </p:nvGrpSpPr>
        <p:grpSpPr>
          <a:xfrm>
            <a:off x="0" y="-13043"/>
            <a:ext cx="12192000" cy="536263"/>
            <a:chOff x="0" y="-13043"/>
            <a:chExt cx="12192000" cy="536263"/>
          </a:xfrm>
        </p:grpSpPr>
        <p:sp>
          <p:nvSpPr>
            <p:cNvPr id="5" name="正方形/長方形 4">
              <a:extLst>
                <a:ext uri="{FF2B5EF4-FFF2-40B4-BE49-F238E27FC236}">
                  <a16:creationId xmlns:a16="http://schemas.microsoft.com/office/drawing/2014/main" id="{2114974B-CFD8-FCD3-5395-5848A5DF5BFF}"/>
                </a:ext>
              </a:extLst>
            </p:cNvPr>
            <p:cNvSpPr/>
            <p:nvPr/>
          </p:nvSpPr>
          <p:spPr>
            <a:xfrm>
              <a:off x="0" y="0"/>
              <a:ext cx="12192000" cy="5232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4F41EEAC-47D2-3688-4A62-13844849DA11}"/>
                </a:ext>
              </a:extLst>
            </p:cNvPr>
            <p:cNvSpPr txBox="1"/>
            <p:nvPr/>
          </p:nvSpPr>
          <p:spPr>
            <a:xfrm>
              <a:off x="129953" y="-13043"/>
              <a:ext cx="1821332"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Summary</a:t>
              </a:r>
            </a:p>
          </p:txBody>
        </p:sp>
      </p:grpSp>
      <p:pic>
        <p:nvPicPr>
          <p:cNvPr id="8" name="図 7">
            <a:extLst>
              <a:ext uri="{FF2B5EF4-FFF2-40B4-BE49-F238E27FC236}">
                <a16:creationId xmlns:a16="http://schemas.microsoft.com/office/drawing/2014/main" id="{402ED045-6F58-7F3C-E8D0-91942346D937}"/>
              </a:ext>
            </a:extLst>
          </p:cNvPr>
          <p:cNvPicPr>
            <a:picLocks noChangeAspect="1"/>
          </p:cNvPicPr>
          <p:nvPr/>
        </p:nvPicPr>
        <p:blipFill>
          <a:blip r:embed="rId5"/>
          <a:stretch>
            <a:fillRect/>
          </a:stretch>
        </p:blipFill>
        <p:spPr>
          <a:xfrm>
            <a:off x="4130212" y="766771"/>
            <a:ext cx="7848509" cy="2865545"/>
          </a:xfrm>
          <a:prstGeom prst="rect">
            <a:avLst/>
          </a:prstGeom>
        </p:spPr>
      </p:pic>
      <p:pic>
        <p:nvPicPr>
          <p:cNvPr id="9" name="図 8">
            <a:extLst>
              <a:ext uri="{FF2B5EF4-FFF2-40B4-BE49-F238E27FC236}">
                <a16:creationId xmlns:a16="http://schemas.microsoft.com/office/drawing/2014/main" id="{777DAC8E-B6AA-6D29-915D-B82991B77132}"/>
              </a:ext>
            </a:extLst>
          </p:cNvPr>
          <p:cNvPicPr>
            <a:picLocks noChangeAspect="1"/>
          </p:cNvPicPr>
          <p:nvPr/>
        </p:nvPicPr>
        <p:blipFill>
          <a:blip r:embed="rId6"/>
          <a:stretch>
            <a:fillRect/>
          </a:stretch>
        </p:blipFill>
        <p:spPr>
          <a:xfrm>
            <a:off x="1106011" y="3360130"/>
            <a:ext cx="4005825" cy="3433564"/>
          </a:xfrm>
          <a:prstGeom prst="rect">
            <a:avLst/>
          </a:prstGeom>
        </p:spPr>
      </p:pic>
      <p:sp>
        <p:nvSpPr>
          <p:cNvPr id="20" name="テキスト ボックス 19">
            <a:extLst>
              <a:ext uri="{FF2B5EF4-FFF2-40B4-BE49-F238E27FC236}">
                <a16:creationId xmlns:a16="http://schemas.microsoft.com/office/drawing/2014/main" id="{45ABB990-91C9-FDE8-4EF5-472619D48AC7}"/>
              </a:ext>
            </a:extLst>
          </p:cNvPr>
          <p:cNvSpPr txBox="1"/>
          <p:nvPr/>
        </p:nvSpPr>
        <p:spPr>
          <a:xfrm>
            <a:off x="5876639" y="4080261"/>
            <a:ext cx="4132863" cy="1015663"/>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Not only for </a:t>
            </a:r>
            <a:r>
              <a:rPr lang="en-US" altLang="ja-JP" sz="2000" dirty="0">
                <a:latin typeface="Arial" panose="020B0604020202020204" pitchFamily="34" charset="0"/>
                <a:cs typeface="Arial" panose="020B0604020202020204" pitchFamily="34" charset="0"/>
              </a:rPr>
              <a:t>i</a:t>
            </a:r>
            <a:r>
              <a:rPr kumimoji="1" lang="en-US" altLang="ja-JP" sz="2000" dirty="0">
                <a:latin typeface="Arial" panose="020B0604020202020204" pitchFamily="34" charset="0"/>
                <a:cs typeface="Arial" panose="020B0604020202020204" pitchFamily="34" charset="0"/>
              </a:rPr>
              <a:t>ce, </a:t>
            </a:r>
          </a:p>
          <a:p>
            <a:r>
              <a:rPr kumimoji="1" lang="en-US" altLang="ja-JP" sz="2000" dirty="0">
                <a:latin typeface="Arial" panose="020B0604020202020204" pitchFamily="34" charset="0"/>
                <a:cs typeface="Arial" panose="020B0604020202020204" pitchFamily="34" charset="0"/>
              </a:rPr>
              <a:t>High pressure × High electric field</a:t>
            </a:r>
          </a:p>
          <a:p>
            <a:r>
              <a:rPr lang="en-US" altLang="ja-JP" sz="2000" dirty="0">
                <a:latin typeface="Arial" panose="020B0604020202020204" pitchFamily="34" charset="0"/>
                <a:cs typeface="Arial" panose="020B0604020202020204" pitchFamily="34" charset="0"/>
              </a:rPr>
              <a:t>is a frontier research region !</a:t>
            </a:r>
          </a:p>
        </p:txBody>
      </p:sp>
      <p:sp>
        <p:nvSpPr>
          <p:cNvPr id="14" name="テキスト ボックス 13">
            <a:extLst>
              <a:ext uri="{FF2B5EF4-FFF2-40B4-BE49-F238E27FC236}">
                <a16:creationId xmlns:a16="http://schemas.microsoft.com/office/drawing/2014/main" id="{41FA37C2-5F15-1B99-F113-478EA7F42BF4}"/>
              </a:ext>
            </a:extLst>
          </p:cNvPr>
          <p:cNvSpPr txBox="1"/>
          <p:nvPr/>
        </p:nvSpPr>
        <p:spPr>
          <a:xfrm>
            <a:off x="8349426" y="5543870"/>
            <a:ext cx="3178178" cy="400110"/>
          </a:xfrm>
          <a:prstGeom prst="rect">
            <a:avLst/>
          </a:prstGeom>
          <a:noFill/>
        </p:spPr>
        <p:txBody>
          <a:bodyPr wrap="square">
            <a:spAutoFit/>
          </a:bodyPr>
          <a:lstStyle/>
          <a:p>
            <a:r>
              <a:rPr lang="en-US" altLang="ja-JP" sz="2000" dirty="0">
                <a:latin typeface="ADLaM Display" panose="02010000000000000000" pitchFamily="2" charset="0"/>
                <a:ea typeface="ADLaM Display" panose="02010000000000000000" pitchFamily="2" charset="0"/>
                <a:cs typeface="ADLaM Display" panose="02010000000000000000" pitchFamily="2" charset="0"/>
              </a:rPr>
              <a:t>thank you for listening !</a:t>
            </a:r>
            <a:endParaRPr kumimoji="1" lang="ja-JP" altLang="en-US" sz="2000" dirty="0">
              <a:latin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659198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F31C5FC-F22B-E990-3E43-0153A3896172}"/>
              </a:ext>
            </a:extLst>
          </p:cNvPr>
          <p:cNvSpPr txBox="1"/>
          <p:nvPr/>
        </p:nvSpPr>
        <p:spPr>
          <a:xfrm>
            <a:off x="4193075" y="3167390"/>
            <a:ext cx="3805850" cy="523220"/>
          </a:xfrm>
          <a:prstGeom prst="rect">
            <a:avLst/>
          </a:prstGeom>
          <a:noFill/>
        </p:spPr>
        <p:txBody>
          <a:bodyPr wrap="none" rtlCol="0">
            <a:spAutoFit/>
          </a:bodyPr>
          <a:lstStyle/>
          <a:p>
            <a:r>
              <a:rPr kumimoji="1" lang="en-US" altLang="ja-JP" sz="2800" dirty="0">
                <a:latin typeface="Arial" panose="020B0604020202020204" pitchFamily="34" charset="0"/>
                <a:cs typeface="Arial" panose="020B0604020202020204" pitchFamily="34" charset="0"/>
              </a:rPr>
              <a:t>Supporting information</a:t>
            </a:r>
            <a:endParaRPr kumimoji="1" lang="ja-JP"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33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グループ化 126"/>
          <p:cNvGrpSpPr/>
          <p:nvPr/>
        </p:nvGrpSpPr>
        <p:grpSpPr>
          <a:xfrm>
            <a:off x="2142979" y="1233527"/>
            <a:ext cx="3740297" cy="4931922"/>
            <a:chOff x="470208" y="1325887"/>
            <a:chExt cx="3740297" cy="4931922"/>
          </a:xfrm>
        </p:grpSpPr>
        <p:grpSp>
          <p:nvGrpSpPr>
            <p:cNvPr id="89" name="グループ化 88"/>
            <p:cNvGrpSpPr/>
            <p:nvPr/>
          </p:nvGrpSpPr>
          <p:grpSpPr>
            <a:xfrm>
              <a:off x="470208" y="1325887"/>
              <a:ext cx="3707523" cy="4931922"/>
              <a:chOff x="470208" y="1325887"/>
              <a:chExt cx="3707523" cy="4931922"/>
            </a:xfrm>
          </p:grpSpPr>
          <p:pic>
            <p:nvPicPr>
              <p:cNvPr id="14" name="図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620" y="1340301"/>
                <a:ext cx="3677111" cy="2246646"/>
              </a:xfrm>
              <a:prstGeom prst="rect">
                <a:avLst/>
              </a:prstGeom>
            </p:spPr>
          </p:pic>
          <p:pic>
            <p:nvPicPr>
              <p:cNvPr id="10" name="図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208" y="3651055"/>
                <a:ext cx="3682800" cy="2532374"/>
              </a:xfrm>
              <a:prstGeom prst="rect">
                <a:avLst/>
              </a:prstGeom>
            </p:spPr>
          </p:pic>
          <p:sp>
            <p:nvSpPr>
              <p:cNvPr id="88" name="正方形/長方形 87"/>
              <p:cNvSpPr/>
              <p:nvPr/>
            </p:nvSpPr>
            <p:spPr>
              <a:xfrm>
                <a:off x="470208" y="1325887"/>
                <a:ext cx="313563" cy="4931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26" name="正方形/長方形 125"/>
            <p:cNvSpPr/>
            <p:nvPr/>
          </p:nvSpPr>
          <p:spPr>
            <a:xfrm>
              <a:off x="622608" y="5922883"/>
              <a:ext cx="3587897" cy="28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cxnSp>
        <p:nvCxnSpPr>
          <p:cNvPr id="122" name="直線矢印コネクタ 121"/>
          <p:cNvCxnSpPr/>
          <p:nvPr/>
        </p:nvCxnSpPr>
        <p:spPr>
          <a:xfrm>
            <a:off x="5141064" y="2297397"/>
            <a:ext cx="2802866" cy="891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5386164" y="2909927"/>
            <a:ext cx="0" cy="289051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4011945" y="2323731"/>
            <a:ext cx="0" cy="347671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764660" y="723260"/>
            <a:ext cx="3621504" cy="430887"/>
          </a:xfrm>
          <a:prstGeom prst="rect">
            <a:avLst/>
          </a:prstGeom>
          <a:noFill/>
        </p:spPr>
        <p:txBody>
          <a:bodyPr wrap="none" rtlCol="0">
            <a:spAutoFit/>
          </a:bodyPr>
          <a:lstStyle/>
          <a:p>
            <a:r>
              <a:rPr lang="en-US" altLang="ja-JP" sz="2200" u="sng" dirty="0">
                <a:latin typeface="Arial" panose="020B0604020202020204" pitchFamily="34" charset="0"/>
                <a:ea typeface="メイリオ" panose="020B0604030504040204" pitchFamily="50" charset="-128"/>
                <a:cs typeface="Arial" panose="020B0604020202020204" pitchFamily="34" charset="0"/>
              </a:rPr>
              <a:t>Dielectric constant and loss</a:t>
            </a:r>
            <a:endParaRPr lang="ja-JP" altLang="en-US" sz="2200" u="sng" dirty="0">
              <a:latin typeface="Arial" panose="020B0604020202020204" pitchFamily="34" charset="0"/>
              <a:ea typeface="メイリオ" panose="020B0604030504040204" pitchFamily="50" charset="-128"/>
              <a:cs typeface="Arial" panose="020B0604020202020204" pitchFamily="34" charset="0"/>
            </a:endParaRPr>
          </a:p>
        </p:txBody>
      </p:sp>
      <p:sp>
        <p:nvSpPr>
          <p:cNvPr id="20" name="テキスト ボックス 19"/>
          <p:cNvSpPr txBox="1"/>
          <p:nvPr/>
        </p:nvSpPr>
        <p:spPr>
          <a:xfrm rot="16200000">
            <a:off x="853947" y="2131370"/>
            <a:ext cx="2180405" cy="384721"/>
          </a:xfrm>
          <a:prstGeom prst="rect">
            <a:avLst/>
          </a:prstGeom>
          <a:noFill/>
        </p:spPr>
        <p:txBody>
          <a:bodyPr wrap="none" rtlCol="0">
            <a:spAutoFit/>
          </a:bodyPr>
          <a:lstStyle/>
          <a:p>
            <a:r>
              <a:rPr lang="en-US" altLang="ja-JP" sz="1900" dirty="0">
                <a:latin typeface="Arial" panose="020B0604020202020204" pitchFamily="34" charset="0"/>
                <a:ea typeface="メイリオ" panose="020B0604030504040204" pitchFamily="50" charset="-128"/>
                <a:cs typeface="Arial" panose="020B0604020202020204" pitchFamily="34" charset="0"/>
              </a:rPr>
              <a:t>Dielectric constant</a:t>
            </a:r>
            <a:endParaRPr lang="ja-JP" altLang="en-US" sz="1900" dirty="0">
              <a:latin typeface="Arial" panose="020B0604020202020204" pitchFamily="34" charset="0"/>
              <a:ea typeface="メイリオ" panose="020B0604030504040204" pitchFamily="50" charset="-128"/>
              <a:cs typeface="Arial" panose="020B0604020202020204" pitchFamily="34" charset="0"/>
            </a:endParaRPr>
          </a:p>
        </p:txBody>
      </p:sp>
      <p:sp>
        <p:nvSpPr>
          <p:cNvPr id="21" name="テキスト ボックス 20"/>
          <p:cNvSpPr txBox="1"/>
          <p:nvPr/>
        </p:nvSpPr>
        <p:spPr>
          <a:xfrm rot="16200000">
            <a:off x="1095590" y="4544736"/>
            <a:ext cx="1691489" cy="384721"/>
          </a:xfrm>
          <a:prstGeom prst="rect">
            <a:avLst/>
          </a:prstGeom>
          <a:noFill/>
        </p:spPr>
        <p:txBody>
          <a:bodyPr wrap="none" rtlCol="0">
            <a:spAutoFit/>
          </a:bodyPr>
          <a:lstStyle/>
          <a:p>
            <a:r>
              <a:rPr lang="en-US" altLang="ja-JP" sz="1900" dirty="0">
                <a:latin typeface="Arial" panose="020B0604020202020204" pitchFamily="34" charset="0"/>
                <a:ea typeface="メイリオ" panose="020B0604030504040204" pitchFamily="50" charset="-128"/>
                <a:cs typeface="Arial" panose="020B0604020202020204" pitchFamily="34" charset="0"/>
              </a:rPr>
              <a:t>Dielectric loss</a:t>
            </a:r>
            <a:endParaRPr lang="ja-JP" altLang="en-US" sz="1900" dirty="0">
              <a:latin typeface="Arial" panose="020B0604020202020204" pitchFamily="34" charset="0"/>
              <a:ea typeface="メイリオ" panose="020B0604030504040204" pitchFamily="50" charset="-128"/>
              <a:cs typeface="Arial" panose="020B0604020202020204" pitchFamily="34" charset="0"/>
            </a:endParaRPr>
          </a:p>
        </p:txBody>
      </p:sp>
      <p:sp>
        <p:nvSpPr>
          <p:cNvPr id="22" name="テキスト ボックス 21"/>
          <p:cNvSpPr txBox="1"/>
          <p:nvPr/>
        </p:nvSpPr>
        <p:spPr>
          <a:xfrm>
            <a:off x="3165682" y="6170610"/>
            <a:ext cx="1869423" cy="384721"/>
          </a:xfrm>
          <a:prstGeom prst="rect">
            <a:avLst/>
          </a:prstGeom>
          <a:noFill/>
        </p:spPr>
        <p:txBody>
          <a:bodyPr wrap="none" rtlCol="0">
            <a:spAutoFit/>
          </a:bodyPr>
          <a:lstStyle/>
          <a:p>
            <a:r>
              <a:rPr lang="en-US" altLang="ja-JP" sz="1900" dirty="0">
                <a:latin typeface="Arial" panose="020B0604020202020204" pitchFamily="34" charset="0"/>
                <a:ea typeface="メイリオ" panose="020B0604030504040204" pitchFamily="50" charset="-128"/>
                <a:cs typeface="Arial" panose="020B0604020202020204" pitchFamily="34" charset="0"/>
              </a:rPr>
              <a:t>Frequency</a:t>
            </a:r>
            <a:r>
              <a:rPr lang="ja-JP" altLang="en-US" sz="1900" dirty="0">
                <a:latin typeface="Arial" panose="020B0604020202020204" pitchFamily="34" charset="0"/>
                <a:cs typeface="Arial" panose="020B0604020202020204" pitchFamily="34" charset="0"/>
              </a:rPr>
              <a:t> </a:t>
            </a:r>
            <a:r>
              <a:rPr lang="en-US" altLang="ja-JP" sz="1900" dirty="0">
                <a:latin typeface="Arial" panose="020B0604020202020204" pitchFamily="34" charset="0"/>
                <a:cs typeface="Arial" panose="020B0604020202020204" pitchFamily="34" charset="0"/>
              </a:rPr>
              <a:t>(Hz)</a:t>
            </a:r>
            <a:endParaRPr lang="ja-JP" altLang="en-US" sz="1900" dirty="0">
              <a:latin typeface="Arial" panose="020B0604020202020204" pitchFamily="34" charset="0"/>
              <a:cs typeface="Arial" panose="020B0604020202020204" pitchFamily="34" charset="0"/>
            </a:endParaRPr>
          </a:p>
        </p:txBody>
      </p:sp>
      <p:sp>
        <p:nvSpPr>
          <p:cNvPr id="27" name="テキスト ボックス 26"/>
          <p:cNvSpPr txBox="1"/>
          <p:nvPr/>
        </p:nvSpPr>
        <p:spPr>
          <a:xfrm>
            <a:off x="5639211" y="723260"/>
            <a:ext cx="5050165" cy="430887"/>
          </a:xfrm>
          <a:prstGeom prst="rect">
            <a:avLst/>
          </a:prstGeom>
          <a:noFill/>
        </p:spPr>
        <p:txBody>
          <a:bodyPr wrap="none" rtlCol="0">
            <a:spAutoFit/>
          </a:bodyPr>
          <a:lstStyle/>
          <a:p>
            <a:r>
              <a:rPr lang="en-US" altLang="ja-JP" sz="2200" u="sng" dirty="0">
                <a:latin typeface="Arial" panose="020B0604020202020204" pitchFamily="34" charset="0"/>
                <a:ea typeface="メイリオ" panose="020B0604030504040204" pitchFamily="50" charset="-128"/>
                <a:cs typeface="Arial" panose="020B0604020202020204" pitchFamily="34" charset="0"/>
              </a:rPr>
              <a:t>Previous study </a:t>
            </a:r>
            <a:r>
              <a:rPr lang="en-US" altLang="ja-JP" sz="2000" u="sng" dirty="0">
                <a:latin typeface="Arial" panose="020B0604020202020204" pitchFamily="34" charset="0"/>
                <a:ea typeface="メイリオ" panose="020B0604030504040204" pitchFamily="50" charset="-128"/>
                <a:cs typeface="Arial" panose="020B0604020202020204" pitchFamily="34" charset="0"/>
              </a:rPr>
              <a:t>(e.g. Yamane et al., 2017)</a:t>
            </a:r>
            <a:endParaRPr lang="ja-JP" altLang="en-US" sz="2000" u="sng" dirty="0">
              <a:latin typeface="Arial" panose="020B0604020202020204" pitchFamily="34" charset="0"/>
              <a:ea typeface="メイリオ" panose="020B0604030504040204" pitchFamily="50" charset="-128"/>
              <a:cs typeface="Arial" panose="020B0604020202020204" pitchFamily="34" charset="0"/>
            </a:endParaRPr>
          </a:p>
        </p:txBody>
      </p:sp>
      <p:cxnSp>
        <p:nvCxnSpPr>
          <p:cNvPr id="31" name="直線矢印コネクタ 30"/>
          <p:cNvCxnSpPr/>
          <p:nvPr/>
        </p:nvCxnSpPr>
        <p:spPr>
          <a:xfrm flipV="1">
            <a:off x="3385457" y="2287678"/>
            <a:ext cx="463947" cy="2906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5928234" y="5642734"/>
            <a:ext cx="4639412" cy="1061829"/>
          </a:xfrm>
          <a:prstGeom prst="rect">
            <a:avLst/>
          </a:prstGeom>
          <a:noFill/>
        </p:spPr>
        <p:txBody>
          <a:bodyPr wrap="none" rtlCol="0">
            <a:spAutoFit/>
          </a:bodyPr>
          <a:lstStyle/>
          <a:p>
            <a:r>
              <a:rPr lang="ja-JP" altLang="en-US" sz="2100" dirty="0">
                <a:latin typeface="Arial" panose="020B0604020202020204" pitchFamily="34" charset="0"/>
                <a:ea typeface="メイリオ" panose="020B0604030504040204" pitchFamily="50" charset="-128"/>
                <a:cs typeface="Arial" panose="020B0604020202020204" pitchFamily="34" charset="0"/>
              </a:rPr>
              <a:t>・</a:t>
            </a:r>
            <a:r>
              <a:rPr lang="en-US" altLang="ja-JP" sz="2100" dirty="0">
                <a:latin typeface="Arial" panose="020B0604020202020204" pitchFamily="34" charset="0"/>
                <a:ea typeface="メイリオ" panose="020B0604030504040204" pitchFamily="50" charset="-128"/>
                <a:cs typeface="Arial" panose="020B0604020202020204" pitchFamily="34" charset="0"/>
              </a:rPr>
              <a:t>The higher frequency relaxation</a:t>
            </a:r>
            <a:br>
              <a:rPr lang="en-US" altLang="ja-JP" sz="2100" dirty="0">
                <a:latin typeface="Arial" panose="020B0604020202020204" pitchFamily="34" charset="0"/>
                <a:ea typeface="メイリオ" panose="020B0604030504040204" pitchFamily="50" charset="-128"/>
                <a:cs typeface="Arial" panose="020B0604020202020204" pitchFamily="34" charset="0"/>
              </a:rPr>
            </a:br>
            <a:r>
              <a:rPr lang="en-US" altLang="ja-JP" sz="2100" dirty="0">
                <a:latin typeface="Arial" panose="020B0604020202020204" pitchFamily="34" charset="0"/>
                <a:ea typeface="メイリオ" panose="020B0604030504040204" pitchFamily="50" charset="-128"/>
                <a:cs typeface="Arial" panose="020B0604020202020204" pitchFamily="34" charset="0"/>
              </a:rPr>
              <a:t>    is assigned to a</a:t>
            </a:r>
            <a:r>
              <a:rPr lang="ja-JP" altLang="en-US" sz="2100" dirty="0">
                <a:latin typeface="Arial" panose="020B0604020202020204" pitchFamily="34" charset="0"/>
                <a:ea typeface="メイリオ" panose="020B0604030504040204" pitchFamily="50" charset="-128"/>
                <a:cs typeface="Arial" panose="020B0604020202020204" pitchFamily="34" charset="0"/>
              </a:rPr>
              <a:t> </a:t>
            </a:r>
            <a:r>
              <a:rPr lang="en-US" altLang="ja-JP" sz="2100" dirty="0">
                <a:latin typeface="Arial" panose="020B0604020202020204" pitchFamily="34" charset="0"/>
                <a:ea typeface="メイリオ" panose="020B0604030504040204" pitchFamily="50" charset="-128"/>
                <a:cs typeface="Arial" panose="020B0604020202020204" pitchFamily="34" charset="0"/>
              </a:rPr>
              <a:t>molecular rotation</a:t>
            </a:r>
            <a:br>
              <a:rPr lang="en-US" altLang="ja-JP" sz="2100" dirty="0">
                <a:latin typeface="Arial" panose="020B0604020202020204" pitchFamily="34" charset="0"/>
                <a:ea typeface="メイリオ" panose="020B0604030504040204" pitchFamily="50" charset="-128"/>
                <a:cs typeface="Arial" panose="020B0604020202020204" pitchFamily="34" charset="0"/>
              </a:rPr>
            </a:br>
            <a:r>
              <a:rPr lang="en-US" altLang="ja-JP" sz="2100" dirty="0">
                <a:latin typeface="Arial" panose="020B0604020202020204" pitchFamily="34" charset="0"/>
                <a:ea typeface="メイリオ" panose="020B0604030504040204" pitchFamily="50" charset="-128"/>
                <a:cs typeface="Arial" panose="020B0604020202020204" pitchFamily="34" charset="0"/>
              </a:rPr>
              <a:t>    in previous studies.</a:t>
            </a:r>
            <a:endParaRPr lang="ja-JP" altLang="en-US" sz="2100" dirty="0">
              <a:latin typeface="Arial" panose="020B0604020202020204" pitchFamily="34" charset="0"/>
              <a:ea typeface="メイリオ" panose="020B0604030504040204" pitchFamily="50" charset="-128"/>
              <a:cs typeface="Arial" panose="020B0604020202020204" pitchFamily="34" charset="0"/>
            </a:endParaRPr>
          </a:p>
        </p:txBody>
      </p:sp>
      <p:sp>
        <p:nvSpPr>
          <p:cNvPr id="50" name="テキスト ボックス 49"/>
          <p:cNvSpPr txBox="1"/>
          <p:nvPr/>
        </p:nvSpPr>
        <p:spPr>
          <a:xfrm>
            <a:off x="3441726" y="4824180"/>
            <a:ext cx="492443" cy="461665"/>
          </a:xfrm>
          <a:prstGeom prst="rect">
            <a:avLst/>
          </a:prstGeom>
          <a:noFill/>
        </p:spPr>
        <p:txBody>
          <a:bodyPr wrap="none" rtlCol="0">
            <a:spAutoFit/>
          </a:bodyPr>
          <a:lstStyle/>
          <a:p>
            <a:r>
              <a:rPr lang="ja-JP" altLang="en-US" sz="2400" dirty="0">
                <a:latin typeface="Arial" panose="020B0604020202020204" pitchFamily="34" charset="0"/>
                <a:ea typeface="メイリオ" panose="020B0604030504040204" pitchFamily="50" charset="-128"/>
                <a:cs typeface="Arial" panose="020B0604020202020204" pitchFamily="34" charset="0"/>
              </a:rPr>
              <a:t>？</a:t>
            </a:r>
          </a:p>
        </p:txBody>
      </p:sp>
      <p:grpSp>
        <p:nvGrpSpPr>
          <p:cNvPr id="6" name="グループ化 5"/>
          <p:cNvGrpSpPr/>
          <p:nvPr/>
        </p:nvGrpSpPr>
        <p:grpSpPr>
          <a:xfrm>
            <a:off x="2573503" y="2539604"/>
            <a:ext cx="2079415" cy="707886"/>
            <a:chOff x="-2971256" y="2822171"/>
            <a:chExt cx="2079415" cy="707886"/>
          </a:xfrm>
        </p:grpSpPr>
        <p:grpSp>
          <p:nvGrpSpPr>
            <p:cNvPr id="5" name="グループ化 4"/>
            <p:cNvGrpSpPr/>
            <p:nvPr/>
          </p:nvGrpSpPr>
          <p:grpSpPr>
            <a:xfrm>
              <a:off x="-2913358" y="2925009"/>
              <a:ext cx="1980000" cy="500362"/>
              <a:chOff x="-2913358" y="2925009"/>
              <a:chExt cx="1980000" cy="500362"/>
            </a:xfrm>
          </p:grpSpPr>
          <p:sp>
            <p:nvSpPr>
              <p:cNvPr id="4" name="正方形/長方形 3"/>
              <p:cNvSpPr/>
              <p:nvPr/>
            </p:nvSpPr>
            <p:spPr>
              <a:xfrm>
                <a:off x="-2913358" y="2925009"/>
                <a:ext cx="1980000" cy="25028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正方形/長方形 34"/>
              <p:cNvSpPr/>
              <p:nvPr/>
            </p:nvSpPr>
            <p:spPr>
              <a:xfrm>
                <a:off x="-2908488" y="3180284"/>
                <a:ext cx="1170284" cy="24508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40" name="テキスト ボックス 39"/>
            <p:cNvSpPr txBox="1"/>
            <p:nvPr/>
          </p:nvSpPr>
          <p:spPr>
            <a:xfrm>
              <a:off x="-2971256" y="2822171"/>
              <a:ext cx="2079415" cy="707886"/>
            </a:xfrm>
            <a:prstGeom prst="rect">
              <a:avLst/>
            </a:prstGeom>
            <a:noFill/>
          </p:spPr>
          <p:txBody>
            <a:bodyPr wrap="none" rtlCol="0">
              <a:spAutoFit/>
            </a:bodyPr>
            <a:lstStyle/>
            <a:p>
              <a:r>
                <a:rPr lang="en-US" altLang="ja-JP" sz="2000" dirty="0">
                  <a:latin typeface="Arial" panose="020B0604020202020204" pitchFamily="34" charset="0"/>
                  <a:ea typeface="メイリオ" panose="020B0604030504040204" pitchFamily="50" charset="-128"/>
                  <a:cs typeface="Arial" panose="020B0604020202020204" pitchFamily="34" charset="0"/>
                </a:rPr>
                <a:t>Lower frequency</a:t>
              </a:r>
              <a:br>
                <a:rPr lang="en-US" altLang="ja-JP" sz="2000" dirty="0">
                  <a:latin typeface="Arial" panose="020B0604020202020204" pitchFamily="34" charset="0"/>
                  <a:ea typeface="メイリオ" panose="020B0604030504040204" pitchFamily="50" charset="-128"/>
                  <a:cs typeface="Arial" panose="020B0604020202020204" pitchFamily="34" charset="0"/>
                </a:rPr>
              </a:br>
              <a:r>
                <a:rPr lang="en-US" altLang="ja-JP" sz="2000" dirty="0">
                  <a:latin typeface="Arial" panose="020B0604020202020204" pitchFamily="34" charset="0"/>
                  <a:ea typeface="メイリオ" panose="020B0604030504040204" pitchFamily="50" charset="-128"/>
                  <a:cs typeface="Arial" panose="020B0604020202020204" pitchFamily="34" charset="0"/>
                </a:rPr>
                <a:t>relaxation</a:t>
              </a:r>
              <a:endParaRPr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grpSp>
      <p:cxnSp>
        <p:nvCxnSpPr>
          <p:cNvPr id="32" name="直線矢印コネクタ 31"/>
          <p:cNvCxnSpPr/>
          <p:nvPr/>
        </p:nvCxnSpPr>
        <p:spPr>
          <a:xfrm>
            <a:off x="5139456" y="2292555"/>
            <a:ext cx="214214" cy="395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4039080" y="4487297"/>
            <a:ext cx="1353256" cy="400110"/>
          </a:xfrm>
          <a:prstGeom prst="rect">
            <a:avLst/>
          </a:prstGeom>
          <a:noFill/>
        </p:spPr>
        <p:txBody>
          <a:bodyPr wrap="none" rtlCol="0">
            <a:spAutoFit/>
          </a:bodyPr>
          <a:lstStyle/>
          <a:p>
            <a:r>
              <a:rPr lang="en-US" altLang="ja-JP" sz="2000" dirty="0">
                <a:latin typeface="Arial" panose="020B0604020202020204" pitchFamily="34" charset="0"/>
                <a:ea typeface="メイリオ" panose="020B0604030504040204" pitchFamily="50" charset="-128"/>
                <a:cs typeface="Arial" panose="020B0604020202020204" pitchFamily="34" charset="0"/>
              </a:rPr>
              <a:t>Loss peak</a:t>
            </a:r>
            <a:endParaRPr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sp>
        <p:nvSpPr>
          <p:cNvPr id="36" name="テキスト ボックス 35"/>
          <p:cNvSpPr txBox="1"/>
          <p:nvPr/>
        </p:nvSpPr>
        <p:spPr>
          <a:xfrm>
            <a:off x="5928235" y="4931337"/>
            <a:ext cx="4113177" cy="738664"/>
          </a:xfrm>
          <a:prstGeom prst="rect">
            <a:avLst/>
          </a:prstGeom>
          <a:noFill/>
        </p:spPr>
        <p:txBody>
          <a:bodyPr wrap="none" rtlCol="0">
            <a:spAutoFit/>
          </a:bodyPr>
          <a:lstStyle/>
          <a:p>
            <a:r>
              <a:rPr lang="ja-JP" altLang="en-US" sz="2100" dirty="0">
                <a:latin typeface="Arial" panose="020B0604020202020204" pitchFamily="34" charset="0"/>
                <a:ea typeface="メイリオ" panose="020B0604030504040204" pitchFamily="50" charset="-128"/>
                <a:cs typeface="Arial" panose="020B0604020202020204" pitchFamily="34" charset="0"/>
              </a:rPr>
              <a:t>・</a:t>
            </a:r>
            <a:r>
              <a:rPr lang="en-US" altLang="ja-JP" sz="2100" dirty="0">
                <a:latin typeface="Arial" panose="020B0604020202020204" pitchFamily="34" charset="0"/>
                <a:ea typeface="メイリオ" panose="020B0604030504040204" pitchFamily="50" charset="-128"/>
                <a:cs typeface="Arial" panose="020B0604020202020204" pitchFamily="34" charset="0"/>
              </a:rPr>
              <a:t>Two clear dielectric relaxations</a:t>
            </a:r>
            <a:br>
              <a:rPr lang="en-US" altLang="ja-JP" sz="2100" dirty="0">
                <a:latin typeface="Arial" panose="020B0604020202020204" pitchFamily="34" charset="0"/>
                <a:ea typeface="メイリオ" panose="020B0604030504040204" pitchFamily="50" charset="-128"/>
                <a:cs typeface="Arial" panose="020B0604020202020204" pitchFamily="34" charset="0"/>
              </a:rPr>
            </a:br>
            <a:r>
              <a:rPr lang="ja-JP" altLang="en-US" sz="2100" dirty="0">
                <a:latin typeface="Arial" panose="020B0604020202020204" pitchFamily="34" charset="0"/>
                <a:ea typeface="メイリオ" panose="020B0604030504040204" pitchFamily="50" charset="-128"/>
                <a:cs typeface="Arial" panose="020B0604020202020204" pitchFamily="34" charset="0"/>
              </a:rPr>
              <a:t>　</a:t>
            </a:r>
            <a:r>
              <a:rPr lang="en-US" altLang="ja-JP" sz="2100" dirty="0">
                <a:latin typeface="Arial" panose="020B0604020202020204" pitchFamily="34" charset="0"/>
                <a:ea typeface="メイリオ" panose="020B0604030504040204" pitchFamily="50" charset="-128"/>
                <a:cs typeface="Arial" panose="020B0604020202020204" pitchFamily="34" charset="0"/>
              </a:rPr>
              <a:t>were observed.</a:t>
            </a:r>
            <a:endParaRPr lang="ja-JP" altLang="en-US" sz="2100" dirty="0">
              <a:latin typeface="Arial" panose="020B0604020202020204" pitchFamily="34" charset="0"/>
              <a:ea typeface="メイリオ" panose="020B0604030504040204" pitchFamily="50" charset="-128"/>
              <a:cs typeface="Arial" panose="020B0604020202020204" pitchFamily="34" charset="0"/>
            </a:endParaRPr>
          </a:p>
        </p:txBody>
      </p:sp>
      <p:cxnSp>
        <p:nvCxnSpPr>
          <p:cNvPr id="42" name="直線矢印コネクタ 41"/>
          <p:cNvCxnSpPr/>
          <p:nvPr/>
        </p:nvCxnSpPr>
        <p:spPr>
          <a:xfrm>
            <a:off x="5092721" y="4890268"/>
            <a:ext cx="214214" cy="395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グループ化 6"/>
          <p:cNvGrpSpPr/>
          <p:nvPr/>
        </p:nvGrpSpPr>
        <p:grpSpPr>
          <a:xfrm>
            <a:off x="2789785" y="5825734"/>
            <a:ext cx="601447" cy="384721"/>
            <a:chOff x="9231637" y="3291788"/>
            <a:chExt cx="601447" cy="384721"/>
          </a:xfrm>
        </p:grpSpPr>
        <p:sp>
          <p:nvSpPr>
            <p:cNvPr id="38" name="正方形/長方形 37"/>
            <p:cNvSpPr/>
            <p:nvPr/>
          </p:nvSpPr>
          <p:spPr>
            <a:xfrm>
              <a:off x="9334360"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41" name="テキスト ボックス 40"/>
            <p:cNvSpPr txBox="1"/>
            <p:nvPr/>
          </p:nvSpPr>
          <p:spPr>
            <a:xfrm>
              <a:off x="9231637" y="3291788"/>
              <a:ext cx="601447"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-1</a:t>
              </a:r>
              <a:endParaRPr lang="ja-JP" altLang="en-US" sz="1900" baseline="30000" dirty="0">
                <a:latin typeface="Arial" panose="020B0604020202020204" pitchFamily="34" charset="0"/>
                <a:cs typeface="Arial" panose="020B0604020202020204" pitchFamily="34" charset="0"/>
              </a:endParaRPr>
            </a:p>
          </p:txBody>
        </p:sp>
      </p:grpSp>
      <p:grpSp>
        <p:nvGrpSpPr>
          <p:cNvPr id="8" name="グループ化 7"/>
          <p:cNvGrpSpPr/>
          <p:nvPr/>
        </p:nvGrpSpPr>
        <p:grpSpPr>
          <a:xfrm>
            <a:off x="3286948" y="5825734"/>
            <a:ext cx="546945" cy="384721"/>
            <a:chOff x="9840320" y="3291788"/>
            <a:chExt cx="546945" cy="384721"/>
          </a:xfrm>
        </p:grpSpPr>
        <p:sp>
          <p:nvSpPr>
            <p:cNvPr id="45" name="正方形/長方形 44"/>
            <p:cNvSpPr/>
            <p:nvPr/>
          </p:nvSpPr>
          <p:spPr>
            <a:xfrm>
              <a:off x="9915792"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46" name="テキスト ボックス 45"/>
            <p:cNvSpPr txBox="1"/>
            <p:nvPr/>
          </p:nvSpPr>
          <p:spPr>
            <a:xfrm>
              <a:off x="9840320"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0</a:t>
              </a:r>
              <a:endParaRPr lang="ja-JP" altLang="en-US" sz="1900" baseline="30000" dirty="0">
                <a:latin typeface="Arial" panose="020B0604020202020204" pitchFamily="34" charset="0"/>
                <a:cs typeface="Arial" panose="020B0604020202020204" pitchFamily="34" charset="0"/>
              </a:endParaRPr>
            </a:p>
          </p:txBody>
        </p:sp>
      </p:grpSp>
      <p:grpSp>
        <p:nvGrpSpPr>
          <p:cNvPr id="9" name="グループ化 8"/>
          <p:cNvGrpSpPr/>
          <p:nvPr/>
        </p:nvGrpSpPr>
        <p:grpSpPr>
          <a:xfrm>
            <a:off x="3729609" y="5825734"/>
            <a:ext cx="546945" cy="384721"/>
            <a:chOff x="10404119" y="3291788"/>
            <a:chExt cx="546945" cy="384721"/>
          </a:xfrm>
        </p:grpSpPr>
        <p:sp>
          <p:nvSpPr>
            <p:cNvPr id="49" name="正方形/長方形 48"/>
            <p:cNvSpPr/>
            <p:nvPr/>
          </p:nvSpPr>
          <p:spPr>
            <a:xfrm>
              <a:off x="10479591"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51" name="テキスト ボックス 50"/>
            <p:cNvSpPr txBox="1"/>
            <p:nvPr/>
          </p:nvSpPr>
          <p:spPr>
            <a:xfrm>
              <a:off x="10404119"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1</a:t>
              </a:r>
              <a:endParaRPr lang="ja-JP" altLang="en-US" sz="1900" baseline="30000" dirty="0">
                <a:latin typeface="Arial" panose="020B0604020202020204" pitchFamily="34" charset="0"/>
                <a:cs typeface="Arial" panose="020B0604020202020204" pitchFamily="34" charset="0"/>
              </a:endParaRPr>
            </a:p>
          </p:txBody>
        </p:sp>
      </p:grpSp>
      <p:grpSp>
        <p:nvGrpSpPr>
          <p:cNvPr id="11" name="グループ化 10"/>
          <p:cNvGrpSpPr/>
          <p:nvPr/>
        </p:nvGrpSpPr>
        <p:grpSpPr>
          <a:xfrm>
            <a:off x="4172270" y="5825734"/>
            <a:ext cx="546945" cy="384721"/>
            <a:chOff x="10967918" y="3291788"/>
            <a:chExt cx="546945" cy="384721"/>
          </a:xfrm>
        </p:grpSpPr>
        <p:sp>
          <p:nvSpPr>
            <p:cNvPr id="53" name="正方形/長方形 52"/>
            <p:cNvSpPr/>
            <p:nvPr/>
          </p:nvSpPr>
          <p:spPr>
            <a:xfrm>
              <a:off x="11043390"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54" name="テキスト ボックス 53"/>
            <p:cNvSpPr txBox="1"/>
            <p:nvPr/>
          </p:nvSpPr>
          <p:spPr>
            <a:xfrm>
              <a:off x="10967918"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2</a:t>
              </a:r>
              <a:endParaRPr lang="ja-JP" altLang="en-US" sz="1900" baseline="30000" dirty="0">
                <a:latin typeface="Arial" panose="020B0604020202020204" pitchFamily="34" charset="0"/>
                <a:cs typeface="Arial" panose="020B0604020202020204" pitchFamily="34" charset="0"/>
              </a:endParaRPr>
            </a:p>
          </p:txBody>
        </p:sp>
      </p:grpSp>
      <p:grpSp>
        <p:nvGrpSpPr>
          <p:cNvPr id="13" name="グループ化 12"/>
          <p:cNvGrpSpPr/>
          <p:nvPr/>
        </p:nvGrpSpPr>
        <p:grpSpPr>
          <a:xfrm>
            <a:off x="5057592" y="5825734"/>
            <a:ext cx="546945" cy="384721"/>
            <a:chOff x="12095516" y="3291788"/>
            <a:chExt cx="546945" cy="384721"/>
          </a:xfrm>
        </p:grpSpPr>
        <p:sp>
          <p:nvSpPr>
            <p:cNvPr id="56" name="正方形/長方形 55"/>
            <p:cNvSpPr/>
            <p:nvPr/>
          </p:nvSpPr>
          <p:spPr>
            <a:xfrm>
              <a:off x="12170988"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57" name="テキスト ボックス 56"/>
            <p:cNvSpPr txBox="1"/>
            <p:nvPr/>
          </p:nvSpPr>
          <p:spPr>
            <a:xfrm>
              <a:off x="12095516"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4</a:t>
              </a:r>
              <a:endParaRPr lang="ja-JP" altLang="en-US" sz="1900" baseline="30000" dirty="0">
                <a:latin typeface="Arial" panose="020B0604020202020204" pitchFamily="34" charset="0"/>
                <a:cs typeface="Arial" panose="020B0604020202020204" pitchFamily="34" charset="0"/>
              </a:endParaRPr>
            </a:p>
          </p:txBody>
        </p:sp>
      </p:grpSp>
      <p:grpSp>
        <p:nvGrpSpPr>
          <p:cNvPr id="12" name="グループ化 11"/>
          <p:cNvGrpSpPr/>
          <p:nvPr/>
        </p:nvGrpSpPr>
        <p:grpSpPr>
          <a:xfrm>
            <a:off x="4614931" y="5825734"/>
            <a:ext cx="546945" cy="384721"/>
            <a:chOff x="11531717" y="3291788"/>
            <a:chExt cx="546945" cy="384721"/>
          </a:xfrm>
        </p:grpSpPr>
        <p:sp>
          <p:nvSpPr>
            <p:cNvPr id="59" name="正方形/長方形 58"/>
            <p:cNvSpPr/>
            <p:nvPr/>
          </p:nvSpPr>
          <p:spPr>
            <a:xfrm>
              <a:off x="11607189"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60" name="テキスト ボックス 59"/>
            <p:cNvSpPr txBox="1"/>
            <p:nvPr/>
          </p:nvSpPr>
          <p:spPr>
            <a:xfrm>
              <a:off x="11531717"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3</a:t>
              </a:r>
              <a:endParaRPr lang="ja-JP" altLang="en-US" sz="1900" baseline="30000" dirty="0">
                <a:latin typeface="Arial" panose="020B0604020202020204" pitchFamily="34" charset="0"/>
                <a:cs typeface="Arial" panose="020B0604020202020204" pitchFamily="34" charset="0"/>
              </a:endParaRPr>
            </a:p>
          </p:txBody>
        </p:sp>
      </p:grpSp>
      <p:grpSp>
        <p:nvGrpSpPr>
          <p:cNvPr id="15" name="グループ化 14"/>
          <p:cNvGrpSpPr/>
          <p:nvPr/>
        </p:nvGrpSpPr>
        <p:grpSpPr>
          <a:xfrm>
            <a:off x="5424051" y="5825734"/>
            <a:ext cx="546945" cy="384721"/>
            <a:chOff x="12659313" y="3291788"/>
            <a:chExt cx="546945" cy="384721"/>
          </a:xfrm>
        </p:grpSpPr>
        <p:sp>
          <p:nvSpPr>
            <p:cNvPr id="62" name="正方形/長方形 61"/>
            <p:cNvSpPr/>
            <p:nvPr/>
          </p:nvSpPr>
          <p:spPr>
            <a:xfrm>
              <a:off x="12734785"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63" name="テキスト ボックス 62"/>
            <p:cNvSpPr txBox="1"/>
            <p:nvPr/>
          </p:nvSpPr>
          <p:spPr>
            <a:xfrm>
              <a:off x="12659313"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5</a:t>
              </a:r>
              <a:endParaRPr lang="ja-JP" altLang="en-US" sz="1900" baseline="30000" dirty="0">
                <a:latin typeface="Arial" panose="020B0604020202020204" pitchFamily="34" charset="0"/>
                <a:cs typeface="Arial" panose="020B0604020202020204" pitchFamily="34" charset="0"/>
              </a:endParaRPr>
            </a:p>
          </p:txBody>
        </p:sp>
      </p:grpSp>
      <p:grpSp>
        <p:nvGrpSpPr>
          <p:cNvPr id="65" name="グループ化 64"/>
          <p:cNvGrpSpPr/>
          <p:nvPr/>
        </p:nvGrpSpPr>
        <p:grpSpPr>
          <a:xfrm>
            <a:off x="2292622" y="5825734"/>
            <a:ext cx="601447" cy="384721"/>
            <a:chOff x="9231637" y="3291788"/>
            <a:chExt cx="601447" cy="384721"/>
          </a:xfrm>
        </p:grpSpPr>
        <p:sp>
          <p:nvSpPr>
            <p:cNvPr id="66" name="正方形/長方形 65"/>
            <p:cNvSpPr/>
            <p:nvPr/>
          </p:nvSpPr>
          <p:spPr>
            <a:xfrm>
              <a:off x="9334360"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67" name="テキスト ボックス 66"/>
            <p:cNvSpPr txBox="1"/>
            <p:nvPr/>
          </p:nvSpPr>
          <p:spPr>
            <a:xfrm>
              <a:off x="9231637" y="3291788"/>
              <a:ext cx="601447"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-2</a:t>
              </a:r>
              <a:endParaRPr lang="ja-JP" altLang="en-US" sz="1900" baseline="30000" dirty="0">
                <a:latin typeface="Arial" panose="020B0604020202020204" pitchFamily="34" charset="0"/>
                <a:cs typeface="Arial" panose="020B0604020202020204" pitchFamily="34" charset="0"/>
              </a:endParaRPr>
            </a:p>
          </p:txBody>
        </p:sp>
      </p:grpSp>
      <p:grpSp>
        <p:nvGrpSpPr>
          <p:cNvPr id="25" name="グループ化 24"/>
          <p:cNvGrpSpPr/>
          <p:nvPr/>
        </p:nvGrpSpPr>
        <p:grpSpPr>
          <a:xfrm>
            <a:off x="6519611" y="1158160"/>
            <a:ext cx="3320533" cy="3812334"/>
            <a:chOff x="4995610" y="1250520"/>
            <a:chExt cx="3320533" cy="3812334"/>
          </a:xfrm>
        </p:grpSpPr>
        <p:pic>
          <p:nvPicPr>
            <p:cNvPr id="2" name="図 1"/>
            <p:cNvPicPr>
              <a:picLocks noChangeAspect="1"/>
            </p:cNvPicPr>
            <p:nvPr/>
          </p:nvPicPr>
          <p:blipFill>
            <a:blip r:embed="rId5">
              <a:clrChange>
                <a:clrFrom>
                  <a:srgbClr val="FFFFFF"/>
                </a:clrFrom>
                <a:clrTo>
                  <a:srgbClr val="FFFFFF">
                    <a:alpha val="0"/>
                  </a:srgbClr>
                </a:clrTo>
              </a:clrChange>
            </a:blip>
            <a:stretch>
              <a:fillRect/>
            </a:stretch>
          </p:blipFill>
          <p:spPr>
            <a:xfrm>
              <a:off x="5167637" y="1305222"/>
              <a:ext cx="3148506" cy="3562992"/>
            </a:xfrm>
            <a:prstGeom prst="rect">
              <a:avLst/>
            </a:prstGeom>
          </p:spPr>
        </p:pic>
        <p:sp>
          <p:nvSpPr>
            <p:cNvPr id="3" name="正方形/長方形 2"/>
            <p:cNvSpPr/>
            <p:nvPr/>
          </p:nvSpPr>
          <p:spPr>
            <a:xfrm>
              <a:off x="5820229" y="4368772"/>
              <a:ext cx="2466886"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テキスト ボックス 25"/>
            <p:cNvSpPr txBox="1"/>
            <p:nvPr/>
          </p:nvSpPr>
          <p:spPr>
            <a:xfrm>
              <a:off x="5872985" y="4372165"/>
              <a:ext cx="546945" cy="384721"/>
            </a:xfrm>
            <a:prstGeom prst="rect">
              <a:avLst/>
            </a:prstGeom>
            <a:solidFill>
              <a:schemeClr val="bg1"/>
            </a:solid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4</a:t>
              </a:r>
              <a:endParaRPr lang="ja-JP" altLang="en-US" sz="1900" baseline="30000" dirty="0">
                <a:latin typeface="Arial" panose="020B0604020202020204" pitchFamily="34" charset="0"/>
                <a:cs typeface="Arial" panose="020B0604020202020204" pitchFamily="34" charset="0"/>
              </a:endParaRPr>
            </a:p>
          </p:txBody>
        </p:sp>
        <p:sp>
          <p:nvSpPr>
            <p:cNvPr id="29" name="テキスト ボックス 28"/>
            <p:cNvSpPr txBox="1"/>
            <p:nvPr/>
          </p:nvSpPr>
          <p:spPr>
            <a:xfrm>
              <a:off x="6751231" y="4372165"/>
              <a:ext cx="546945" cy="384721"/>
            </a:xfrm>
            <a:prstGeom prst="rect">
              <a:avLst/>
            </a:prstGeom>
            <a:solidFill>
              <a:schemeClr val="bg1"/>
            </a:solid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5</a:t>
              </a:r>
              <a:endParaRPr lang="ja-JP" altLang="en-US" sz="1900" baseline="30000" dirty="0">
                <a:latin typeface="Arial" panose="020B0604020202020204" pitchFamily="34" charset="0"/>
                <a:cs typeface="Arial" panose="020B0604020202020204" pitchFamily="34" charset="0"/>
              </a:endParaRPr>
            </a:p>
          </p:txBody>
        </p:sp>
        <p:sp>
          <p:nvSpPr>
            <p:cNvPr id="30" name="テキスト ボックス 29"/>
            <p:cNvSpPr txBox="1"/>
            <p:nvPr/>
          </p:nvSpPr>
          <p:spPr>
            <a:xfrm>
              <a:off x="7629478" y="4372165"/>
              <a:ext cx="546945" cy="384721"/>
            </a:xfrm>
            <a:prstGeom prst="rect">
              <a:avLst/>
            </a:prstGeom>
            <a:solidFill>
              <a:schemeClr val="bg1"/>
            </a:solid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6</a:t>
              </a:r>
              <a:endParaRPr lang="ja-JP" altLang="en-US" sz="1900" baseline="30000" dirty="0">
                <a:latin typeface="Arial" panose="020B0604020202020204" pitchFamily="34" charset="0"/>
                <a:cs typeface="Arial" panose="020B0604020202020204" pitchFamily="34" charset="0"/>
              </a:endParaRPr>
            </a:p>
          </p:txBody>
        </p:sp>
        <p:sp>
          <p:nvSpPr>
            <p:cNvPr id="34" name="テキスト ボックス 33"/>
            <p:cNvSpPr txBox="1"/>
            <p:nvPr/>
          </p:nvSpPr>
          <p:spPr>
            <a:xfrm>
              <a:off x="6131070" y="4678133"/>
              <a:ext cx="1869423" cy="384721"/>
            </a:xfrm>
            <a:prstGeom prst="rect">
              <a:avLst/>
            </a:prstGeom>
            <a:noFill/>
          </p:spPr>
          <p:txBody>
            <a:bodyPr wrap="none" rtlCol="0">
              <a:spAutoFit/>
            </a:bodyPr>
            <a:lstStyle/>
            <a:p>
              <a:r>
                <a:rPr lang="en-US" altLang="ja-JP" sz="1900" dirty="0">
                  <a:latin typeface="Arial" panose="020B0604020202020204" pitchFamily="34" charset="0"/>
                  <a:ea typeface="メイリオ" panose="020B0604030504040204" pitchFamily="50" charset="-128"/>
                  <a:cs typeface="Arial" panose="020B0604020202020204" pitchFamily="34" charset="0"/>
                </a:rPr>
                <a:t>Frequency</a:t>
              </a:r>
              <a:r>
                <a:rPr lang="ja-JP" altLang="en-US" sz="1900" dirty="0">
                  <a:latin typeface="Arial" panose="020B0604020202020204" pitchFamily="34" charset="0"/>
                  <a:cs typeface="Arial" panose="020B0604020202020204" pitchFamily="34" charset="0"/>
                </a:rPr>
                <a:t> </a:t>
              </a:r>
              <a:r>
                <a:rPr lang="en-US" altLang="ja-JP" sz="1900" dirty="0">
                  <a:latin typeface="Arial" panose="020B0604020202020204" pitchFamily="34" charset="0"/>
                  <a:cs typeface="Arial" panose="020B0604020202020204" pitchFamily="34" charset="0"/>
                </a:rPr>
                <a:t>(Hz)</a:t>
              </a:r>
              <a:endParaRPr lang="ja-JP" altLang="en-US" sz="1900" dirty="0">
                <a:latin typeface="Arial" panose="020B0604020202020204" pitchFamily="34" charset="0"/>
                <a:cs typeface="Arial" panose="020B0604020202020204" pitchFamily="34" charset="0"/>
              </a:endParaRPr>
            </a:p>
          </p:txBody>
        </p:sp>
        <p:grpSp>
          <p:nvGrpSpPr>
            <p:cNvPr id="18" name="グループ化 17"/>
            <p:cNvGrpSpPr/>
            <p:nvPr/>
          </p:nvGrpSpPr>
          <p:grpSpPr>
            <a:xfrm>
              <a:off x="5288266" y="1274012"/>
              <a:ext cx="593432" cy="384721"/>
              <a:chOff x="9770385" y="2734802"/>
              <a:chExt cx="593432" cy="384721"/>
            </a:xfrm>
          </p:grpSpPr>
          <p:sp>
            <p:nvSpPr>
              <p:cNvPr id="17" name="正方形/長方形 16"/>
              <p:cNvSpPr/>
              <p:nvPr/>
            </p:nvSpPr>
            <p:spPr>
              <a:xfrm>
                <a:off x="9866789" y="2824696"/>
                <a:ext cx="396000" cy="20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8" name="テキスト ボックス 67"/>
              <p:cNvSpPr txBox="1"/>
              <p:nvPr/>
            </p:nvSpPr>
            <p:spPr>
              <a:xfrm>
                <a:off x="9770385" y="2734802"/>
                <a:ext cx="593432"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120</a:t>
                </a:r>
                <a:endParaRPr lang="ja-JP" altLang="en-US" sz="1900" dirty="0">
                  <a:latin typeface="Arial" panose="020B0604020202020204" pitchFamily="34" charset="0"/>
                  <a:cs typeface="Arial" panose="020B0604020202020204" pitchFamily="34" charset="0"/>
                </a:endParaRPr>
              </a:p>
            </p:txBody>
          </p:sp>
        </p:grpSp>
        <p:grpSp>
          <p:nvGrpSpPr>
            <p:cNvPr id="69" name="グループ化 68"/>
            <p:cNvGrpSpPr/>
            <p:nvPr/>
          </p:nvGrpSpPr>
          <p:grpSpPr>
            <a:xfrm>
              <a:off x="5288266" y="1745953"/>
              <a:ext cx="593432" cy="384721"/>
              <a:chOff x="9770385" y="2734802"/>
              <a:chExt cx="593432" cy="384721"/>
            </a:xfrm>
          </p:grpSpPr>
          <p:sp>
            <p:nvSpPr>
              <p:cNvPr id="70" name="正方形/長方形 69"/>
              <p:cNvSpPr/>
              <p:nvPr/>
            </p:nvSpPr>
            <p:spPr>
              <a:xfrm>
                <a:off x="9866789" y="2824696"/>
                <a:ext cx="396000" cy="20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1" name="テキスト ボックス 70"/>
              <p:cNvSpPr txBox="1"/>
              <p:nvPr/>
            </p:nvSpPr>
            <p:spPr>
              <a:xfrm>
                <a:off x="9770385" y="2734802"/>
                <a:ext cx="593432"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100</a:t>
                </a:r>
                <a:endParaRPr lang="ja-JP" altLang="en-US" sz="1900" dirty="0">
                  <a:latin typeface="Arial" panose="020B0604020202020204" pitchFamily="34" charset="0"/>
                  <a:cs typeface="Arial" panose="020B0604020202020204" pitchFamily="34" charset="0"/>
                </a:endParaRPr>
              </a:p>
            </p:txBody>
          </p:sp>
        </p:grpSp>
        <p:grpSp>
          <p:nvGrpSpPr>
            <p:cNvPr id="23" name="グループ化 22"/>
            <p:cNvGrpSpPr/>
            <p:nvPr/>
          </p:nvGrpSpPr>
          <p:grpSpPr>
            <a:xfrm>
              <a:off x="5424522" y="2217894"/>
              <a:ext cx="457176" cy="384721"/>
              <a:chOff x="9922881" y="2920089"/>
              <a:chExt cx="457176" cy="384721"/>
            </a:xfrm>
          </p:grpSpPr>
          <p:sp>
            <p:nvSpPr>
              <p:cNvPr id="73" name="正方形/長方形 72"/>
              <p:cNvSpPr/>
              <p:nvPr/>
            </p:nvSpPr>
            <p:spPr>
              <a:xfrm>
                <a:off x="10007469" y="3010152"/>
                <a:ext cx="288000" cy="20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4" name="テキスト ボックス 73"/>
              <p:cNvSpPr txBox="1"/>
              <p:nvPr/>
            </p:nvSpPr>
            <p:spPr>
              <a:xfrm>
                <a:off x="9922881" y="2920089"/>
                <a:ext cx="457176"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80</a:t>
                </a:r>
                <a:endParaRPr lang="ja-JP" altLang="en-US" sz="1900" dirty="0">
                  <a:latin typeface="Arial" panose="020B0604020202020204" pitchFamily="34" charset="0"/>
                  <a:cs typeface="Arial" panose="020B0604020202020204" pitchFamily="34" charset="0"/>
                </a:endParaRPr>
              </a:p>
            </p:txBody>
          </p:sp>
        </p:grpSp>
        <p:grpSp>
          <p:nvGrpSpPr>
            <p:cNvPr id="75" name="グループ化 74"/>
            <p:cNvGrpSpPr/>
            <p:nvPr/>
          </p:nvGrpSpPr>
          <p:grpSpPr>
            <a:xfrm>
              <a:off x="5424522" y="2689835"/>
              <a:ext cx="457176" cy="384721"/>
              <a:chOff x="9922881" y="2920089"/>
              <a:chExt cx="457176" cy="384721"/>
            </a:xfrm>
          </p:grpSpPr>
          <p:sp>
            <p:nvSpPr>
              <p:cNvPr id="76" name="正方形/長方形 75"/>
              <p:cNvSpPr/>
              <p:nvPr/>
            </p:nvSpPr>
            <p:spPr>
              <a:xfrm>
                <a:off x="10007469" y="3010152"/>
                <a:ext cx="288000" cy="20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7" name="テキスト ボックス 76"/>
              <p:cNvSpPr txBox="1"/>
              <p:nvPr/>
            </p:nvSpPr>
            <p:spPr>
              <a:xfrm>
                <a:off x="9922881" y="2920089"/>
                <a:ext cx="457176"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60</a:t>
                </a:r>
                <a:endParaRPr lang="ja-JP" altLang="en-US" sz="1900" dirty="0">
                  <a:latin typeface="Arial" panose="020B0604020202020204" pitchFamily="34" charset="0"/>
                  <a:cs typeface="Arial" panose="020B0604020202020204" pitchFamily="34" charset="0"/>
                </a:endParaRPr>
              </a:p>
            </p:txBody>
          </p:sp>
        </p:grpSp>
        <p:grpSp>
          <p:nvGrpSpPr>
            <p:cNvPr id="78" name="グループ化 77"/>
            <p:cNvGrpSpPr/>
            <p:nvPr/>
          </p:nvGrpSpPr>
          <p:grpSpPr>
            <a:xfrm>
              <a:off x="5424522" y="3161776"/>
              <a:ext cx="457176" cy="384721"/>
              <a:chOff x="9922881" y="2920089"/>
              <a:chExt cx="457176" cy="384721"/>
            </a:xfrm>
          </p:grpSpPr>
          <p:sp>
            <p:nvSpPr>
              <p:cNvPr id="79" name="正方形/長方形 78"/>
              <p:cNvSpPr/>
              <p:nvPr/>
            </p:nvSpPr>
            <p:spPr>
              <a:xfrm>
                <a:off x="10007469" y="3010152"/>
                <a:ext cx="288000" cy="20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テキスト ボックス 79"/>
              <p:cNvSpPr txBox="1"/>
              <p:nvPr/>
            </p:nvSpPr>
            <p:spPr>
              <a:xfrm>
                <a:off x="9922881" y="2920089"/>
                <a:ext cx="457176"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40</a:t>
                </a:r>
                <a:endParaRPr lang="ja-JP" altLang="en-US" sz="1900" dirty="0">
                  <a:latin typeface="Arial" panose="020B0604020202020204" pitchFamily="34" charset="0"/>
                  <a:cs typeface="Arial" panose="020B0604020202020204" pitchFamily="34" charset="0"/>
                </a:endParaRPr>
              </a:p>
            </p:txBody>
          </p:sp>
        </p:grpSp>
        <p:grpSp>
          <p:nvGrpSpPr>
            <p:cNvPr id="81" name="グループ化 80"/>
            <p:cNvGrpSpPr/>
            <p:nvPr/>
          </p:nvGrpSpPr>
          <p:grpSpPr>
            <a:xfrm>
              <a:off x="5424522" y="3633717"/>
              <a:ext cx="457176" cy="384721"/>
              <a:chOff x="9922881" y="2920089"/>
              <a:chExt cx="457176" cy="384721"/>
            </a:xfrm>
          </p:grpSpPr>
          <p:sp>
            <p:nvSpPr>
              <p:cNvPr id="82" name="正方形/長方形 81"/>
              <p:cNvSpPr/>
              <p:nvPr/>
            </p:nvSpPr>
            <p:spPr>
              <a:xfrm>
                <a:off x="10007469" y="3010152"/>
                <a:ext cx="288000" cy="20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テキスト ボックス 82"/>
              <p:cNvSpPr txBox="1"/>
              <p:nvPr/>
            </p:nvSpPr>
            <p:spPr>
              <a:xfrm>
                <a:off x="9922881" y="2920089"/>
                <a:ext cx="457176"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20</a:t>
                </a:r>
                <a:endParaRPr lang="ja-JP" altLang="en-US" sz="1900" dirty="0">
                  <a:latin typeface="Arial" panose="020B0604020202020204" pitchFamily="34" charset="0"/>
                  <a:cs typeface="Arial" panose="020B0604020202020204" pitchFamily="34" charset="0"/>
                </a:endParaRPr>
              </a:p>
            </p:txBody>
          </p:sp>
        </p:grpSp>
        <p:grpSp>
          <p:nvGrpSpPr>
            <p:cNvPr id="24" name="グループ化 23"/>
            <p:cNvGrpSpPr/>
            <p:nvPr/>
          </p:nvGrpSpPr>
          <p:grpSpPr>
            <a:xfrm>
              <a:off x="5560776" y="4105656"/>
              <a:ext cx="320922" cy="384721"/>
              <a:chOff x="9770385" y="3598990"/>
              <a:chExt cx="320922" cy="384721"/>
            </a:xfrm>
          </p:grpSpPr>
          <p:sp>
            <p:nvSpPr>
              <p:cNvPr id="85" name="正方形/長方形 84"/>
              <p:cNvSpPr/>
              <p:nvPr/>
            </p:nvSpPr>
            <p:spPr>
              <a:xfrm>
                <a:off x="9840846" y="3689053"/>
                <a:ext cx="180000" cy="20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6" name="テキスト ボックス 85"/>
              <p:cNvSpPr txBox="1"/>
              <p:nvPr/>
            </p:nvSpPr>
            <p:spPr>
              <a:xfrm>
                <a:off x="9770385" y="3598990"/>
                <a:ext cx="320922"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0</a:t>
                </a:r>
                <a:endParaRPr lang="ja-JP" altLang="en-US" sz="1900" dirty="0">
                  <a:latin typeface="Arial" panose="020B0604020202020204" pitchFamily="34" charset="0"/>
                  <a:cs typeface="Arial" panose="020B0604020202020204" pitchFamily="34" charset="0"/>
                </a:endParaRPr>
              </a:p>
            </p:txBody>
          </p:sp>
        </p:grpSp>
        <p:sp>
          <p:nvSpPr>
            <p:cNvPr id="87" name="テキスト ボックス 86"/>
            <p:cNvSpPr txBox="1"/>
            <p:nvPr/>
          </p:nvSpPr>
          <p:spPr>
            <a:xfrm rot="16200000">
              <a:off x="3608852" y="2637278"/>
              <a:ext cx="3158237" cy="384721"/>
            </a:xfrm>
            <a:prstGeom prst="rect">
              <a:avLst/>
            </a:prstGeom>
            <a:solidFill>
              <a:schemeClr val="bg1"/>
            </a:solidFill>
          </p:spPr>
          <p:txBody>
            <a:bodyPr wrap="none" rtlCol="0">
              <a:spAutoFit/>
            </a:bodyPr>
            <a:lstStyle/>
            <a:p>
              <a:r>
                <a:rPr lang="en-US" altLang="ja-JP" sz="1900" dirty="0">
                  <a:latin typeface="Arial" panose="020B0604020202020204" pitchFamily="34" charset="0"/>
                  <a:ea typeface="メイリオ" panose="020B0604030504040204" pitchFamily="50" charset="-128"/>
                  <a:cs typeface="Arial" panose="020B0604020202020204" pitchFamily="34" charset="0"/>
                </a:rPr>
                <a:t>Dielectric constant and loss</a:t>
              </a:r>
              <a:endParaRPr lang="ja-JP" altLang="en-US" sz="1900" dirty="0">
                <a:latin typeface="Arial" panose="020B0604020202020204" pitchFamily="34" charset="0"/>
                <a:ea typeface="メイリオ" panose="020B0604030504040204" pitchFamily="50" charset="-128"/>
                <a:cs typeface="Arial" panose="020B0604020202020204" pitchFamily="34" charset="0"/>
              </a:endParaRPr>
            </a:p>
          </p:txBody>
        </p:sp>
      </p:grpSp>
      <p:grpSp>
        <p:nvGrpSpPr>
          <p:cNvPr id="96" name="グループ化 95"/>
          <p:cNvGrpSpPr/>
          <p:nvPr/>
        </p:nvGrpSpPr>
        <p:grpSpPr>
          <a:xfrm>
            <a:off x="2031864" y="5090657"/>
            <a:ext cx="546945" cy="384721"/>
            <a:chOff x="10967918" y="3291788"/>
            <a:chExt cx="546945" cy="384721"/>
          </a:xfrm>
        </p:grpSpPr>
        <p:sp>
          <p:nvSpPr>
            <p:cNvPr id="97" name="正方形/長方形 96"/>
            <p:cNvSpPr/>
            <p:nvPr/>
          </p:nvSpPr>
          <p:spPr>
            <a:xfrm>
              <a:off x="11043390"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98" name="テキスト ボックス 97"/>
            <p:cNvSpPr txBox="1"/>
            <p:nvPr/>
          </p:nvSpPr>
          <p:spPr>
            <a:xfrm>
              <a:off x="10967918"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2</a:t>
              </a:r>
              <a:endParaRPr lang="ja-JP" altLang="en-US" sz="1900" baseline="30000" dirty="0">
                <a:latin typeface="Arial" panose="020B0604020202020204" pitchFamily="34" charset="0"/>
                <a:cs typeface="Arial" panose="020B0604020202020204" pitchFamily="34" charset="0"/>
              </a:endParaRPr>
            </a:p>
          </p:txBody>
        </p:sp>
      </p:grpSp>
      <p:grpSp>
        <p:nvGrpSpPr>
          <p:cNvPr id="99" name="グループ化 98"/>
          <p:cNvGrpSpPr/>
          <p:nvPr/>
        </p:nvGrpSpPr>
        <p:grpSpPr>
          <a:xfrm>
            <a:off x="2031864" y="4025762"/>
            <a:ext cx="546945" cy="384721"/>
            <a:chOff x="12095516" y="3291788"/>
            <a:chExt cx="546945" cy="384721"/>
          </a:xfrm>
        </p:grpSpPr>
        <p:sp>
          <p:nvSpPr>
            <p:cNvPr id="100" name="正方形/長方形 99"/>
            <p:cNvSpPr/>
            <p:nvPr/>
          </p:nvSpPr>
          <p:spPr>
            <a:xfrm>
              <a:off x="12170988"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101" name="テキスト ボックス 100"/>
            <p:cNvSpPr txBox="1"/>
            <p:nvPr/>
          </p:nvSpPr>
          <p:spPr>
            <a:xfrm>
              <a:off x="12095516"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4</a:t>
              </a:r>
              <a:endParaRPr lang="ja-JP" altLang="en-US" sz="1900" baseline="30000" dirty="0">
                <a:latin typeface="Arial" panose="020B0604020202020204" pitchFamily="34" charset="0"/>
                <a:cs typeface="Arial" panose="020B0604020202020204" pitchFamily="34" charset="0"/>
              </a:endParaRPr>
            </a:p>
          </p:txBody>
        </p:sp>
      </p:grpSp>
      <p:grpSp>
        <p:nvGrpSpPr>
          <p:cNvPr id="102" name="グループ化 101"/>
          <p:cNvGrpSpPr/>
          <p:nvPr/>
        </p:nvGrpSpPr>
        <p:grpSpPr>
          <a:xfrm>
            <a:off x="2031864" y="4558210"/>
            <a:ext cx="546945" cy="384721"/>
            <a:chOff x="11531717" y="3291788"/>
            <a:chExt cx="546945" cy="384721"/>
          </a:xfrm>
        </p:grpSpPr>
        <p:sp>
          <p:nvSpPr>
            <p:cNvPr id="103" name="正方形/長方形 102"/>
            <p:cNvSpPr/>
            <p:nvPr/>
          </p:nvSpPr>
          <p:spPr>
            <a:xfrm>
              <a:off x="11607189"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104" name="テキスト ボックス 103"/>
            <p:cNvSpPr txBox="1"/>
            <p:nvPr/>
          </p:nvSpPr>
          <p:spPr>
            <a:xfrm>
              <a:off x="11531717"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3</a:t>
              </a:r>
              <a:endParaRPr lang="ja-JP" altLang="en-US" sz="1900" baseline="30000" dirty="0">
                <a:latin typeface="Arial" panose="020B0604020202020204" pitchFamily="34" charset="0"/>
                <a:cs typeface="Arial" panose="020B0604020202020204" pitchFamily="34" charset="0"/>
              </a:endParaRPr>
            </a:p>
          </p:txBody>
        </p:sp>
      </p:grpSp>
      <p:grpSp>
        <p:nvGrpSpPr>
          <p:cNvPr id="105" name="グループ化 104"/>
          <p:cNvGrpSpPr/>
          <p:nvPr/>
        </p:nvGrpSpPr>
        <p:grpSpPr>
          <a:xfrm>
            <a:off x="2031864" y="3493314"/>
            <a:ext cx="546945" cy="384721"/>
            <a:chOff x="12659313" y="3291788"/>
            <a:chExt cx="546945" cy="384721"/>
          </a:xfrm>
        </p:grpSpPr>
        <p:sp>
          <p:nvSpPr>
            <p:cNvPr id="106" name="正方形/長方形 105"/>
            <p:cNvSpPr/>
            <p:nvPr/>
          </p:nvSpPr>
          <p:spPr>
            <a:xfrm>
              <a:off x="12734785"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107" name="テキスト ボックス 106"/>
            <p:cNvSpPr txBox="1"/>
            <p:nvPr/>
          </p:nvSpPr>
          <p:spPr>
            <a:xfrm>
              <a:off x="12659313"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5</a:t>
              </a:r>
              <a:endParaRPr lang="ja-JP" altLang="en-US" sz="1900" baseline="30000" dirty="0">
                <a:latin typeface="Arial" panose="020B0604020202020204" pitchFamily="34" charset="0"/>
                <a:cs typeface="Arial" panose="020B0604020202020204" pitchFamily="34" charset="0"/>
              </a:endParaRPr>
            </a:p>
          </p:txBody>
        </p:sp>
      </p:grpSp>
      <p:grpSp>
        <p:nvGrpSpPr>
          <p:cNvPr id="108" name="グループ化 107"/>
          <p:cNvGrpSpPr/>
          <p:nvPr/>
        </p:nvGrpSpPr>
        <p:grpSpPr>
          <a:xfrm>
            <a:off x="2031864" y="2530787"/>
            <a:ext cx="546945" cy="384721"/>
            <a:chOff x="10967918" y="3291788"/>
            <a:chExt cx="546945" cy="384721"/>
          </a:xfrm>
        </p:grpSpPr>
        <p:sp>
          <p:nvSpPr>
            <p:cNvPr id="109" name="正方形/長方形 108"/>
            <p:cNvSpPr/>
            <p:nvPr/>
          </p:nvSpPr>
          <p:spPr>
            <a:xfrm>
              <a:off x="11043390"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110" name="テキスト ボックス 109"/>
            <p:cNvSpPr txBox="1"/>
            <p:nvPr/>
          </p:nvSpPr>
          <p:spPr>
            <a:xfrm>
              <a:off x="10967918"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2</a:t>
              </a:r>
              <a:endParaRPr lang="ja-JP" altLang="en-US" sz="1900" baseline="30000" dirty="0">
                <a:latin typeface="Arial" panose="020B0604020202020204" pitchFamily="34" charset="0"/>
                <a:cs typeface="Arial" panose="020B0604020202020204" pitchFamily="34" charset="0"/>
              </a:endParaRPr>
            </a:p>
          </p:txBody>
        </p:sp>
      </p:grpSp>
      <p:grpSp>
        <p:nvGrpSpPr>
          <p:cNvPr id="111" name="グループ化 110"/>
          <p:cNvGrpSpPr/>
          <p:nvPr/>
        </p:nvGrpSpPr>
        <p:grpSpPr>
          <a:xfrm>
            <a:off x="2031864" y="1213863"/>
            <a:ext cx="546945" cy="384721"/>
            <a:chOff x="12095516" y="3291788"/>
            <a:chExt cx="546945" cy="384721"/>
          </a:xfrm>
        </p:grpSpPr>
        <p:sp>
          <p:nvSpPr>
            <p:cNvPr id="112" name="正方形/長方形 111"/>
            <p:cNvSpPr/>
            <p:nvPr/>
          </p:nvSpPr>
          <p:spPr>
            <a:xfrm>
              <a:off x="12170988"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113" name="テキスト ボックス 112"/>
            <p:cNvSpPr txBox="1"/>
            <p:nvPr/>
          </p:nvSpPr>
          <p:spPr>
            <a:xfrm>
              <a:off x="12095516"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4</a:t>
              </a:r>
              <a:endParaRPr lang="ja-JP" altLang="en-US" sz="1900" baseline="30000" dirty="0">
                <a:latin typeface="Arial" panose="020B0604020202020204" pitchFamily="34" charset="0"/>
                <a:cs typeface="Arial" panose="020B0604020202020204" pitchFamily="34" charset="0"/>
              </a:endParaRPr>
            </a:p>
          </p:txBody>
        </p:sp>
      </p:grpSp>
      <p:grpSp>
        <p:nvGrpSpPr>
          <p:cNvPr id="114" name="グループ化 113"/>
          <p:cNvGrpSpPr/>
          <p:nvPr/>
        </p:nvGrpSpPr>
        <p:grpSpPr>
          <a:xfrm>
            <a:off x="2031864" y="1872325"/>
            <a:ext cx="546945" cy="384721"/>
            <a:chOff x="11531717" y="3291788"/>
            <a:chExt cx="546945" cy="384721"/>
          </a:xfrm>
        </p:grpSpPr>
        <p:sp>
          <p:nvSpPr>
            <p:cNvPr id="115" name="正方形/長方形 114"/>
            <p:cNvSpPr/>
            <p:nvPr/>
          </p:nvSpPr>
          <p:spPr>
            <a:xfrm>
              <a:off x="11607189"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116" name="テキスト ボックス 115"/>
            <p:cNvSpPr txBox="1"/>
            <p:nvPr/>
          </p:nvSpPr>
          <p:spPr>
            <a:xfrm>
              <a:off x="11531717"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3</a:t>
              </a:r>
              <a:endParaRPr lang="ja-JP" altLang="en-US" sz="1900" baseline="30000" dirty="0">
                <a:latin typeface="Arial" panose="020B0604020202020204" pitchFamily="34" charset="0"/>
                <a:cs typeface="Arial" panose="020B0604020202020204" pitchFamily="34" charset="0"/>
              </a:endParaRPr>
            </a:p>
          </p:txBody>
        </p:sp>
      </p:grpSp>
      <p:grpSp>
        <p:nvGrpSpPr>
          <p:cNvPr id="123" name="グループ化 122"/>
          <p:cNvGrpSpPr/>
          <p:nvPr/>
        </p:nvGrpSpPr>
        <p:grpSpPr>
          <a:xfrm>
            <a:off x="2031864" y="3189248"/>
            <a:ext cx="546945" cy="384721"/>
            <a:chOff x="10404119" y="3291788"/>
            <a:chExt cx="546945" cy="384721"/>
          </a:xfrm>
        </p:grpSpPr>
        <p:sp>
          <p:nvSpPr>
            <p:cNvPr id="124" name="正方形/長方形 123"/>
            <p:cNvSpPr/>
            <p:nvPr/>
          </p:nvSpPr>
          <p:spPr>
            <a:xfrm>
              <a:off x="10479591"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125" name="テキスト ボックス 124"/>
            <p:cNvSpPr txBox="1"/>
            <p:nvPr/>
          </p:nvSpPr>
          <p:spPr>
            <a:xfrm>
              <a:off x="10404119"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1</a:t>
              </a:r>
              <a:endParaRPr lang="ja-JP" altLang="en-US" sz="1900" baseline="30000" dirty="0">
                <a:latin typeface="Arial" panose="020B0604020202020204" pitchFamily="34" charset="0"/>
                <a:cs typeface="Arial" panose="020B0604020202020204" pitchFamily="34" charset="0"/>
              </a:endParaRPr>
            </a:p>
          </p:txBody>
        </p:sp>
      </p:grpSp>
      <p:grpSp>
        <p:nvGrpSpPr>
          <p:cNvPr id="128" name="グループ化 127"/>
          <p:cNvGrpSpPr/>
          <p:nvPr/>
        </p:nvGrpSpPr>
        <p:grpSpPr>
          <a:xfrm>
            <a:off x="2031864" y="5590972"/>
            <a:ext cx="546945" cy="384721"/>
            <a:chOff x="10404119" y="3291788"/>
            <a:chExt cx="546945" cy="384721"/>
          </a:xfrm>
        </p:grpSpPr>
        <p:sp>
          <p:nvSpPr>
            <p:cNvPr id="129" name="正方形/長方形 128"/>
            <p:cNvSpPr/>
            <p:nvPr/>
          </p:nvSpPr>
          <p:spPr>
            <a:xfrm>
              <a:off x="10479591" y="3360274"/>
              <a:ext cx="396000" cy="24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0"/>
            </a:p>
          </p:txBody>
        </p:sp>
        <p:sp>
          <p:nvSpPr>
            <p:cNvPr id="130" name="テキスト ボックス 129"/>
            <p:cNvSpPr txBox="1"/>
            <p:nvPr/>
          </p:nvSpPr>
          <p:spPr>
            <a:xfrm>
              <a:off x="10404119" y="3291788"/>
              <a:ext cx="546945" cy="384721"/>
            </a:xfrm>
            <a:prstGeom prst="rect">
              <a:avLst/>
            </a:prstGeom>
            <a:noFill/>
          </p:spPr>
          <p:txBody>
            <a:bodyPr wrap="none" rtlCol="0">
              <a:spAutoFit/>
            </a:bodyPr>
            <a:lstStyle/>
            <a:p>
              <a:r>
                <a:rPr lang="en-US" altLang="ja-JP" sz="1900" dirty="0">
                  <a:latin typeface="Arial" panose="020B0604020202020204" pitchFamily="34" charset="0"/>
                  <a:cs typeface="Arial" panose="020B0604020202020204" pitchFamily="34" charset="0"/>
                </a:rPr>
                <a:t>10</a:t>
              </a:r>
              <a:r>
                <a:rPr lang="en-US" altLang="ja-JP" sz="1900" baseline="30000" dirty="0">
                  <a:latin typeface="Arial" panose="020B0604020202020204" pitchFamily="34" charset="0"/>
                  <a:cs typeface="Arial" panose="020B0604020202020204" pitchFamily="34" charset="0"/>
                </a:rPr>
                <a:t>1</a:t>
              </a:r>
              <a:endParaRPr lang="ja-JP" altLang="en-US" sz="1900" baseline="30000" dirty="0">
                <a:latin typeface="Arial" panose="020B0604020202020204" pitchFamily="34" charset="0"/>
                <a:cs typeface="Arial" panose="020B0604020202020204" pitchFamily="34" charset="0"/>
              </a:endParaRPr>
            </a:p>
          </p:txBody>
        </p:sp>
      </p:grpSp>
      <p:grpSp>
        <p:nvGrpSpPr>
          <p:cNvPr id="117" name="グループ化 116"/>
          <p:cNvGrpSpPr/>
          <p:nvPr/>
        </p:nvGrpSpPr>
        <p:grpSpPr>
          <a:xfrm>
            <a:off x="4055066" y="1579572"/>
            <a:ext cx="2137124" cy="707886"/>
            <a:chOff x="-2971256" y="2822171"/>
            <a:chExt cx="2137124" cy="707886"/>
          </a:xfrm>
        </p:grpSpPr>
        <p:grpSp>
          <p:nvGrpSpPr>
            <p:cNvPr id="118" name="グループ化 117"/>
            <p:cNvGrpSpPr/>
            <p:nvPr/>
          </p:nvGrpSpPr>
          <p:grpSpPr>
            <a:xfrm>
              <a:off x="-2913358" y="2925009"/>
              <a:ext cx="1980000" cy="500362"/>
              <a:chOff x="-2913358" y="2925009"/>
              <a:chExt cx="1980000" cy="500362"/>
            </a:xfrm>
          </p:grpSpPr>
          <p:sp>
            <p:nvSpPr>
              <p:cNvPr id="120" name="正方形/長方形 119"/>
              <p:cNvSpPr/>
              <p:nvPr/>
            </p:nvSpPr>
            <p:spPr>
              <a:xfrm>
                <a:off x="-2913358" y="2925009"/>
                <a:ext cx="1980000" cy="25028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1" name="正方形/長方形 120"/>
              <p:cNvSpPr/>
              <p:nvPr/>
            </p:nvSpPr>
            <p:spPr>
              <a:xfrm>
                <a:off x="-2908488" y="3180284"/>
                <a:ext cx="1170284" cy="24508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19" name="テキスト ボックス 118"/>
            <p:cNvSpPr txBox="1"/>
            <p:nvPr/>
          </p:nvSpPr>
          <p:spPr>
            <a:xfrm>
              <a:off x="-2971256" y="2822171"/>
              <a:ext cx="2137124" cy="707886"/>
            </a:xfrm>
            <a:prstGeom prst="rect">
              <a:avLst/>
            </a:prstGeom>
            <a:noFill/>
          </p:spPr>
          <p:txBody>
            <a:bodyPr wrap="none" rtlCol="0">
              <a:spAutoFit/>
            </a:bodyPr>
            <a:lstStyle/>
            <a:p>
              <a:r>
                <a:rPr lang="en-US" altLang="ja-JP" sz="2000" dirty="0">
                  <a:latin typeface="Arial" panose="020B0604020202020204" pitchFamily="34" charset="0"/>
                  <a:ea typeface="メイリオ" panose="020B0604030504040204" pitchFamily="50" charset="-128"/>
                  <a:cs typeface="Arial" panose="020B0604020202020204" pitchFamily="34" charset="0"/>
                </a:rPr>
                <a:t>Higher frequency</a:t>
              </a:r>
              <a:br>
                <a:rPr lang="en-US" altLang="ja-JP" sz="2000" dirty="0">
                  <a:latin typeface="Arial" panose="020B0604020202020204" pitchFamily="34" charset="0"/>
                  <a:ea typeface="メイリオ" panose="020B0604030504040204" pitchFamily="50" charset="-128"/>
                  <a:cs typeface="Arial" panose="020B0604020202020204" pitchFamily="34" charset="0"/>
                </a:rPr>
              </a:br>
              <a:r>
                <a:rPr lang="en-US" altLang="ja-JP" sz="2000" dirty="0">
                  <a:latin typeface="Arial" panose="020B0604020202020204" pitchFamily="34" charset="0"/>
                  <a:ea typeface="メイリオ" panose="020B0604030504040204" pitchFamily="50" charset="-128"/>
                  <a:cs typeface="Arial" panose="020B0604020202020204" pitchFamily="34" charset="0"/>
                </a:rPr>
                <a:t>relaxation</a:t>
              </a:r>
              <a:endParaRPr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grpSp>
      <p:grpSp>
        <p:nvGrpSpPr>
          <p:cNvPr id="37" name="グループ化 36">
            <a:extLst>
              <a:ext uri="{FF2B5EF4-FFF2-40B4-BE49-F238E27FC236}">
                <a16:creationId xmlns:a16="http://schemas.microsoft.com/office/drawing/2014/main" id="{EC73CC99-70A5-F697-D502-A6B3FD565120}"/>
              </a:ext>
            </a:extLst>
          </p:cNvPr>
          <p:cNvGrpSpPr/>
          <p:nvPr/>
        </p:nvGrpSpPr>
        <p:grpSpPr>
          <a:xfrm>
            <a:off x="0" y="-13043"/>
            <a:ext cx="12192000" cy="536263"/>
            <a:chOff x="0" y="-13043"/>
            <a:chExt cx="12192000" cy="536263"/>
          </a:xfrm>
        </p:grpSpPr>
        <p:sp>
          <p:nvSpPr>
            <p:cNvPr id="39" name="正方形/長方形 38">
              <a:extLst>
                <a:ext uri="{FF2B5EF4-FFF2-40B4-BE49-F238E27FC236}">
                  <a16:creationId xmlns:a16="http://schemas.microsoft.com/office/drawing/2014/main" id="{063C2720-B1EC-E42B-5B3E-A8C87658A0EE}"/>
                </a:ext>
              </a:extLst>
            </p:cNvPr>
            <p:cNvSpPr/>
            <p:nvPr/>
          </p:nvSpPr>
          <p:spPr>
            <a:xfrm>
              <a:off x="0" y="0"/>
              <a:ext cx="12192000" cy="52322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BEB31C55-C4B5-AC23-175E-C79D123499A7}"/>
                </a:ext>
              </a:extLst>
            </p:cNvPr>
            <p:cNvSpPr txBox="1"/>
            <p:nvPr/>
          </p:nvSpPr>
          <p:spPr>
            <a:xfrm>
              <a:off x="129953" y="-13043"/>
              <a:ext cx="3321743"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Results at 5.4 </a:t>
              </a:r>
              <a:r>
                <a:rPr lang="en-US" altLang="ja-JP" sz="2800" b="1" dirty="0" err="1">
                  <a:solidFill>
                    <a:schemeClr val="bg1"/>
                  </a:solidFill>
                  <a:latin typeface="Arial" panose="020B0604020202020204" pitchFamily="34" charset="0"/>
                  <a:cs typeface="Arial" panose="020B0604020202020204" pitchFamily="34" charset="0"/>
                </a:rPr>
                <a:t>GPa</a:t>
              </a:r>
              <a:endParaRPr lang="en-US" altLang="ja-JP" sz="2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70908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A9FC54-F0AD-6106-3F2F-AB3EBBB2FFE9}"/>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771C594-19F0-F73C-D718-565FBA24C0C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0371" y="2265409"/>
            <a:ext cx="1838818" cy="1680794"/>
          </a:xfrm>
          <a:prstGeom prst="rect">
            <a:avLst/>
          </a:prstGeom>
        </p:spPr>
      </p:pic>
      <p:pic>
        <p:nvPicPr>
          <p:cNvPr id="4" name="図 3">
            <a:extLst>
              <a:ext uri="{FF2B5EF4-FFF2-40B4-BE49-F238E27FC236}">
                <a16:creationId xmlns:a16="http://schemas.microsoft.com/office/drawing/2014/main" id="{FF626AC8-2229-A4C4-63C3-6BF64002D84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43745" y="2265410"/>
            <a:ext cx="1976438" cy="1743075"/>
          </a:xfrm>
          <a:prstGeom prst="rect">
            <a:avLst/>
          </a:prstGeom>
        </p:spPr>
      </p:pic>
      <p:sp>
        <p:nvSpPr>
          <p:cNvPr id="2" name="テキスト ボックス 1">
            <a:extLst>
              <a:ext uri="{FF2B5EF4-FFF2-40B4-BE49-F238E27FC236}">
                <a16:creationId xmlns:a16="http://schemas.microsoft.com/office/drawing/2014/main" id="{FD4BF046-94D8-577A-7ACF-1F9C6C4D406E}"/>
              </a:ext>
            </a:extLst>
          </p:cNvPr>
          <p:cNvSpPr txBox="1"/>
          <p:nvPr/>
        </p:nvSpPr>
        <p:spPr>
          <a:xfrm>
            <a:off x="649503" y="1544628"/>
            <a:ext cx="2709396" cy="415498"/>
          </a:xfrm>
          <a:prstGeom prst="rect">
            <a:avLst/>
          </a:prstGeom>
          <a:noFill/>
        </p:spPr>
        <p:txBody>
          <a:bodyPr wrap="none" rtlCol="0">
            <a:spAutoFit/>
          </a:bodyPr>
          <a:lstStyle/>
          <a:p>
            <a:r>
              <a:rPr lang="en-US" altLang="ja-JP" sz="2100" u="sng" dirty="0">
                <a:latin typeface="Arial" panose="020B0604020202020204" pitchFamily="34" charset="0"/>
                <a:cs typeface="Arial" panose="020B0604020202020204" pitchFamily="34" charset="0"/>
              </a:rPr>
              <a:t>Phase diagram of ice</a:t>
            </a:r>
            <a:endParaRPr lang="ja-JP" altLang="en-US" sz="2100" u="sng" dirty="0">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3C354A44-D84D-0A47-3618-9189DDFBC7D0}"/>
              </a:ext>
            </a:extLst>
          </p:cNvPr>
          <p:cNvSpPr txBox="1"/>
          <p:nvPr/>
        </p:nvSpPr>
        <p:spPr>
          <a:xfrm>
            <a:off x="5536516" y="1752377"/>
            <a:ext cx="2233304" cy="415498"/>
          </a:xfrm>
          <a:prstGeom prst="rect">
            <a:avLst/>
          </a:prstGeom>
          <a:noFill/>
        </p:spPr>
        <p:txBody>
          <a:bodyPr wrap="none" rtlCol="0">
            <a:spAutoFit/>
          </a:bodyPr>
          <a:lstStyle/>
          <a:p>
            <a:r>
              <a:rPr lang="en-US" altLang="ja-JP" sz="2100" b="1" dirty="0">
                <a:latin typeface="メイリオ" panose="020B0604030504040204" pitchFamily="50" charset="-128"/>
                <a:ea typeface="メイリオ" panose="020B0604030504040204" pitchFamily="50" charset="-128"/>
                <a:cs typeface="Arial" panose="020B0604020202020204" pitchFamily="34" charset="0"/>
              </a:rPr>
              <a:t>Disordered ice</a:t>
            </a:r>
            <a:endParaRPr lang="en-US" altLang="ja-JP" sz="2100" dirty="0">
              <a:latin typeface="メイリオ" panose="020B0604030504040204" pitchFamily="50" charset="-128"/>
              <a:ea typeface="メイリオ" panose="020B0604030504040204" pitchFamily="50"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FE6087AE-2497-C3B0-BCAA-93AA652A4F20}"/>
              </a:ext>
            </a:extLst>
          </p:cNvPr>
          <p:cNvSpPr txBox="1"/>
          <p:nvPr/>
        </p:nvSpPr>
        <p:spPr>
          <a:xfrm>
            <a:off x="9120979" y="1752377"/>
            <a:ext cx="1832553" cy="415498"/>
          </a:xfrm>
          <a:prstGeom prst="rect">
            <a:avLst/>
          </a:prstGeom>
          <a:noFill/>
        </p:spPr>
        <p:txBody>
          <a:bodyPr wrap="none" rtlCol="0">
            <a:spAutoFit/>
          </a:bodyPr>
          <a:lstStyle/>
          <a:p>
            <a:r>
              <a:rPr lang="en-US" altLang="ja-JP" sz="2100" b="1" dirty="0">
                <a:latin typeface="メイリオ" panose="020B0604030504040204" pitchFamily="50" charset="-128"/>
                <a:ea typeface="メイリオ" panose="020B0604030504040204" pitchFamily="50" charset="-128"/>
                <a:cs typeface="Arial" panose="020B0604020202020204" pitchFamily="34" charset="0"/>
              </a:rPr>
              <a:t>Ordered ice</a:t>
            </a:r>
            <a:endParaRPr lang="en-US" altLang="ja-JP" sz="2100" dirty="0">
              <a:latin typeface="メイリオ" panose="020B0604030504040204" pitchFamily="50" charset="-128"/>
              <a:ea typeface="メイリオ" panose="020B0604030504040204" pitchFamily="50" charset="-128"/>
              <a:cs typeface="Arial" panose="020B0604020202020204" pitchFamily="34" charset="0"/>
            </a:endParaRPr>
          </a:p>
        </p:txBody>
      </p:sp>
      <p:sp>
        <p:nvSpPr>
          <p:cNvPr id="25" name="正方形/長方形 24">
            <a:extLst>
              <a:ext uri="{FF2B5EF4-FFF2-40B4-BE49-F238E27FC236}">
                <a16:creationId xmlns:a16="http://schemas.microsoft.com/office/drawing/2014/main" id="{C8C1A528-25D2-C98F-1E76-BA1D9708C695}"/>
              </a:ext>
            </a:extLst>
          </p:cNvPr>
          <p:cNvSpPr/>
          <p:nvPr/>
        </p:nvSpPr>
        <p:spPr>
          <a:xfrm>
            <a:off x="5579356" y="4178763"/>
            <a:ext cx="2547492" cy="707886"/>
          </a:xfrm>
          <a:prstGeom prst="rect">
            <a:avLst/>
          </a:prstGeom>
        </p:spPr>
        <p:txBody>
          <a:bodyPr wrap="none">
            <a:spAutoFit/>
          </a:bodyPr>
          <a:lstStyle/>
          <a:p>
            <a:r>
              <a:rPr lang="en-US" altLang="ja-JP" sz="2000" dirty="0">
                <a:latin typeface="Arial" panose="020B0604020202020204" pitchFamily="34" charset="0"/>
                <a:ea typeface="メイリオ" panose="020B0604030504040204" pitchFamily="50" charset="-128"/>
                <a:cs typeface="Arial" panose="020B0604020202020204" pitchFamily="34" charset="0"/>
              </a:rPr>
              <a:t>Site occupancy of </a:t>
            </a:r>
            <a:br>
              <a:rPr lang="en-US" altLang="ja-JP" sz="2000" dirty="0">
                <a:latin typeface="Arial" panose="020B0604020202020204" pitchFamily="34" charset="0"/>
                <a:ea typeface="メイリオ" panose="020B0604030504040204" pitchFamily="50" charset="-128"/>
                <a:cs typeface="Arial" panose="020B0604020202020204" pitchFamily="34" charset="0"/>
              </a:rPr>
            </a:br>
            <a:r>
              <a:rPr lang="en-US" altLang="ja-JP" sz="2000" dirty="0">
                <a:latin typeface="Arial" panose="020B0604020202020204" pitchFamily="34" charset="0"/>
                <a:ea typeface="メイリオ" panose="020B0604030504040204" pitchFamily="50" charset="-128"/>
                <a:cs typeface="Arial" panose="020B0604020202020204" pitchFamily="34" charset="0"/>
              </a:rPr>
              <a:t>hydrogen atom: </a:t>
            </a:r>
            <a:r>
              <a:rPr lang="en-US" altLang="ja-JP" sz="2000" dirty="0">
                <a:latin typeface="Arial" panose="020B0604020202020204" pitchFamily="34" charset="0"/>
                <a:cs typeface="Arial" panose="020B0604020202020204" pitchFamily="34" charset="0"/>
              </a:rPr>
              <a:t>50%</a:t>
            </a:r>
            <a:endParaRPr lang="ja-JP" altLang="en-US" sz="2000" dirty="0">
              <a:latin typeface="Arial" panose="020B0604020202020204" pitchFamily="34" charset="0"/>
              <a:cs typeface="Arial" panose="020B0604020202020204" pitchFamily="34" charset="0"/>
            </a:endParaRPr>
          </a:p>
        </p:txBody>
      </p:sp>
      <p:sp>
        <p:nvSpPr>
          <p:cNvPr id="26" name="正方形/長方形 25">
            <a:extLst>
              <a:ext uri="{FF2B5EF4-FFF2-40B4-BE49-F238E27FC236}">
                <a16:creationId xmlns:a16="http://schemas.microsoft.com/office/drawing/2014/main" id="{4A68423C-FE51-FA74-E235-D9A8F698671C}"/>
              </a:ext>
            </a:extLst>
          </p:cNvPr>
          <p:cNvSpPr/>
          <p:nvPr/>
        </p:nvSpPr>
        <p:spPr>
          <a:xfrm>
            <a:off x="8602816" y="4116454"/>
            <a:ext cx="2690160" cy="707886"/>
          </a:xfrm>
          <a:prstGeom prst="rect">
            <a:avLst/>
          </a:prstGeom>
        </p:spPr>
        <p:txBody>
          <a:bodyPr wrap="none">
            <a:spAutoFit/>
          </a:bodyPr>
          <a:lstStyle/>
          <a:p>
            <a:r>
              <a:rPr lang="en-US" altLang="ja-JP" sz="2000" dirty="0">
                <a:latin typeface="Arial" panose="020B0604020202020204" pitchFamily="34" charset="0"/>
                <a:ea typeface="メイリオ" panose="020B0604030504040204" pitchFamily="50" charset="-128"/>
                <a:cs typeface="Arial" panose="020B0604020202020204" pitchFamily="34" charset="0"/>
              </a:rPr>
              <a:t>Site occupancy of </a:t>
            </a:r>
            <a:br>
              <a:rPr lang="en-US" altLang="ja-JP" sz="2000" dirty="0">
                <a:latin typeface="Arial" panose="020B0604020202020204" pitchFamily="34" charset="0"/>
                <a:ea typeface="メイリオ" panose="020B0604030504040204" pitchFamily="50" charset="-128"/>
                <a:cs typeface="Arial" panose="020B0604020202020204" pitchFamily="34" charset="0"/>
              </a:rPr>
            </a:br>
            <a:r>
              <a:rPr lang="en-US" altLang="ja-JP" sz="2000" dirty="0">
                <a:latin typeface="Arial" panose="020B0604020202020204" pitchFamily="34" charset="0"/>
                <a:ea typeface="メイリオ" panose="020B0604030504040204" pitchFamily="50" charset="-128"/>
                <a:cs typeface="Arial" panose="020B0604020202020204" pitchFamily="34" charset="0"/>
              </a:rPr>
              <a:t>hydrogen atom: </a:t>
            </a:r>
            <a:r>
              <a:rPr lang="en-US" altLang="ja-JP" sz="2000" dirty="0">
                <a:latin typeface="Arial" panose="020B0604020202020204" pitchFamily="34" charset="0"/>
                <a:cs typeface="Arial" panose="020B0604020202020204" pitchFamily="34" charset="0"/>
              </a:rPr>
              <a:t>100%</a:t>
            </a:r>
            <a:endParaRPr lang="ja-JP" altLang="en-US" sz="2000" dirty="0">
              <a:latin typeface="Arial" panose="020B0604020202020204" pitchFamily="34" charset="0"/>
              <a:cs typeface="Arial" panose="020B0604020202020204" pitchFamily="34" charset="0"/>
            </a:endParaRPr>
          </a:p>
        </p:txBody>
      </p:sp>
      <p:cxnSp>
        <p:nvCxnSpPr>
          <p:cNvPr id="7" name="直線コネクタ 6">
            <a:extLst>
              <a:ext uri="{FF2B5EF4-FFF2-40B4-BE49-F238E27FC236}">
                <a16:creationId xmlns:a16="http://schemas.microsoft.com/office/drawing/2014/main" id="{D883129D-F3E2-7CE3-7834-F22747795E6E}"/>
              </a:ext>
            </a:extLst>
          </p:cNvPr>
          <p:cNvCxnSpPr>
            <a:endCxn id="10" idx="1"/>
          </p:cNvCxnSpPr>
          <p:nvPr/>
        </p:nvCxnSpPr>
        <p:spPr>
          <a:xfrm>
            <a:off x="6696955" y="3342403"/>
            <a:ext cx="248557" cy="559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12EDA5C-0A72-4C4E-1DD1-878CDD4956CB}"/>
              </a:ext>
            </a:extLst>
          </p:cNvPr>
          <p:cNvCxnSpPr/>
          <p:nvPr/>
        </p:nvCxnSpPr>
        <p:spPr>
          <a:xfrm>
            <a:off x="6523096" y="3550153"/>
            <a:ext cx="420174" cy="370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1623726-D7A1-045B-9D43-3CE12AAE04D5}"/>
              </a:ext>
            </a:extLst>
          </p:cNvPr>
          <p:cNvSpPr txBox="1"/>
          <p:nvPr/>
        </p:nvSpPr>
        <p:spPr>
          <a:xfrm>
            <a:off x="6945511" y="3694116"/>
            <a:ext cx="721672" cy="415498"/>
          </a:xfrm>
          <a:prstGeom prst="rect">
            <a:avLst/>
          </a:prstGeom>
          <a:noFill/>
        </p:spPr>
        <p:txBody>
          <a:bodyPr wrap="none" rtlCol="0">
            <a:spAutoFit/>
          </a:bodyPr>
          <a:lstStyle/>
          <a:p>
            <a:r>
              <a:rPr lang="en-US" altLang="ja-JP" sz="2100" dirty="0">
                <a:latin typeface="Arial" panose="020B0604020202020204" pitchFamily="34" charset="0"/>
                <a:cs typeface="Arial" panose="020B0604020202020204" pitchFamily="34" charset="0"/>
              </a:rPr>
              <a:t>50%</a:t>
            </a:r>
            <a:endParaRPr lang="ja-JP" altLang="en-US" sz="2100" dirty="0">
              <a:latin typeface="Arial" panose="020B0604020202020204" pitchFamily="34" charset="0"/>
              <a:cs typeface="Arial" panose="020B0604020202020204" pitchFamily="34" charset="0"/>
            </a:endParaRPr>
          </a:p>
        </p:txBody>
      </p:sp>
      <p:cxnSp>
        <p:nvCxnSpPr>
          <p:cNvPr id="32" name="直線コネクタ 31">
            <a:extLst>
              <a:ext uri="{FF2B5EF4-FFF2-40B4-BE49-F238E27FC236}">
                <a16:creationId xmlns:a16="http://schemas.microsoft.com/office/drawing/2014/main" id="{3B6605AA-9EAE-60A7-4D50-E55D71A9872F}"/>
              </a:ext>
            </a:extLst>
          </p:cNvPr>
          <p:cNvCxnSpPr>
            <a:endCxn id="33" idx="3"/>
          </p:cNvCxnSpPr>
          <p:nvPr/>
        </p:nvCxnSpPr>
        <p:spPr>
          <a:xfrm flipH="1">
            <a:off x="9443836" y="3516298"/>
            <a:ext cx="266377" cy="338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67654D25-4F65-8D6E-915E-8CA47E072D28}"/>
              </a:ext>
            </a:extLst>
          </p:cNvPr>
          <p:cNvSpPr txBox="1"/>
          <p:nvPr/>
        </p:nvSpPr>
        <p:spPr>
          <a:xfrm>
            <a:off x="8573085" y="3342403"/>
            <a:ext cx="870751" cy="415498"/>
          </a:xfrm>
          <a:prstGeom prst="rect">
            <a:avLst/>
          </a:prstGeom>
          <a:noFill/>
        </p:spPr>
        <p:txBody>
          <a:bodyPr wrap="none" rtlCol="0">
            <a:spAutoFit/>
          </a:bodyPr>
          <a:lstStyle/>
          <a:p>
            <a:r>
              <a:rPr lang="en-US" altLang="ja-JP" sz="2100" dirty="0">
                <a:latin typeface="Arial" panose="020B0604020202020204" pitchFamily="34" charset="0"/>
                <a:cs typeface="Arial" panose="020B0604020202020204" pitchFamily="34" charset="0"/>
              </a:rPr>
              <a:t>100%</a:t>
            </a:r>
            <a:endParaRPr lang="ja-JP" altLang="en-US" sz="2100" dirty="0">
              <a:latin typeface="Arial" panose="020B0604020202020204" pitchFamily="34" charset="0"/>
              <a:cs typeface="Arial" panose="020B0604020202020204" pitchFamily="34" charset="0"/>
            </a:endParaRPr>
          </a:p>
        </p:txBody>
      </p:sp>
      <p:cxnSp>
        <p:nvCxnSpPr>
          <p:cNvPr id="34" name="直線コネクタ 33">
            <a:extLst>
              <a:ext uri="{FF2B5EF4-FFF2-40B4-BE49-F238E27FC236}">
                <a16:creationId xmlns:a16="http://schemas.microsoft.com/office/drawing/2014/main" id="{4199EED9-7871-4198-4D3D-8B062C15C143}"/>
              </a:ext>
            </a:extLst>
          </p:cNvPr>
          <p:cNvCxnSpPr/>
          <p:nvPr/>
        </p:nvCxnSpPr>
        <p:spPr>
          <a:xfrm flipH="1">
            <a:off x="9443836" y="2903450"/>
            <a:ext cx="282041" cy="6467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52F7D41-F431-5D3E-A150-60BABCE463D6}"/>
              </a:ext>
            </a:extLst>
          </p:cNvPr>
          <p:cNvSpPr txBox="1"/>
          <p:nvPr/>
        </p:nvSpPr>
        <p:spPr>
          <a:xfrm>
            <a:off x="10787788" y="2304985"/>
            <a:ext cx="364202"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O</a:t>
            </a:r>
            <a:endParaRPr lang="ja-JP" altLang="en-US" dirty="0">
              <a:latin typeface="Arial" panose="020B0604020202020204" pitchFamily="34" charset="0"/>
              <a:cs typeface="Arial" panose="020B0604020202020204" pitchFamily="34" charset="0"/>
            </a:endParaRPr>
          </a:p>
        </p:txBody>
      </p:sp>
      <p:sp>
        <p:nvSpPr>
          <p:cNvPr id="35" name="テキスト ボックス 34">
            <a:extLst>
              <a:ext uri="{FF2B5EF4-FFF2-40B4-BE49-F238E27FC236}">
                <a16:creationId xmlns:a16="http://schemas.microsoft.com/office/drawing/2014/main" id="{FA5A6F58-B357-DEEB-2A85-14C8A961A4C8}"/>
              </a:ext>
            </a:extLst>
          </p:cNvPr>
          <p:cNvSpPr txBox="1"/>
          <p:nvPr/>
        </p:nvSpPr>
        <p:spPr>
          <a:xfrm>
            <a:off x="7545220" y="2239405"/>
            <a:ext cx="364202"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O</a:t>
            </a:r>
            <a:endParaRPr lang="ja-JP" altLang="en-US" dirty="0">
              <a:latin typeface="Arial" panose="020B0604020202020204" pitchFamily="34" charset="0"/>
              <a:cs typeface="Arial" panose="020B0604020202020204" pitchFamily="34" charset="0"/>
            </a:endParaRPr>
          </a:p>
        </p:txBody>
      </p:sp>
      <p:sp>
        <p:nvSpPr>
          <p:cNvPr id="36" name="テキスト ボックス 35">
            <a:extLst>
              <a:ext uri="{FF2B5EF4-FFF2-40B4-BE49-F238E27FC236}">
                <a16:creationId xmlns:a16="http://schemas.microsoft.com/office/drawing/2014/main" id="{826B2491-27A1-A229-0E2D-F2B0F8DE8131}"/>
              </a:ext>
            </a:extLst>
          </p:cNvPr>
          <p:cNvSpPr txBox="1"/>
          <p:nvPr/>
        </p:nvSpPr>
        <p:spPr>
          <a:xfrm>
            <a:off x="7075077" y="2796382"/>
            <a:ext cx="364202"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H</a:t>
            </a:r>
            <a:endParaRPr lang="ja-JP" altLang="en-US" dirty="0">
              <a:latin typeface="Arial" panose="020B0604020202020204" pitchFamily="34" charset="0"/>
              <a:cs typeface="Arial" panose="020B0604020202020204" pitchFamily="34" charset="0"/>
            </a:endParaRPr>
          </a:p>
        </p:txBody>
      </p:sp>
      <p:sp>
        <p:nvSpPr>
          <p:cNvPr id="37" name="テキスト ボックス 36">
            <a:extLst>
              <a:ext uri="{FF2B5EF4-FFF2-40B4-BE49-F238E27FC236}">
                <a16:creationId xmlns:a16="http://schemas.microsoft.com/office/drawing/2014/main" id="{1B73199D-4EA9-D824-9285-9AFB5B192B10}"/>
              </a:ext>
            </a:extLst>
          </p:cNvPr>
          <p:cNvSpPr txBox="1"/>
          <p:nvPr/>
        </p:nvSpPr>
        <p:spPr>
          <a:xfrm>
            <a:off x="10317649" y="2644992"/>
            <a:ext cx="364202" cy="369332"/>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H</a:t>
            </a:r>
            <a:endParaRPr lang="ja-JP" altLang="en-US" dirty="0">
              <a:latin typeface="Arial" panose="020B0604020202020204" pitchFamily="34" charset="0"/>
              <a:cs typeface="Arial" panose="020B0604020202020204" pitchFamily="34" charset="0"/>
            </a:endParaRPr>
          </a:p>
        </p:txBody>
      </p:sp>
      <p:grpSp>
        <p:nvGrpSpPr>
          <p:cNvPr id="63" name="グループ化 62">
            <a:extLst>
              <a:ext uri="{FF2B5EF4-FFF2-40B4-BE49-F238E27FC236}">
                <a16:creationId xmlns:a16="http://schemas.microsoft.com/office/drawing/2014/main" id="{6E17B51A-9AC4-F00D-1A6E-1DD9A0B16327}"/>
              </a:ext>
            </a:extLst>
          </p:cNvPr>
          <p:cNvGrpSpPr/>
          <p:nvPr/>
        </p:nvGrpSpPr>
        <p:grpSpPr>
          <a:xfrm>
            <a:off x="683705" y="1910689"/>
            <a:ext cx="5095714" cy="3929627"/>
            <a:chOff x="178646" y="1943297"/>
            <a:chExt cx="5095714" cy="3929627"/>
          </a:xfrm>
        </p:grpSpPr>
        <p:pic>
          <p:nvPicPr>
            <p:cNvPr id="39" name="図 38">
              <a:extLst>
                <a:ext uri="{FF2B5EF4-FFF2-40B4-BE49-F238E27FC236}">
                  <a16:creationId xmlns:a16="http://schemas.microsoft.com/office/drawing/2014/main" id="{64D459BA-93AF-09A0-05E2-A96582964711}"/>
                </a:ext>
              </a:extLst>
            </p:cNvPr>
            <p:cNvPicPr>
              <a:picLocks noChangeAspect="1"/>
            </p:cNvPicPr>
            <p:nvPr/>
          </p:nvPicPr>
          <p:blipFill>
            <a:blip r:embed="rId5"/>
            <a:stretch>
              <a:fillRect/>
            </a:stretch>
          </p:blipFill>
          <p:spPr>
            <a:xfrm>
              <a:off x="979360" y="1943297"/>
              <a:ext cx="4295000" cy="3609243"/>
            </a:xfrm>
            <a:prstGeom prst="rect">
              <a:avLst/>
            </a:prstGeom>
          </p:spPr>
        </p:pic>
        <p:sp>
          <p:nvSpPr>
            <p:cNvPr id="6" name="テキスト ボックス 5">
              <a:extLst>
                <a:ext uri="{FF2B5EF4-FFF2-40B4-BE49-F238E27FC236}">
                  <a16:creationId xmlns:a16="http://schemas.microsoft.com/office/drawing/2014/main" id="{F2323F2C-526E-8620-AB12-B875C99C5850}"/>
                </a:ext>
              </a:extLst>
            </p:cNvPr>
            <p:cNvSpPr txBox="1"/>
            <p:nvPr/>
          </p:nvSpPr>
          <p:spPr>
            <a:xfrm>
              <a:off x="2670530" y="5212704"/>
              <a:ext cx="1018227" cy="369332"/>
            </a:xfrm>
            <a:prstGeom prst="rect">
              <a:avLst/>
            </a:prstGeom>
            <a:solidFill>
              <a:schemeClr val="bg1"/>
            </a:solidFill>
          </p:spPr>
          <p:txBody>
            <a:bodyPr wrap="none" rtlCol="0">
              <a:spAutoFit/>
            </a:bodyPr>
            <a:lstStyle/>
            <a:p>
              <a:r>
                <a:rPr lang="en-US" altLang="ja-JP" i="1" dirty="0">
                  <a:latin typeface="Arial" panose="020B0604020202020204" pitchFamily="34" charset="0"/>
                  <a:cs typeface="Arial" panose="020B0604020202020204" pitchFamily="34" charset="0"/>
                </a:rPr>
                <a:t>P</a:t>
              </a:r>
              <a:r>
                <a:rPr lang="en-US" altLang="ja-JP" dirty="0">
                  <a:latin typeface="Arial" panose="020B0604020202020204" pitchFamily="34" charset="0"/>
                  <a:cs typeface="Arial" panose="020B0604020202020204" pitchFamily="34" charset="0"/>
                </a:rPr>
                <a:t> (GPa)</a:t>
              </a:r>
              <a:endParaRPr lang="ja-JP" altLang="en-US" dirty="0">
                <a:latin typeface="Arial" panose="020B0604020202020204" pitchFamily="34" charset="0"/>
                <a:cs typeface="Arial" panose="020B0604020202020204" pitchFamily="34" charset="0"/>
              </a:endParaRPr>
            </a:p>
          </p:txBody>
        </p:sp>
        <p:grpSp>
          <p:nvGrpSpPr>
            <p:cNvPr id="9" name="グループ化 8">
              <a:extLst>
                <a:ext uri="{FF2B5EF4-FFF2-40B4-BE49-F238E27FC236}">
                  <a16:creationId xmlns:a16="http://schemas.microsoft.com/office/drawing/2014/main" id="{27B22E22-97BC-185F-D915-115610F3B4B1}"/>
                </a:ext>
              </a:extLst>
            </p:cNvPr>
            <p:cNvGrpSpPr/>
            <p:nvPr/>
          </p:nvGrpSpPr>
          <p:grpSpPr>
            <a:xfrm rot="16200000">
              <a:off x="839479" y="3443564"/>
              <a:ext cx="697627" cy="369332"/>
              <a:chOff x="-35709" y="5635067"/>
              <a:chExt cx="697627" cy="369332"/>
            </a:xfrm>
          </p:grpSpPr>
          <p:sp>
            <p:nvSpPr>
              <p:cNvPr id="8" name="正方形/長方形 7">
                <a:extLst>
                  <a:ext uri="{FF2B5EF4-FFF2-40B4-BE49-F238E27FC236}">
                    <a16:creationId xmlns:a16="http://schemas.microsoft.com/office/drawing/2014/main" id="{DC6F4CF3-CDA1-7A67-467B-DDF253414731}"/>
                  </a:ext>
                </a:extLst>
              </p:cNvPr>
              <p:cNvSpPr/>
              <p:nvPr/>
            </p:nvSpPr>
            <p:spPr>
              <a:xfrm>
                <a:off x="95005" y="5725028"/>
                <a:ext cx="46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テキスト ボックス 28">
                <a:extLst>
                  <a:ext uri="{FF2B5EF4-FFF2-40B4-BE49-F238E27FC236}">
                    <a16:creationId xmlns:a16="http://schemas.microsoft.com/office/drawing/2014/main" id="{CE82213C-8933-A103-95B6-347458692769}"/>
                  </a:ext>
                </a:extLst>
              </p:cNvPr>
              <p:cNvSpPr txBox="1"/>
              <p:nvPr/>
            </p:nvSpPr>
            <p:spPr>
              <a:xfrm>
                <a:off x="-35709" y="5635067"/>
                <a:ext cx="697627" cy="369332"/>
              </a:xfrm>
              <a:prstGeom prst="rect">
                <a:avLst/>
              </a:prstGeom>
              <a:noFill/>
            </p:spPr>
            <p:txBody>
              <a:bodyPr wrap="none" rtlCol="0">
                <a:spAutoFit/>
              </a:bodyPr>
              <a:lstStyle/>
              <a:p>
                <a:r>
                  <a:rPr lang="en-US" altLang="ja-JP" i="1" dirty="0">
                    <a:latin typeface="Arial" panose="020B0604020202020204" pitchFamily="34" charset="0"/>
                    <a:cs typeface="Arial" panose="020B0604020202020204" pitchFamily="34" charset="0"/>
                  </a:rPr>
                  <a:t>T</a:t>
                </a:r>
                <a:r>
                  <a:rPr lang="en-US" altLang="ja-JP" dirty="0">
                    <a:latin typeface="Arial" panose="020B0604020202020204" pitchFamily="34" charset="0"/>
                    <a:cs typeface="Arial" panose="020B0604020202020204" pitchFamily="34" charset="0"/>
                  </a:rPr>
                  <a:t> (K)</a:t>
                </a:r>
                <a:endParaRPr lang="ja-JP" altLang="en-US" dirty="0">
                  <a:latin typeface="Arial" panose="020B0604020202020204" pitchFamily="34" charset="0"/>
                  <a:cs typeface="Arial" panose="020B0604020202020204" pitchFamily="34" charset="0"/>
                </a:endParaRPr>
              </a:p>
            </p:txBody>
          </p:sp>
        </p:grpSp>
        <p:pic>
          <p:nvPicPr>
            <p:cNvPr id="14" name="図 13">
              <a:extLst>
                <a:ext uri="{FF2B5EF4-FFF2-40B4-BE49-F238E27FC236}">
                  <a16:creationId xmlns:a16="http://schemas.microsoft.com/office/drawing/2014/main" id="{73E7B28A-6424-5BA9-79DC-65D48BF84561}"/>
                </a:ext>
              </a:extLst>
            </p:cNvPr>
            <p:cNvPicPr>
              <a:picLocks noChangeAspect="1"/>
            </p:cNvPicPr>
            <p:nvPr/>
          </p:nvPicPr>
          <p:blipFill>
            <a:blip r:embed="rId6"/>
            <a:srcRect r="13214"/>
            <a:stretch>
              <a:fillRect/>
            </a:stretch>
          </p:blipFill>
          <p:spPr>
            <a:xfrm>
              <a:off x="178646" y="2081164"/>
              <a:ext cx="4541529" cy="3791760"/>
            </a:xfrm>
            <a:prstGeom prst="rect">
              <a:avLst/>
            </a:prstGeom>
          </p:spPr>
        </p:pic>
        <p:sp>
          <p:nvSpPr>
            <p:cNvPr id="16" name="テキスト ボックス 15">
              <a:extLst>
                <a:ext uri="{FF2B5EF4-FFF2-40B4-BE49-F238E27FC236}">
                  <a16:creationId xmlns:a16="http://schemas.microsoft.com/office/drawing/2014/main" id="{48E48577-D33B-21B5-4EBF-3009C5B4310F}"/>
                </a:ext>
              </a:extLst>
            </p:cNvPr>
            <p:cNvSpPr txBox="1"/>
            <p:nvPr/>
          </p:nvSpPr>
          <p:spPr>
            <a:xfrm>
              <a:off x="3996647" y="2869206"/>
              <a:ext cx="468398" cy="369332"/>
            </a:xfrm>
            <a:prstGeom prst="rect">
              <a:avLst/>
            </a:prstGeom>
            <a:solidFill>
              <a:schemeClr val="bg1"/>
            </a:solid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VII</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75A59873-9DE1-B81E-E75E-74F1E5736214}"/>
                </a:ext>
              </a:extLst>
            </p:cNvPr>
            <p:cNvSpPr txBox="1"/>
            <p:nvPr/>
          </p:nvSpPr>
          <p:spPr>
            <a:xfrm>
              <a:off x="3976099" y="3553096"/>
              <a:ext cx="530915" cy="369332"/>
            </a:xfrm>
            <a:prstGeom prst="rect">
              <a:avLst/>
            </a:prstGeom>
            <a:solidFill>
              <a:schemeClr val="bg1"/>
            </a:solidFill>
          </p:spPr>
          <p:txBody>
            <a:bodyPr wrap="none" rtlCol="0">
              <a:spAutoFit/>
            </a:bodyPr>
            <a:lstStyle/>
            <a:p>
              <a:r>
                <a:rPr kumimoji="1" lang="en-US" altLang="ja-JP" dirty="0">
                  <a:solidFill>
                    <a:srgbClr val="00B0F0"/>
                  </a:solidFill>
                  <a:latin typeface="Arial" panose="020B0604020202020204" pitchFamily="34" charset="0"/>
                  <a:cs typeface="Arial" panose="020B0604020202020204" pitchFamily="34" charset="0"/>
                </a:rPr>
                <a:t>VIII</a:t>
              </a:r>
              <a:endParaRPr kumimoji="1" lang="ja-JP" altLang="en-US" dirty="0">
                <a:solidFill>
                  <a:srgbClr val="00B0F0"/>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25ED3596-A637-CD7D-E502-F5F32339F551}"/>
                </a:ext>
              </a:extLst>
            </p:cNvPr>
            <p:cNvSpPr txBox="1"/>
            <p:nvPr/>
          </p:nvSpPr>
          <p:spPr>
            <a:xfrm>
              <a:off x="2282466" y="3435339"/>
              <a:ext cx="402674" cy="369332"/>
            </a:xfrm>
            <a:prstGeom prst="rect">
              <a:avLst/>
            </a:prstGeom>
            <a:solidFill>
              <a:schemeClr val="bg1"/>
            </a:solid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VI</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03BCDF83-56C0-C797-00DE-A982D31CD038}"/>
                </a:ext>
              </a:extLst>
            </p:cNvPr>
            <p:cNvSpPr txBox="1"/>
            <p:nvPr/>
          </p:nvSpPr>
          <p:spPr>
            <a:xfrm>
              <a:off x="2043617" y="4789514"/>
              <a:ext cx="492443" cy="369332"/>
            </a:xfrm>
            <a:prstGeom prst="rect">
              <a:avLst/>
            </a:prstGeom>
            <a:solidFill>
              <a:schemeClr val="bg1"/>
            </a:solidFill>
          </p:spPr>
          <p:txBody>
            <a:bodyPr wrap="none" rtlCol="0">
              <a:spAutoFit/>
            </a:bodyPr>
            <a:lstStyle/>
            <a:p>
              <a:r>
                <a:rPr kumimoji="1" lang="en-US" altLang="ja-JP" dirty="0">
                  <a:solidFill>
                    <a:srgbClr val="00B0F0"/>
                  </a:solidFill>
                  <a:latin typeface="Arial" panose="020B0604020202020204" pitchFamily="34" charset="0"/>
                  <a:cs typeface="Arial" panose="020B0604020202020204" pitchFamily="34" charset="0"/>
                </a:rPr>
                <a:t>XV</a:t>
              </a:r>
              <a:endParaRPr kumimoji="1" lang="ja-JP" altLang="en-US" dirty="0">
                <a:solidFill>
                  <a:srgbClr val="00B0F0"/>
                </a:solidFill>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E7A724ED-E8B0-A4AA-484B-1CD0586C5EF3}"/>
                </a:ext>
              </a:extLst>
            </p:cNvPr>
            <p:cNvSpPr txBox="1"/>
            <p:nvPr/>
          </p:nvSpPr>
          <p:spPr>
            <a:xfrm>
              <a:off x="3107874" y="4787017"/>
              <a:ext cx="556563" cy="369332"/>
            </a:xfrm>
            <a:prstGeom prst="rect">
              <a:avLst/>
            </a:prstGeom>
            <a:solidFill>
              <a:schemeClr val="bg1"/>
            </a:solidFill>
          </p:spPr>
          <p:txBody>
            <a:bodyPr wrap="none" rtlCol="0">
              <a:spAutoFit/>
            </a:bodyPr>
            <a:lstStyle/>
            <a:p>
              <a:r>
                <a:rPr kumimoji="1" lang="en-US" altLang="ja-JP" dirty="0">
                  <a:solidFill>
                    <a:srgbClr val="00B0F0"/>
                  </a:solidFill>
                  <a:latin typeface="Arial" panose="020B0604020202020204" pitchFamily="34" charset="0"/>
                  <a:cs typeface="Arial" panose="020B0604020202020204" pitchFamily="34" charset="0"/>
                </a:rPr>
                <a:t>XIX</a:t>
              </a:r>
              <a:endParaRPr kumimoji="1" lang="ja-JP" altLang="en-US" dirty="0">
                <a:solidFill>
                  <a:srgbClr val="00B0F0"/>
                </a:solidFill>
                <a:latin typeface="Arial" panose="020B0604020202020204" pitchFamily="34" charset="0"/>
                <a:cs typeface="Arial" panose="020B0604020202020204" pitchFamily="34" charset="0"/>
              </a:endParaRPr>
            </a:p>
          </p:txBody>
        </p:sp>
        <p:grpSp>
          <p:nvGrpSpPr>
            <p:cNvPr id="45" name="グループ化 44">
              <a:extLst>
                <a:ext uri="{FF2B5EF4-FFF2-40B4-BE49-F238E27FC236}">
                  <a16:creationId xmlns:a16="http://schemas.microsoft.com/office/drawing/2014/main" id="{5578263A-B129-4CD1-AEA4-91648CAAEF8B}"/>
                </a:ext>
              </a:extLst>
            </p:cNvPr>
            <p:cNvGrpSpPr/>
            <p:nvPr/>
          </p:nvGrpSpPr>
          <p:grpSpPr>
            <a:xfrm>
              <a:off x="2233076" y="4413180"/>
              <a:ext cx="219612" cy="265290"/>
              <a:chOff x="2233076" y="4413180"/>
              <a:chExt cx="219612" cy="265290"/>
            </a:xfrm>
          </p:grpSpPr>
          <p:sp>
            <p:nvSpPr>
              <p:cNvPr id="22" name="正方形/長方形 21">
                <a:extLst>
                  <a:ext uri="{FF2B5EF4-FFF2-40B4-BE49-F238E27FC236}">
                    <a16:creationId xmlns:a16="http://schemas.microsoft.com/office/drawing/2014/main" id="{6A51C072-A484-7385-66E0-1A028C1B3FE4}"/>
                  </a:ext>
                </a:extLst>
              </p:cNvPr>
              <p:cNvSpPr/>
              <p:nvPr/>
            </p:nvSpPr>
            <p:spPr>
              <a:xfrm>
                <a:off x="2255044" y="4413180"/>
                <a:ext cx="152400" cy="113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1F1C30C9-66C1-38D6-7646-B1993B0DEA65}"/>
                  </a:ext>
                </a:extLst>
              </p:cNvPr>
              <p:cNvSpPr/>
              <p:nvPr/>
            </p:nvSpPr>
            <p:spPr>
              <a:xfrm>
                <a:off x="2233076" y="4564895"/>
                <a:ext cx="219612" cy="113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a:extLst>
                <a:ext uri="{FF2B5EF4-FFF2-40B4-BE49-F238E27FC236}">
                  <a16:creationId xmlns:a16="http://schemas.microsoft.com/office/drawing/2014/main" id="{B46F6E58-699F-5BB6-E716-923F74A61B1C}"/>
                </a:ext>
              </a:extLst>
            </p:cNvPr>
            <p:cNvGrpSpPr/>
            <p:nvPr/>
          </p:nvGrpSpPr>
          <p:grpSpPr>
            <a:xfrm>
              <a:off x="1429670" y="4337322"/>
              <a:ext cx="251423" cy="292388"/>
              <a:chOff x="2233075" y="4413180"/>
              <a:chExt cx="251423" cy="292388"/>
            </a:xfrm>
          </p:grpSpPr>
          <p:sp>
            <p:nvSpPr>
              <p:cNvPr id="47" name="正方形/長方形 46">
                <a:extLst>
                  <a:ext uri="{FF2B5EF4-FFF2-40B4-BE49-F238E27FC236}">
                    <a16:creationId xmlns:a16="http://schemas.microsoft.com/office/drawing/2014/main" id="{B8F7810A-254C-BF2C-9683-65A9DABD328A}"/>
                  </a:ext>
                </a:extLst>
              </p:cNvPr>
              <p:cNvSpPr/>
              <p:nvPr/>
            </p:nvSpPr>
            <p:spPr>
              <a:xfrm>
                <a:off x="2255044" y="4413180"/>
                <a:ext cx="152400" cy="113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39593B22-FA6A-CC99-07BD-A1AF9B36D2A5}"/>
                  </a:ext>
                </a:extLst>
              </p:cNvPr>
              <p:cNvSpPr/>
              <p:nvPr/>
            </p:nvSpPr>
            <p:spPr>
              <a:xfrm>
                <a:off x="2233075" y="4564895"/>
                <a:ext cx="251423" cy="1406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テキスト ボックス 42">
              <a:extLst>
                <a:ext uri="{FF2B5EF4-FFF2-40B4-BE49-F238E27FC236}">
                  <a16:creationId xmlns:a16="http://schemas.microsoft.com/office/drawing/2014/main" id="{35065658-E044-DFB1-6213-2ABEEDDD3EBF}"/>
                </a:ext>
              </a:extLst>
            </p:cNvPr>
            <p:cNvSpPr txBox="1"/>
            <p:nvPr/>
          </p:nvSpPr>
          <p:spPr>
            <a:xfrm>
              <a:off x="1404548" y="4272839"/>
              <a:ext cx="274434" cy="253916"/>
            </a:xfrm>
            <a:prstGeom prst="rect">
              <a:avLst/>
            </a:prstGeom>
            <a:noFill/>
          </p:spPr>
          <p:txBody>
            <a:bodyPr wrap="none" rtlCol="0">
              <a:spAutoFit/>
            </a:bodyPr>
            <a:lstStyle/>
            <a:p>
              <a:r>
                <a:rPr kumimoji="1" lang="en-US" altLang="ja-JP" sz="1050" dirty="0">
                  <a:solidFill>
                    <a:srgbClr val="FF0000"/>
                  </a:solidFill>
                  <a:latin typeface="Arial" panose="020B0604020202020204" pitchFamily="34" charset="0"/>
                  <a:cs typeface="Arial" panose="020B0604020202020204" pitchFamily="34" charset="0"/>
                </a:rPr>
                <a:t>V</a:t>
              </a:r>
              <a:endParaRPr kumimoji="1" lang="ja-JP" altLang="en-US" sz="1050" dirty="0">
                <a:solidFill>
                  <a:srgbClr val="FF0000"/>
                </a:solidFill>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A3D7509F-9747-E797-3C58-E16C3BB5B895}"/>
                </a:ext>
              </a:extLst>
            </p:cNvPr>
            <p:cNvSpPr txBox="1"/>
            <p:nvPr/>
          </p:nvSpPr>
          <p:spPr>
            <a:xfrm>
              <a:off x="1362860" y="4450897"/>
              <a:ext cx="385042" cy="253916"/>
            </a:xfrm>
            <a:prstGeom prst="rect">
              <a:avLst/>
            </a:prstGeom>
            <a:noFill/>
          </p:spPr>
          <p:txBody>
            <a:bodyPr wrap="none" rtlCol="0">
              <a:spAutoFit/>
            </a:bodyPr>
            <a:lstStyle/>
            <a:p>
              <a:r>
                <a:rPr kumimoji="1" lang="en-US" altLang="ja-JP" sz="1050" dirty="0">
                  <a:solidFill>
                    <a:srgbClr val="00B0F0"/>
                  </a:solidFill>
                  <a:latin typeface="Arial" panose="020B0604020202020204" pitchFamily="34" charset="0"/>
                  <a:cs typeface="Arial" panose="020B0604020202020204" pitchFamily="34" charset="0"/>
                </a:rPr>
                <a:t>XIII</a:t>
              </a:r>
              <a:endParaRPr kumimoji="1" lang="ja-JP" altLang="en-US" sz="1050" dirty="0">
                <a:solidFill>
                  <a:srgbClr val="00B0F0"/>
                </a:solidFill>
                <a:latin typeface="Arial" panose="020B0604020202020204" pitchFamily="34" charset="0"/>
                <a:cs typeface="Arial" panose="020B0604020202020204" pitchFamily="34" charset="0"/>
              </a:endParaRPr>
            </a:p>
          </p:txBody>
        </p:sp>
        <p:grpSp>
          <p:nvGrpSpPr>
            <p:cNvPr id="49" name="グループ化 48">
              <a:extLst>
                <a:ext uri="{FF2B5EF4-FFF2-40B4-BE49-F238E27FC236}">
                  <a16:creationId xmlns:a16="http://schemas.microsoft.com/office/drawing/2014/main" id="{59BE9279-EF78-331D-A5DA-BE560DE83BD3}"/>
                </a:ext>
              </a:extLst>
            </p:cNvPr>
            <p:cNvGrpSpPr/>
            <p:nvPr/>
          </p:nvGrpSpPr>
          <p:grpSpPr>
            <a:xfrm>
              <a:off x="1153307" y="3957109"/>
              <a:ext cx="219612" cy="291633"/>
              <a:chOff x="2233076" y="4413180"/>
              <a:chExt cx="219612" cy="291633"/>
            </a:xfrm>
          </p:grpSpPr>
          <p:sp>
            <p:nvSpPr>
              <p:cNvPr id="50" name="正方形/長方形 49">
                <a:extLst>
                  <a:ext uri="{FF2B5EF4-FFF2-40B4-BE49-F238E27FC236}">
                    <a16:creationId xmlns:a16="http://schemas.microsoft.com/office/drawing/2014/main" id="{8F67A62C-6053-D3E1-F58F-31B962EA4678}"/>
                  </a:ext>
                </a:extLst>
              </p:cNvPr>
              <p:cNvSpPr/>
              <p:nvPr/>
            </p:nvSpPr>
            <p:spPr>
              <a:xfrm>
                <a:off x="2255044" y="4413180"/>
                <a:ext cx="152400" cy="113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A4AA9B38-43CB-DE8D-CC38-38D64604DFC2}"/>
                  </a:ext>
                </a:extLst>
              </p:cNvPr>
              <p:cNvSpPr/>
              <p:nvPr/>
            </p:nvSpPr>
            <p:spPr>
              <a:xfrm>
                <a:off x="2233076" y="4564895"/>
                <a:ext cx="219612" cy="1399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a:extLst>
                <a:ext uri="{FF2B5EF4-FFF2-40B4-BE49-F238E27FC236}">
                  <a16:creationId xmlns:a16="http://schemas.microsoft.com/office/drawing/2014/main" id="{33B88591-841C-2E25-C41B-DC2F9988F5FB}"/>
                </a:ext>
              </a:extLst>
            </p:cNvPr>
            <p:cNvSpPr txBox="1"/>
            <p:nvPr/>
          </p:nvSpPr>
          <p:spPr>
            <a:xfrm>
              <a:off x="2152670" y="4330420"/>
              <a:ext cx="356188" cy="261610"/>
            </a:xfrm>
            <a:prstGeom prst="rect">
              <a:avLst/>
            </a:prstGeom>
            <a:noFill/>
          </p:spPr>
          <p:txBody>
            <a:bodyPr wrap="none" rtlCol="0">
              <a:spAutoFit/>
            </a:bodyPr>
            <a:lstStyle/>
            <a:p>
              <a:r>
                <a:rPr kumimoji="1" lang="en-US" altLang="ja-JP" sz="1050" dirty="0">
                  <a:solidFill>
                    <a:srgbClr val="FF0000"/>
                  </a:solidFill>
                  <a:latin typeface="Arial" panose="020B0604020202020204" pitchFamily="34" charset="0"/>
                  <a:cs typeface="Arial" panose="020B0604020202020204" pitchFamily="34" charset="0"/>
                </a:rPr>
                <a:t>XII</a:t>
              </a:r>
              <a:endParaRPr kumimoji="1" lang="ja-JP" altLang="en-US" sz="1050" dirty="0">
                <a:solidFill>
                  <a:srgbClr val="FF0000"/>
                </a:solidFill>
                <a:latin typeface="Arial" panose="020B0604020202020204" pitchFamily="34" charset="0"/>
                <a:cs typeface="Arial" panose="020B0604020202020204" pitchFamily="34" charset="0"/>
              </a:endParaRPr>
            </a:p>
          </p:txBody>
        </p:sp>
        <p:sp>
          <p:nvSpPr>
            <p:cNvPr id="40" name="テキスト ボックス 39">
              <a:extLst>
                <a:ext uri="{FF2B5EF4-FFF2-40B4-BE49-F238E27FC236}">
                  <a16:creationId xmlns:a16="http://schemas.microsoft.com/office/drawing/2014/main" id="{D2F6217E-D03D-15A3-DF36-484D8CE93E8A}"/>
                </a:ext>
              </a:extLst>
            </p:cNvPr>
            <p:cNvSpPr txBox="1"/>
            <p:nvPr/>
          </p:nvSpPr>
          <p:spPr>
            <a:xfrm>
              <a:off x="2144513" y="4529009"/>
              <a:ext cx="401072" cy="253916"/>
            </a:xfrm>
            <a:prstGeom prst="rect">
              <a:avLst/>
            </a:prstGeom>
            <a:noFill/>
          </p:spPr>
          <p:txBody>
            <a:bodyPr wrap="none" rtlCol="0">
              <a:spAutoFit/>
            </a:bodyPr>
            <a:lstStyle/>
            <a:p>
              <a:r>
                <a:rPr kumimoji="1" lang="en-US" altLang="ja-JP" sz="1050" dirty="0">
                  <a:solidFill>
                    <a:srgbClr val="00B0F0"/>
                  </a:solidFill>
                  <a:latin typeface="Arial" panose="020B0604020202020204" pitchFamily="34" charset="0"/>
                  <a:cs typeface="Arial" panose="020B0604020202020204" pitchFamily="34" charset="0"/>
                </a:rPr>
                <a:t>XIV</a:t>
              </a:r>
              <a:endParaRPr kumimoji="1" lang="ja-JP" altLang="en-US" sz="1050" dirty="0">
                <a:solidFill>
                  <a:srgbClr val="00B0F0"/>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EFCBAF3F-5BA4-17C3-61B0-61C458405765}"/>
                </a:ext>
              </a:extLst>
            </p:cNvPr>
            <p:cNvSpPr txBox="1"/>
            <p:nvPr/>
          </p:nvSpPr>
          <p:spPr>
            <a:xfrm>
              <a:off x="1118366" y="4046199"/>
              <a:ext cx="311304" cy="253916"/>
            </a:xfrm>
            <a:prstGeom prst="rect">
              <a:avLst/>
            </a:prstGeom>
            <a:noFill/>
          </p:spPr>
          <p:txBody>
            <a:bodyPr wrap="none" rtlCol="0">
              <a:spAutoFit/>
            </a:bodyPr>
            <a:lstStyle/>
            <a:p>
              <a:r>
                <a:rPr kumimoji="1" lang="en-US" altLang="ja-JP" sz="1050" dirty="0">
                  <a:solidFill>
                    <a:srgbClr val="00B0F0"/>
                  </a:solidFill>
                  <a:latin typeface="Arial" panose="020B0604020202020204" pitchFamily="34" charset="0"/>
                  <a:cs typeface="Arial" panose="020B0604020202020204" pitchFamily="34" charset="0"/>
                </a:rPr>
                <a:t>IX</a:t>
              </a:r>
              <a:endParaRPr kumimoji="1" lang="ja-JP" altLang="en-US" sz="1050" dirty="0">
                <a:solidFill>
                  <a:srgbClr val="00B0F0"/>
                </a:solidFill>
                <a:latin typeface="Arial" panose="020B0604020202020204" pitchFamily="34" charset="0"/>
                <a:cs typeface="Arial" panose="020B0604020202020204" pitchFamily="34" charset="0"/>
              </a:endParaRPr>
            </a:p>
          </p:txBody>
        </p:sp>
        <p:sp>
          <p:nvSpPr>
            <p:cNvPr id="55" name="正方形/長方形 54">
              <a:extLst>
                <a:ext uri="{FF2B5EF4-FFF2-40B4-BE49-F238E27FC236}">
                  <a16:creationId xmlns:a16="http://schemas.microsoft.com/office/drawing/2014/main" id="{8775908F-8A48-6576-0F5A-8D814EB58903}"/>
                </a:ext>
              </a:extLst>
            </p:cNvPr>
            <p:cNvSpPr/>
            <p:nvPr/>
          </p:nvSpPr>
          <p:spPr>
            <a:xfrm>
              <a:off x="976473" y="3737762"/>
              <a:ext cx="140115" cy="2193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A3B4080C-55F8-B220-E781-E01BD4731ED6}"/>
                </a:ext>
              </a:extLst>
            </p:cNvPr>
            <p:cNvSpPr txBox="1"/>
            <p:nvPr/>
          </p:nvSpPr>
          <p:spPr>
            <a:xfrm>
              <a:off x="904047" y="3700405"/>
              <a:ext cx="271228" cy="253916"/>
            </a:xfrm>
            <a:prstGeom prst="rect">
              <a:avLst/>
            </a:prstGeom>
            <a:noFill/>
          </p:spPr>
          <p:txBody>
            <a:bodyPr wrap="none" rtlCol="0">
              <a:spAutoFit/>
            </a:bodyPr>
            <a:lstStyle/>
            <a:p>
              <a:r>
                <a:rPr kumimoji="1" lang="en-US" altLang="ja-JP" sz="1050" dirty="0" err="1">
                  <a:solidFill>
                    <a:srgbClr val="FF0000"/>
                  </a:solidFill>
                  <a:latin typeface="Arial" panose="020B0604020202020204" pitchFamily="34" charset="0"/>
                  <a:cs typeface="Arial" panose="020B0604020202020204" pitchFamily="34" charset="0"/>
                </a:rPr>
                <a:t>I</a:t>
              </a:r>
              <a:r>
                <a:rPr kumimoji="1" lang="en-US" altLang="ja-JP" sz="1050" baseline="-25000" dirty="0" err="1">
                  <a:solidFill>
                    <a:srgbClr val="FF0000"/>
                  </a:solidFill>
                  <a:latin typeface="Arial" panose="020B0604020202020204" pitchFamily="34" charset="0"/>
                  <a:cs typeface="Arial" panose="020B0604020202020204" pitchFamily="34" charset="0"/>
                </a:rPr>
                <a:t>h</a:t>
              </a:r>
              <a:endParaRPr kumimoji="1" lang="ja-JP" altLang="en-US" sz="1050" baseline="-25000" dirty="0">
                <a:solidFill>
                  <a:srgbClr val="FF0000"/>
                </a:solidFill>
                <a:latin typeface="Arial" panose="020B0604020202020204" pitchFamily="34" charset="0"/>
                <a:cs typeface="Arial" panose="020B0604020202020204" pitchFamily="34" charset="0"/>
              </a:endParaRPr>
            </a:p>
          </p:txBody>
        </p:sp>
        <p:sp>
          <p:nvSpPr>
            <p:cNvPr id="56" name="正方形/長方形 55">
              <a:extLst>
                <a:ext uri="{FF2B5EF4-FFF2-40B4-BE49-F238E27FC236}">
                  <a16:creationId xmlns:a16="http://schemas.microsoft.com/office/drawing/2014/main" id="{58F8A299-E8BA-E6CB-D35D-7C766FE9BAB0}"/>
                </a:ext>
              </a:extLst>
            </p:cNvPr>
            <p:cNvSpPr/>
            <p:nvPr/>
          </p:nvSpPr>
          <p:spPr>
            <a:xfrm>
              <a:off x="1159825" y="4957059"/>
              <a:ext cx="213094" cy="2193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AA59AC92-7D72-99B5-0FA6-F83BC0F7C7EE}"/>
                </a:ext>
              </a:extLst>
            </p:cNvPr>
            <p:cNvSpPr txBox="1"/>
            <p:nvPr/>
          </p:nvSpPr>
          <p:spPr>
            <a:xfrm>
              <a:off x="1065315" y="4939774"/>
              <a:ext cx="311304" cy="253916"/>
            </a:xfrm>
            <a:prstGeom prst="rect">
              <a:avLst/>
            </a:prstGeom>
            <a:noFill/>
          </p:spPr>
          <p:txBody>
            <a:bodyPr wrap="none" rtlCol="0">
              <a:spAutoFit/>
            </a:bodyPr>
            <a:lstStyle/>
            <a:p>
              <a:r>
                <a:rPr kumimoji="1" lang="en-US" altLang="ja-JP" sz="1050" dirty="0">
                  <a:solidFill>
                    <a:srgbClr val="00B0F0"/>
                  </a:solidFill>
                  <a:latin typeface="Arial" panose="020B0604020202020204" pitchFamily="34" charset="0"/>
                  <a:cs typeface="Arial" panose="020B0604020202020204" pitchFamily="34" charset="0"/>
                </a:rPr>
                <a:t>XI</a:t>
              </a:r>
              <a:endParaRPr kumimoji="1" lang="ja-JP" altLang="en-US" sz="1050" dirty="0">
                <a:solidFill>
                  <a:srgbClr val="00B0F0"/>
                </a:solidFill>
                <a:latin typeface="Arial" panose="020B0604020202020204" pitchFamily="34" charset="0"/>
                <a:cs typeface="Arial" panose="020B0604020202020204" pitchFamily="34" charset="0"/>
              </a:endParaRPr>
            </a:p>
          </p:txBody>
        </p:sp>
        <p:sp>
          <p:nvSpPr>
            <p:cNvPr id="58" name="テキスト ボックス 57">
              <a:extLst>
                <a:ext uri="{FF2B5EF4-FFF2-40B4-BE49-F238E27FC236}">
                  <a16:creationId xmlns:a16="http://schemas.microsoft.com/office/drawing/2014/main" id="{F85A0F31-C9C0-4A23-BCA8-28A61788D249}"/>
                </a:ext>
              </a:extLst>
            </p:cNvPr>
            <p:cNvSpPr txBox="1"/>
            <p:nvPr/>
          </p:nvSpPr>
          <p:spPr>
            <a:xfrm>
              <a:off x="1238651" y="3715543"/>
              <a:ext cx="261610" cy="261610"/>
            </a:xfrm>
            <a:prstGeom prst="rect">
              <a:avLst/>
            </a:prstGeom>
            <a:solidFill>
              <a:schemeClr val="bg1"/>
            </a:solidFill>
          </p:spPr>
          <p:txBody>
            <a:bodyPr wrap="none" rtlCol="0">
              <a:spAutoFit/>
            </a:bodyPr>
            <a:lstStyle/>
            <a:p>
              <a:r>
                <a:rPr kumimoji="1" lang="en-US" altLang="ja-JP" sz="1050" dirty="0">
                  <a:solidFill>
                    <a:srgbClr val="00B0F0"/>
                  </a:solidFill>
                  <a:latin typeface="Arial" panose="020B0604020202020204" pitchFamily="34" charset="0"/>
                  <a:cs typeface="Arial" panose="020B0604020202020204" pitchFamily="34" charset="0"/>
                </a:rPr>
                <a:t>II</a:t>
              </a:r>
              <a:endParaRPr kumimoji="1" lang="ja-JP" altLang="en-US" sz="1050" dirty="0">
                <a:solidFill>
                  <a:srgbClr val="00B0F0"/>
                </a:solidFill>
                <a:latin typeface="Arial" panose="020B0604020202020204" pitchFamily="34" charset="0"/>
                <a:cs typeface="Arial" panose="020B0604020202020204" pitchFamily="34" charset="0"/>
              </a:endParaRPr>
            </a:p>
          </p:txBody>
        </p:sp>
        <p:sp>
          <p:nvSpPr>
            <p:cNvPr id="59" name="テキスト ボックス 58">
              <a:extLst>
                <a:ext uri="{FF2B5EF4-FFF2-40B4-BE49-F238E27FC236}">
                  <a16:creationId xmlns:a16="http://schemas.microsoft.com/office/drawing/2014/main" id="{0EC6234E-3B1F-C88C-86B4-10B081306E05}"/>
                </a:ext>
              </a:extLst>
            </p:cNvPr>
            <p:cNvSpPr txBox="1"/>
            <p:nvPr/>
          </p:nvSpPr>
          <p:spPr>
            <a:xfrm>
              <a:off x="1148706" y="3044489"/>
              <a:ext cx="377026" cy="369332"/>
            </a:xfrm>
            <a:prstGeom prst="rect">
              <a:avLst/>
            </a:prstGeom>
            <a:solidFill>
              <a:schemeClr val="bg1"/>
            </a:solid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III</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50746E1C-5F8F-528B-A341-9DEAEBF46154}"/>
                </a:ext>
              </a:extLst>
            </p:cNvPr>
            <p:cNvSpPr txBox="1"/>
            <p:nvPr/>
          </p:nvSpPr>
          <p:spPr>
            <a:xfrm>
              <a:off x="1131509" y="3881060"/>
              <a:ext cx="295274" cy="253916"/>
            </a:xfrm>
            <a:prstGeom prst="rect">
              <a:avLst/>
            </a:prstGeom>
            <a:noFill/>
          </p:spPr>
          <p:txBody>
            <a:bodyPr wrap="none" rtlCol="0">
              <a:spAutoFit/>
            </a:bodyPr>
            <a:lstStyle/>
            <a:p>
              <a:r>
                <a:rPr kumimoji="1" lang="en-US" altLang="ja-JP" sz="1050" dirty="0">
                  <a:solidFill>
                    <a:srgbClr val="FF0000"/>
                  </a:solidFill>
                  <a:latin typeface="Arial" panose="020B0604020202020204" pitchFamily="34" charset="0"/>
                  <a:cs typeface="Arial" panose="020B0604020202020204" pitchFamily="34" charset="0"/>
                </a:rPr>
                <a:t>III</a:t>
              </a:r>
              <a:endParaRPr kumimoji="1" lang="ja-JP" altLang="en-US" sz="1050" dirty="0">
                <a:solidFill>
                  <a:srgbClr val="FF0000"/>
                </a:solidFill>
                <a:latin typeface="Arial" panose="020B0604020202020204" pitchFamily="34" charset="0"/>
                <a:cs typeface="Arial" panose="020B0604020202020204" pitchFamily="34" charset="0"/>
              </a:endParaRPr>
            </a:p>
          </p:txBody>
        </p:sp>
        <p:sp>
          <p:nvSpPr>
            <p:cNvPr id="61" name="フリーフォーム: 図形 60">
              <a:extLst>
                <a:ext uri="{FF2B5EF4-FFF2-40B4-BE49-F238E27FC236}">
                  <a16:creationId xmlns:a16="http://schemas.microsoft.com/office/drawing/2014/main" id="{1864B790-B81F-564E-3D05-951292535DC1}"/>
                </a:ext>
              </a:extLst>
            </p:cNvPr>
            <p:cNvSpPr/>
            <p:nvPr/>
          </p:nvSpPr>
          <p:spPr>
            <a:xfrm>
              <a:off x="1454852" y="3549665"/>
              <a:ext cx="213681" cy="180975"/>
            </a:xfrm>
            <a:custGeom>
              <a:avLst/>
              <a:gdLst>
                <a:gd name="connsiteX0" fmla="*/ 0 w 176213"/>
                <a:gd name="connsiteY0" fmla="*/ 4762 h 180975"/>
                <a:gd name="connsiteX1" fmla="*/ 176213 w 176213"/>
                <a:gd name="connsiteY1" fmla="*/ 0 h 180975"/>
                <a:gd name="connsiteX2" fmla="*/ 90488 w 176213"/>
                <a:gd name="connsiteY2" fmla="*/ 180975 h 180975"/>
                <a:gd name="connsiteX3" fmla="*/ 0 w 176213"/>
                <a:gd name="connsiteY3" fmla="*/ 4762 h 180975"/>
              </a:gdLst>
              <a:ahLst/>
              <a:cxnLst>
                <a:cxn ang="0">
                  <a:pos x="connsiteX0" y="connsiteY0"/>
                </a:cxn>
                <a:cxn ang="0">
                  <a:pos x="connsiteX1" y="connsiteY1"/>
                </a:cxn>
                <a:cxn ang="0">
                  <a:pos x="connsiteX2" y="connsiteY2"/>
                </a:cxn>
                <a:cxn ang="0">
                  <a:pos x="connsiteX3" y="connsiteY3"/>
                </a:cxn>
              </a:cxnLst>
              <a:rect l="l" t="t" r="r" b="b"/>
              <a:pathLst>
                <a:path w="176213" h="180975">
                  <a:moveTo>
                    <a:pt x="0" y="4762"/>
                  </a:moveTo>
                  <a:lnTo>
                    <a:pt x="176213" y="0"/>
                  </a:lnTo>
                  <a:lnTo>
                    <a:pt x="90488" y="180975"/>
                  </a:lnTo>
                  <a:lnTo>
                    <a:pt x="0" y="476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424D580B-3936-F64F-5E59-0E020C5BE867}"/>
                </a:ext>
              </a:extLst>
            </p:cNvPr>
            <p:cNvSpPr txBox="1"/>
            <p:nvPr/>
          </p:nvSpPr>
          <p:spPr>
            <a:xfrm>
              <a:off x="1426256" y="3498200"/>
              <a:ext cx="274434" cy="253916"/>
            </a:xfrm>
            <a:prstGeom prst="rect">
              <a:avLst/>
            </a:prstGeom>
            <a:noFill/>
          </p:spPr>
          <p:txBody>
            <a:bodyPr wrap="none" rtlCol="0">
              <a:spAutoFit/>
            </a:bodyPr>
            <a:lstStyle/>
            <a:p>
              <a:r>
                <a:rPr kumimoji="1" lang="en-US" altLang="ja-JP" sz="1050" dirty="0">
                  <a:solidFill>
                    <a:srgbClr val="FF0000"/>
                  </a:solidFill>
                  <a:latin typeface="Arial" panose="020B0604020202020204" pitchFamily="34" charset="0"/>
                  <a:cs typeface="Arial" panose="020B0604020202020204" pitchFamily="34" charset="0"/>
                </a:rPr>
                <a:t>V</a:t>
              </a:r>
              <a:endParaRPr kumimoji="1" lang="ja-JP" altLang="en-US" sz="1050" baseline="-25000" dirty="0">
                <a:solidFill>
                  <a:srgbClr val="FF0000"/>
                </a:solidFill>
                <a:latin typeface="Arial" panose="020B0604020202020204" pitchFamily="34" charset="0"/>
                <a:cs typeface="Arial" panose="020B0604020202020204" pitchFamily="34" charset="0"/>
              </a:endParaRPr>
            </a:p>
          </p:txBody>
        </p:sp>
      </p:grpSp>
      <p:sp>
        <p:nvSpPr>
          <p:cNvPr id="13" name="テキスト ボックス 12">
            <a:extLst>
              <a:ext uri="{FF2B5EF4-FFF2-40B4-BE49-F238E27FC236}">
                <a16:creationId xmlns:a16="http://schemas.microsoft.com/office/drawing/2014/main" id="{8EA93946-FE5F-3EE7-FC04-4CA19A0F758B}"/>
              </a:ext>
            </a:extLst>
          </p:cNvPr>
          <p:cNvSpPr txBox="1"/>
          <p:nvPr/>
        </p:nvSpPr>
        <p:spPr>
          <a:xfrm>
            <a:off x="711147" y="993083"/>
            <a:ext cx="8122736" cy="430887"/>
          </a:xfrm>
          <a:prstGeom prst="rect">
            <a:avLst/>
          </a:prstGeom>
          <a:noFill/>
        </p:spPr>
        <p:txBody>
          <a:bodyPr wrap="none" rtlCol="0">
            <a:spAutoFit/>
          </a:bodyPr>
          <a:lstStyle/>
          <a:p>
            <a:r>
              <a:rPr lang="en-US" altLang="ja-JP" sz="2000" dirty="0">
                <a:solidFill>
                  <a:srgbClr val="00B0F0"/>
                </a:solidFill>
                <a:latin typeface="Arial" panose="020B0604020202020204" pitchFamily="34" charset="0"/>
                <a:cs typeface="Arial" panose="020B0604020202020204" pitchFamily="34" charset="0"/>
              </a:rPr>
              <a:t>Ice polymorphs can be classified into </a:t>
            </a:r>
            <a:r>
              <a:rPr lang="en-US" altLang="ja-JP" sz="2200" b="1" dirty="0">
                <a:solidFill>
                  <a:srgbClr val="FF0000"/>
                </a:solidFill>
                <a:latin typeface="Arial" panose="020B0604020202020204" pitchFamily="34" charset="0"/>
                <a:cs typeface="Arial" panose="020B0604020202020204" pitchFamily="34" charset="0"/>
              </a:rPr>
              <a:t>disordered</a:t>
            </a:r>
            <a:r>
              <a:rPr lang="en-US" altLang="ja-JP" sz="2000" dirty="0">
                <a:solidFill>
                  <a:srgbClr val="00B0F0"/>
                </a:solidFill>
                <a:latin typeface="Arial" panose="020B0604020202020204" pitchFamily="34" charset="0"/>
                <a:cs typeface="Arial" panose="020B0604020202020204" pitchFamily="34" charset="0"/>
              </a:rPr>
              <a:t> and </a:t>
            </a:r>
            <a:r>
              <a:rPr lang="en-US" altLang="ja-JP" sz="2200" b="1" dirty="0">
                <a:solidFill>
                  <a:srgbClr val="00B0F0"/>
                </a:solidFill>
                <a:latin typeface="Arial" panose="020B0604020202020204" pitchFamily="34" charset="0"/>
                <a:cs typeface="Arial" panose="020B0604020202020204" pitchFamily="34" charset="0"/>
              </a:rPr>
              <a:t>ordered</a:t>
            </a:r>
            <a:r>
              <a:rPr lang="en-US" altLang="ja-JP" sz="2000" dirty="0">
                <a:solidFill>
                  <a:srgbClr val="00B0F0"/>
                </a:solidFill>
                <a:latin typeface="Arial" panose="020B0604020202020204" pitchFamily="34" charset="0"/>
                <a:cs typeface="Arial" panose="020B0604020202020204" pitchFamily="34" charset="0"/>
              </a:rPr>
              <a:t> ices.</a:t>
            </a:r>
            <a:endParaRPr kumimoji="1" lang="ja-JP" altLang="en-US" sz="2000" dirty="0">
              <a:solidFill>
                <a:srgbClr val="00B0F0"/>
              </a:solidFill>
              <a:latin typeface="Arial" panose="020B0604020202020204" pitchFamily="34" charset="0"/>
              <a:cs typeface="Arial" panose="020B0604020202020204" pitchFamily="34" charset="0"/>
            </a:endParaRPr>
          </a:p>
        </p:txBody>
      </p:sp>
      <p:cxnSp>
        <p:nvCxnSpPr>
          <p:cNvPr id="38" name="直線矢印コネクタ 37">
            <a:extLst>
              <a:ext uri="{FF2B5EF4-FFF2-40B4-BE49-F238E27FC236}">
                <a16:creationId xmlns:a16="http://schemas.microsoft.com/office/drawing/2014/main" id="{CF2FFF03-299A-A2C1-2FF6-7F44117D4DFA}"/>
              </a:ext>
            </a:extLst>
          </p:cNvPr>
          <p:cNvCxnSpPr/>
          <p:nvPr/>
        </p:nvCxnSpPr>
        <p:spPr>
          <a:xfrm flipV="1">
            <a:off x="9675783" y="3189431"/>
            <a:ext cx="216024" cy="2975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3CB84AF8-9505-5993-190B-7B7BBF89EA80}"/>
              </a:ext>
            </a:extLst>
          </p:cNvPr>
          <p:cNvSpPr txBox="1"/>
          <p:nvPr/>
        </p:nvSpPr>
        <p:spPr>
          <a:xfrm>
            <a:off x="9837557" y="3195722"/>
            <a:ext cx="412292" cy="400110"/>
          </a:xfrm>
          <a:prstGeom prst="rect">
            <a:avLst/>
          </a:prstGeom>
          <a:noFill/>
        </p:spPr>
        <p:txBody>
          <a:bodyPr wrap="none" rtlCol="0">
            <a:spAutoFit/>
          </a:bodyPr>
          <a:lstStyle/>
          <a:p>
            <a:r>
              <a:rPr kumimoji="1" lang="en-US" altLang="ja-JP" sz="2000" b="1" dirty="0">
                <a:latin typeface="Arial" panose="020B0604020202020204" pitchFamily="34" charset="0"/>
                <a:cs typeface="Arial" panose="020B0604020202020204" pitchFamily="34" charset="0"/>
              </a:rPr>
              <a:t>in</a:t>
            </a:r>
            <a:endParaRPr kumimoji="1" lang="ja-JP" altLang="en-US" sz="2000" b="1" dirty="0">
              <a:latin typeface="Arial" panose="020B0604020202020204" pitchFamily="34" charset="0"/>
              <a:cs typeface="Arial" panose="020B0604020202020204" pitchFamily="34" charset="0"/>
            </a:endParaRPr>
          </a:p>
        </p:txBody>
      </p:sp>
      <p:cxnSp>
        <p:nvCxnSpPr>
          <p:cNvPr id="60" name="直線矢印コネクタ 59">
            <a:extLst>
              <a:ext uri="{FF2B5EF4-FFF2-40B4-BE49-F238E27FC236}">
                <a16:creationId xmlns:a16="http://schemas.microsoft.com/office/drawing/2014/main" id="{345ADB9D-CD67-7D07-AB72-466A65775870}"/>
              </a:ext>
            </a:extLst>
          </p:cNvPr>
          <p:cNvCxnSpPr/>
          <p:nvPr/>
        </p:nvCxnSpPr>
        <p:spPr>
          <a:xfrm flipH="1" flipV="1">
            <a:off x="10207942" y="3051907"/>
            <a:ext cx="216024" cy="2975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6E5E8958-2FE0-CBA5-377A-F869377B265A}"/>
              </a:ext>
            </a:extLst>
          </p:cNvPr>
          <p:cNvCxnSpPr/>
          <p:nvPr/>
        </p:nvCxnSpPr>
        <p:spPr>
          <a:xfrm flipV="1">
            <a:off x="10131222" y="2613658"/>
            <a:ext cx="324000" cy="216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C6353A39-8BA1-1EC6-FBBC-505D329FDF88}"/>
              </a:ext>
            </a:extLst>
          </p:cNvPr>
          <p:cNvCxnSpPr/>
          <p:nvPr/>
        </p:nvCxnSpPr>
        <p:spPr>
          <a:xfrm flipH="1" flipV="1">
            <a:off x="9623896" y="2544076"/>
            <a:ext cx="324000" cy="2691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3BF30DAD-1866-EB9D-1B22-71FD009C69E7}"/>
              </a:ext>
            </a:extLst>
          </p:cNvPr>
          <p:cNvSpPr txBox="1"/>
          <p:nvPr/>
        </p:nvSpPr>
        <p:spPr>
          <a:xfrm>
            <a:off x="9599900" y="2140167"/>
            <a:ext cx="583814" cy="400110"/>
          </a:xfrm>
          <a:prstGeom prst="rect">
            <a:avLst/>
          </a:prstGeom>
          <a:noFill/>
        </p:spPr>
        <p:txBody>
          <a:bodyPr wrap="none" rtlCol="0">
            <a:spAutoFit/>
          </a:bodyPr>
          <a:lstStyle/>
          <a:p>
            <a:r>
              <a:rPr kumimoji="1" lang="en-US" altLang="ja-JP" sz="2000" b="1" dirty="0">
                <a:latin typeface="Arial" panose="020B0604020202020204" pitchFamily="34" charset="0"/>
                <a:cs typeface="Arial" panose="020B0604020202020204" pitchFamily="34" charset="0"/>
              </a:rPr>
              <a:t>out</a:t>
            </a:r>
            <a:endParaRPr kumimoji="1" lang="ja-JP" altLang="en-US" sz="2000" b="1" dirty="0">
              <a:latin typeface="Arial" panose="020B0604020202020204" pitchFamily="34" charset="0"/>
              <a:cs typeface="Arial" panose="020B0604020202020204" pitchFamily="34" charset="0"/>
            </a:endParaRPr>
          </a:p>
        </p:txBody>
      </p:sp>
      <p:sp>
        <p:nvSpPr>
          <p:cNvPr id="67" name="テキスト ボックス 66">
            <a:extLst>
              <a:ext uri="{FF2B5EF4-FFF2-40B4-BE49-F238E27FC236}">
                <a16:creationId xmlns:a16="http://schemas.microsoft.com/office/drawing/2014/main" id="{7614700F-DBEB-1EDB-0F81-DF329CA45860}"/>
              </a:ext>
            </a:extLst>
          </p:cNvPr>
          <p:cNvSpPr txBox="1"/>
          <p:nvPr/>
        </p:nvSpPr>
        <p:spPr>
          <a:xfrm>
            <a:off x="9262873" y="4960755"/>
            <a:ext cx="2473754" cy="707886"/>
          </a:xfrm>
          <a:prstGeom prst="rect">
            <a:avLst/>
          </a:prstGeom>
          <a:noFill/>
        </p:spPr>
        <p:txBody>
          <a:bodyPr wrap="none" rtlCol="0">
            <a:spAutoFit/>
          </a:bodyPr>
          <a:lstStyle/>
          <a:p>
            <a:r>
              <a:rPr lang="en-US" altLang="ja-JP" sz="2000" dirty="0">
                <a:solidFill>
                  <a:srgbClr val="00B0F0"/>
                </a:solidFill>
                <a:latin typeface="Arial" panose="020B0604020202020204" pitchFamily="34" charset="0"/>
                <a:cs typeface="Arial" panose="020B0604020202020204" pitchFamily="34" charset="0"/>
              </a:rPr>
              <a:t>…so-called </a:t>
            </a:r>
            <a:br>
              <a:rPr lang="en-US" altLang="ja-JP" sz="2000" dirty="0">
                <a:solidFill>
                  <a:srgbClr val="00B0F0"/>
                </a:solidFill>
                <a:latin typeface="Arial" panose="020B0604020202020204" pitchFamily="34" charset="0"/>
                <a:cs typeface="Arial" panose="020B0604020202020204" pitchFamily="34" charset="0"/>
              </a:rPr>
            </a:br>
            <a:r>
              <a:rPr lang="en-US" altLang="ja-JP" sz="2000" b="1" u="sng" dirty="0">
                <a:solidFill>
                  <a:srgbClr val="00B0F0"/>
                </a:solidFill>
                <a:latin typeface="Arial" panose="020B0604020202020204" pitchFamily="34" charset="0"/>
                <a:cs typeface="Arial" panose="020B0604020202020204" pitchFamily="34" charset="0"/>
              </a:rPr>
              <a:t>2-in 2-out (ice rule)</a:t>
            </a:r>
            <a:endParaRPr kumimoji="1" lang="ja-JP" altLang="en-US" sz="2000" b="1" u="sng" dirty="0">
              <a:solidFill>
                <a:srgbClr val="00B0F0"/>
              </a:solidFill>
              <a:latin typeface="Arial" panose="020B0604020202020204" pitchFamily="34" charset="0"/>
              <a:cs typeface="Arial" panose="020B0604020202020204" pitchFamily="34" charset="0"/>
            </a:endParaRPr>
          </a:p>
        </p:txBody>
      </p:sp>
      <p:grpSp>
        <p:nvGrpSpPr>
          <p:cNvPr id="68" name="グループ化 67">
            <a:extLst>
              <a:ext uri="{FF2B5EF4-FFF2-40B4-BE49-F238E27FC236}">
                <a16:creationId xmlns:a16="http://schemas.microsoft.com/office/drawing/2014/main" id="{F38E384F-325E-8B01-C35D-0C97827009E9}"/>
              </a:ext>
            </a:extLst>
          </p:cNvPr>
          <p:cNvGrpSpPr/>
          <p:nvPr/>
        </p:nvGrpSpPr>
        <p:grpSpPr>
          <a:xfrm>
            <a:off x="0" y="-13043"/>
            <a:ext cx="12192000" cy="536263"/>
            <a:chOff x="0" y="-13043"/>
            <a:chExt cx="12192000" cy="536263"/>
          </a:xfrm>
        </p:grpSpPr>
        <p:sp>
          <p:nvSpPr>
            <p:cNvPr id="69" name="正方形/長方形 68">
              <a:extLst>
                <a:ext uri="{FF2B5EF4-FFF2-40B4-BE49-F238E27FC236}">
                  <a16:creationId xmlns:a16="http://schemas.microsoft.com/office/drawing/2014/main" id="{79EA08D6-4AE0-0732-539D-935C62174BBC}"/>
                </a:ext>
              </a:extLst>
            </p:cNvPr>
            <p:cNvSpPr/>
            <p:nvPr/>
          </p:nvSpPr>
          <p:spPr>
            <a:xfrm>
              <a:off x="0" y="0"/>
              <a:ext cx="12192000" cy="5232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7955C509-BAAF-BFE0-0150-60D4A4B7A5F1}"/>
                </a:ext>
              </a:extLst>
            </p:cNvPr>
            <p:cNvSpPr txBox="1"/>
            <p:nvPr/>
          </p:nvSpPr>
          <p:spPr>
            <a:xfrm>
              <a:off x="129953" y="-13043"/>
              <a:ext cx="9153468"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Basic knowledge of ice – disorder-order relationship</a:t>
              </a:r>
            </a:p>
          </p:txBody>
        </p:sp>
      </p:grpSp>
      <p:sp>
        <p:nvSpPr>
          <p:cNvPr id="5" name="吹き出し: 角を丸めた四角形 4">
            <a:extLst>
              <a:ext uri="{FF2B5EF4-FFF2-40B4-BE49-F238E27FC236}">
                <a16:creationId xmlns:a16="http://schemas.microsoft.com/office/drawing/2014/main" id="{D9BB65A3-705B-D6E4-632C-F83984BA4068}"/>
              </a:ext>
            </a:extLst>
          </p:cNvPr>
          <p:cNvSpPr/>
          <p:nvPr/>
        </p:nvSpPr>
        <p:spPr>
          <a:xfrm flipV="1">
            <a:off x="5650987" y="5019046"/>
            <a:ext cx="2763548" cy="659197"/>
          </a:xfrm>
          <a:prstGeom prst="wedgeRoundRectCallout">
            <a:avLst>
              <a:gd name="adj1" fmla="val 27194"/>
              <a:gd name="adj2" fmla="val 71985"/>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8479232-15D5-571F-B9BF-C846A68EA4E3}"/>
              </a:ext>
            </a:extLst>
          </p:cNvPr>
          <p:cNvSpPr/>
          <p:nvPr/>
        </p:nvSpPr>
        <p:spPr>
          <a:xfrm>
            <a:off x="5686125" y="5140177"/>
            <a:ext cx="2655022" cy="400110"/>
          </a:xfrm>
          <a:prstGeom prst="rect">
            <a:avLst/>
          </a:prstGeom>
        </p:spPr>
        <p:txBody>
          <a:bodyPr wrap="none">
            <a:spAutoFit/>
          </a:bodyPr>
          <a:lstStyle/>
          <a:p>
            <a:r>
              <a:rPr lang="en-US" altLang="ja-JP" sz="2000" dirty="0">
                <a:latin typeface="Arial" panose="020B0604020202020204" pitchFamily="34" charset="0"/>
                <a:ea typeface="メイリオ" panose="020B0604030504040204" pitchFamily="50" charset="-128"/>
                <a:cs typeface="Arial" panose="020B0604020202020204" pitchFamily="34" charset="0"/>
              </a:rPr>
              <a:t>Time-space averaged</a:t>
            </a:r>
            <a:endParaRPr lang="ja-JP" altLang="en-US" sz="2000" dirty="0">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215E475C-9484-94AA-78E1-D4A86FFDCA86}"/>
              </a:ext>
            </a:extLst>
          </p:cNvPr>
          <p:cNvSpPr txBox="1"/>
          <p:nvPr/>
        </p:nvSpPr>
        <p:spPr>
          <a:xfrm>
            <a:off x="3914225" y="5967983"/>
            <a:ext cx="7822402" cy="400110"/>
          </a:xfrm>
          <a:prstGeom prst="rect">
            <a:avLst/>
          </a:prstGeom>
          <a:noFill/>
        </p:spPr>
        <p:txBody>
          <a:bodyPr wrap="square">
            <a:spAutoFit/>
          </a:bodyPr>
          <a:lstStyle/>
          <a:p>
            <a:r>
              <a:rPr kumimoji="1" lang="en-US" altLang="ja-JP" sz="2000" baseline="0" dirty="0">
                <a:latin typeface="Arial" panose="020B0604020202020204" pitchFamily="34" charset="0"/>
                <a:cs typeface="Arial" panose="020B0604020202020204" pitchFamily="34" charset="0"/>
              </a:rPr>
              <a:t>Disorder-order relationship increases the number of ice polymorphs.</a:t>
            </a:r>
          </a:p>
        </p:txBody>
      </p:sp>
      <p:sp>
        <p:nvSpPr>
          <p:cNvPr id="30" name="正方形/長方形 29">
            <a:extLst>
              <a:ext uri="{FF2B5EF4-FFF2-40B4-BE49-F238E27FC236}">
                <a16:creationId xmlns:a16="http://schemas.microsoft.com/office/drawing/2014/main" id="{903AE250-D296-DB3D-8FE1-DAB43D55796C}"/>
              </a:ext>
            </a:extLst>
          </p:cNvPr>
          <p:cNvSpPr/>
          <p:nvPr/>
        </p:nvSpPr>
        <p:spPr>
          <a:xfrm>
            <a:off x="575354" y="1089060"/>
            <a:ext cx="134366" cy="252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320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リーフォーム 16"/>
          <p:cNvSpPr/>
          <p:nvPr/>
        </p:nvSpPr>
        <p:spPr>
          <a:xfrm>
            <a:off x="5134079" y="4035419"/>
            <a:ext cx="2990850" cy="1200201"/>
          </a:xfrm>
          <a:custGeom>
            <a:avLst/>
            <a:gdLst>
              <a:gd name="connsiteX0" fmla="*/ 0 w 2990850"/>
              <a:gd name="connsiteY0" fmla="*/ 38100 h 1200201"/>
              <a:gd name="connsiteX1" fmla="*/ 1485900 w 2990850"/>
              <a:gd name="connsiteY1" fmla="*/ 1200150 h 1200201"/>
              <a:gd name="connsiteX2" fmla="*/ 2990850 w 2990850"/>
              <a:gd name="connsiteY2" fmla="*/ 0 h 1200201"/>
            </a:gdLst>
            <a:ahLst/>
            <a:cxnLst>
              <a:cxn ang="0">
                <a:pos x="connsiteX0" y="connsiteY0"/>
              </a:cxn>
              <a:cxn ang="0">
                <a:pos x="connsiteX1" y="connsiteY1"/>
              </a:cxn>
              <a:cxn ang="0">
                <a:pos x="connsiteX2" y="connsiteY2"/>
              </a:cxn>
            </a:cxnLst>
            <a:rect l="l" t="t" r="r" b="b"/>
            <a:pathLst>
              <a:path w="2990850" h="1200201">
                <a:moveTo>
                  <a:pt x="0" y="38100"/>
                </a:moveTo>
                <a:cubicBezTo>
                  <a:pt x="493712" y="622300"/>
                  <a:pt x="987425" y="1206500"/>
                  <a:pt x="1485900" y="1200150"/>
                </a:cubicBezTo>
                <a:cubicBezTo>
                  <a:pt x="1984375" y="1193800"/>
                  <a:pt x="2487612" y="596900"/>
                  <a:pt x="2990850" y="0"/>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ひし形 17"/>
          <p:cNvSpPr/>
          <p:nvPr/>
        </p:nvSpPr>
        <p:spPr>
          <a:xfrm>
            <a:off x="4521500" y="3415630"/>
            <a:ext cx="4325297" cy="344237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p:cNvSpPr txBox="1"/>
          <p:nvPr/>
        </p:nvSpPr>
        <p:spPr>
          <a:xfrm>
            <a:off x="728753" y="990468"/>
            <a:ext cx="7757701" cy="430887"/>
          </a:xfrm>
          <a:prstGeom prst="rect">
            <a:avLst/>
          </a:prstGeom>
          <a:noFill/>
        </p:spPr>
        <p:txBody>
          <a:bodyPr wrap="square" rtlCol="0">
            <a:spAutoFit/>
          </a:bodyPr>
          <a:lstStyle/>
          <a:p>
            <a:r>
              <a:rPr lang="en-US" altLang="ja-JP" sz="2200" dirty="0">
                <a:solidFill>
                  <a:srgbClr val="00B0F0"/>
                </a:solidFill>
                <a:latin typeface="Arial" panose="020B0604020202020204" pitchFamily="34" charset="0"/>
                <a:cs typeface="Arial" panose="020B0604020202020204" pitchFamily="34" charset="0"/>
              </a:rPr>
              <a:t>Many of disorder-order phase transitions of ice need dopants.</a:t>
            </a:r>
          </a:p>
        </p:txBody>
      </p:sp>
      <p:sp>
        <p:nvSpPr>
          <p:cNvPr id="4" name="テキスト ボックス 3"/>
          <p:cNvSpPr txBox="1"/>
          <p:nvPr/>
        </p:nvSpPr>
        <p:spPr>
          <a:xfrm>
            <a:off x="1328279" y="1596176"/>
            <a:ext cx="6936514" cy="430887"/>
          </a:xfrm>
          <a:prstGeom prst="rect">
            <a:avLst/>
          </a:prstGeom>
          <a:noFill/>
        </p:spPr>
        <p:txBody>
          <a:bodyPr wrap="none" rtlCol="0">
            <a:spAutoFit/>
          </a:bodyPr>
          <a:lstStyle/>
          <a:p>
            <a:r>
              <a:rPr lang="en-US" altLang="ja-JP" sz="2200" u="sng" dirty="0">
                <a:latin typeface="Arial" panose="020B0604020202020204" pitchFamily="34" charset="0"/>
                <a:cs typeface="Arial" panose="020B0604020202020204" pitchFamily="34" charset="0"/>
              </a:rPr>
              <a:t>Disorder-order phase transitions in hypothetical 2D ice</a:t>
            </a:r>
            <a:endParaRPr lang="ja-JP" altLang="en-US" sz="2200" u="sng" dirty="0">
              <a:latin typeface="Arial" panose="020B0604020202020204" pitchFamily="34" charset="0"/>
              <a:cs typeface="Arial" panose="020B0604020202020204" pitchFamily="34" charset="0"/>
            </a:endParaRPr>
          </a:p>
        </p:txBody>
      </p:sp>
      <p:cxnSp>
        <p:nvCxnSpPr>
          <p:cNvPr id="5" name="直線矢印コネクタ 4"/>
          <p:cNvCxnSpPr/>
          <p:nvPr/>
        </p:nvCxnSpPr>
        <p:spPr>
          <a:xfrm>
            <a:off x="6134081" y="3172784"/>
            <a:ext cx="11001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5458911" y="2500380"/>
            <a:ext cx="2308645"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Hydrogen ordering</a:t>
            </a:r>
            <a:endParaRPr lang="ja-JP" altLang="en-US" sz="2000" dirty="0">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3"/>
          <a:stretch>
            <a:fillRect/>
          </a:stretch>
        </p:blipFill>
        <p:spPr>
          <a:xfrm>
            <a:off x="2959398" y="2131022"/>
            <a:ext cx="2803105" cy="2106593"/>
          </a:xfrm>
          <a:prstGeom prst="rect">
            <a:avLst/>
          </a:prstGeom>
        </p:spPr>
      </p:pic>
      <p:pic>
        <p:nvPicPr>
          <p:cNvPr id="9" name="図 8"/>
          <p:cNvPicPr>
            <a:picLocks noChangeAspect="1"/>
          </p:cNvPicPr>
          <p:nvPr/>
        </p:nvPicPr>
        <p:blipFill>
          <a:blip r:embed="rId4"/>
          <a:stretch>
            <a:fillRect/>
          </a:stretch>
        </p:blipFill>
        <p:spPr>
          <a:xfrm>
            <a:off x="7474415" y="2103994"/>
            <a:ext cx="2880320" cy="1971042"/>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4609" y="4101338"/>
            <a:ext cx="2880320" cy="218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グループ化 14"/>
          <p:cNvGrpSpPr/>
          <p:nvPr/>
        </p:nvGrpSpPr>
        <p:grpSpPr>
          <a:xfrm rot="2700000">
            <a:off x="6397209" y="2956761"/>
            <a:ext cx="432048" cy="432048"/>
            <a:chOff x="-4140968" y="3670120"/>
            <a:chExt cx="432048" cy="432048"/>
          </a:xfrm>
        </p:grpSpPr>
        <p:cxnSp>
          <p:nvCxnSpPr>
            <p:cNvPr id="14" name="直線コネクタ 13"/>
            <p:cNvCxnSpPr/>
            <p:nvPr/>
          </p:nvCxnSpPr>
          <p:spPr>
            <a:xfrm>
              <a:off x="-4140968" y="3886144"/>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rot="5400000">
              <a:off x="-4140968" y="3886144"/>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グループ化 9">
            <a:extLst>
              <a:ext uri="{FF2B5EF4-FFF2-40B4-BE49-F238E27FC236}">
                <a16:creationId xmlns:a16="http://schemas.microsoft.com/office/drawing/2014/main" id="{FE67827F-2C46-1107-64CD-9DCD0EAA60B4}"/>
              </a:ext>
            </a:extLst>
          </p:cNvPr>
          <p:cNvGrpSpPr/>
          <p:nvPr/>
        </p:nvGrpSpPr>
        <p:grpSpPr>
          <a:xfrm>
            <a:off x="0" y="-13043"/>
            <a:ext cx="12192000" cy="536263"/>
            <a:chOff x="0" y="-13043"/>
            <a:chExt cx="12192000" cy="536263"/>
          </a:xfrm>
        </p:grpSpPr>
        <p:sp>
          <p:nvSpPr>
            <p:cNvPr id="11" name="正方形/長方形 10">
              <a:extLst>
                <a:ext uri="{FF2B5EF4-FFF2-40B4-BE49-F238E27FC236}">
                  <a16:creationId xmlns:a16="http://schemas.microsoft.com/office/drawing/2014/main" id="{3CBE9D03-B784-1932-1500-E1A949313A51}"/>
                </a:ext>
              </a:extLst>
            </p:cNvPr>
            <p:cNvSpPr/>
            <p:nvPr/>
          </p:nvSpPr>
          <p:spPr>
            <a:xfrm>
              <a:off x="0" y="0"/>
              <a:ext cx="12192000" cy="5232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5406FA5-4CE2-645C-4304-61D917B95FF9}"/>
                </a:ext>
              </a:extLst>
            </p:cNvPr>
            <p:cNvSpPr txBox="1"/>
            <p:nvPr/>
          </p:nvSpPr>
          <p:spPr>
            <a:xfrm>
              <a:off x="129953" y="-13043"/>
              <a:ext cx="6798656"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Basic knowledge of ice – doping effect</a:t>
              </a:r>
            </a:p>
          </p:txBody>
        </p:sp>
      </p:grpSp>
      <p:grpSp>
        <p:nvGrpSpPr>
          <p:cNvPr id="21" name="グループ化 20">
            <a:extLst>
              <a:ext uri="{FF2B5EF4-FFF2-40B4-BE49-F238E27FC236}">
                <a16:creationId xmlns:a16="http://schemas.microsoft.com/office/drawing/2014/main" id="{B7F39A47-3A2E-9CA8-F1FF-5311C2AB04D5}"/>
              </a:ext>
            </a:extLst>
          </p:cNvPr>
          <p:cNvGrpSpPr/>
          <p:nvPr/>
        </p:nvGrpSpPr>
        <p:grpSpPr>
          <a:xfrm rot="17760909">
            <a:off x="4018526" y="3782856"/>
            <a:ext cx="571827" cy="636965"/>
            <a:chOff x="3409898" y="4534110"/>
            <a:chExt cx="571827" cy="636965"/>
          </a:xfrm>
        </p:grpSpPr>
        <p:sp>
          <p:nvSpPr>
            <p:cNvPr id="13" name="円弧 12">
              <a:extLst>
                <a:ext uri="{FF2B5EF4-FFF2-40B4-BE49-F238E27FC236}">
                  <a16:creationId xmlns:a16="http://schemas.microsoft.com/office/drawing/2014/main" id="{33346445-7C8A-B12F-BA3D-3E9DCA27E75B}"/>
                </a:ext>
              </a:extLst>
            </p:cNvPr>
            <p:cNvSpPr/>
            <p:nvPr/>
          </p:nvSpPr>
          <p:spPr>
            <a:xfrm rot="17500231">
              <a:off x="3409898" y="4534110"/>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円弧 19">
              <a:extLst>
                <a:ext uri="{FF2B5EF4-FFF2-40B4-BE49-F238E27FC236}">
                  <a16:creationId xmlns:a16="http://schemas.microsoft.com/office/drawing/2014/main" id="{B8E2192A-19E2-EE57-BCFC-03F7FDEEED92}"/>
                </a:ext>
              </a:extLst>
            </p:cNvPr>
            <p:cNvSpPr/>
            <p:nvPr/>
          </p:nvSpPr>
          <p:spPr>
            <a:xfrm rot="17500231" flipH="1" flipV="1">
              <a:off x="3513725" y="4703075"/>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7519C7F6-0E6B-53EB-F81C-BE85E27B1F23}"/>
              </a:ext>
            </a:extLst>
          </p:cNvPr>
          <p:cNvGrpSpPr/>
          <p:nvPr/>
        </p:nvGrpSpPr>
        <p:grpSpPr>
          <a:xfrm rot="1535211">
            <a:off x="3454536" y="3311850"/>
            <a:ext cx="571827" cy="636965"/>
            <a:chOff x="3409898" y="4534110"/>
            <a:chExt cx="571827" cy="636965"/>
          </a:xfrm>
        </p:grpSpPr>
        <p:sp>
          <p:nvSpPr>
            <p:cNvPr id="23" name="円弧 22">
              <a:extLst>
                <a:ext uri="{FF2B5EF4-FFF2-40B4-BE49-F238E27FC236}">
                  <a16:creationId xmlns:a16="http://schemas.microsoft.com/office/drawing/2014/main" id="{5654AB7F-BBA9-1917-9C9C-147CBA9573F0}"/>
                </a:ext>
              </a:extLst>
            </p:cNvPr>
            <p:cNvSpPr/>
            <p:nvPr/>
          </p:nvSpPr>
          <p:spPr>
            <a:xfrm rot="17500231">
              <a:off x="3409898" y="4534110"/>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円弧 23">
              <a:extLst>
                <a:ext uri="{FF2B5EF4-FFF2-40B4-BE49-F238E27FC236}">
                  <a16:creationId xmlns:a16="http://schemas.microsoft.com/office/drawing/2014/main" id="{C6562878-68B0-A54E-BE1B-0B9514995C0D}"/>
                </a:ext>
              </a:extLst>
            </p:cNvPr>
            <p:cNvSpPr/>
            <p:nvPr/>
          </p:nvSpPr>
          <p:spPr>
            <a:xfrm rot="17500231" flipH="1" flipV="1">
              <a:off x="3513725" y="4703075"/>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47EEE1EF-72F1-AB33-69EA-B20DEA86DA5A}"/>
              </a:ext>
            </a:extLst>
          </p:cNvPr>
          <p:cNvGrpSpPr/>
          <p:nvPr/>
        </p:nvGrpSpPr>
        <p:grpSpPr>
          <a:xfrm rot="1535211">
            <a:off x="4543245" y="3287260"/>
            <a:ext cx="571827" cy="636965"/>
            <a:chOff x="3409898" y="4534110"/>
            <a:chExt cx="571827" cy="636965"/>
          </a:xfrm>
        </p:grpSpPr>
        <p:sp>
          <p:nvSpPr>
            <p:cNvPr id="26" name="円弧 25">
              <a:extLst>
                <a:ext uri="{FF2B5EF4-FFF2-40B4-BE49-F238E27FC236}">
                  <a16:creationId xmlns:a16="http://schemas.microsoft.com/office/drawing/2014/main" id="{8EA85C3E-C4A3-30FB-BD93-A02A8EBAD923}"/>
                </a:ext>
              </a:extLst>
            </p:cNvPr>
            <p:cNvSpPr/>
            <p:nvPr/>
          </p:nvSpPr>
          <p:spPr>
            <a:xfrm rot="17500231">
              <a:off x="3409898" y="4534110"/>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円弧 26">
              <a:extLst>
                <a:ext uri="{FF2B5EF4-FFF2-40B4-BE49-F238E27FC236}">
                  <a16:creationId xmlns:a16="http://schemas.microsoft.com/office/drawing/2014/main" id="{8269756F-1B3F-0921-3CE4-9011C103B627}"/>
                </a:ext>
              </a:extLst>
            </p:cNvPr>
            <p:cNvSpPr/>
            <p:nvPr/>
          </p:nvSpPr>
          <p:spPr>
            <a:xfrm rot="17500231" flipH="1" flipV="1">
              <a:off x="3513725" y="4703075"/>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29" name="直線コネクタ 28">
            <a:extLst>
              <a:ext uri="{FF2B5EF4-FFF2-40B4-BE49-F238E27FC236}">
                <a16:creationId xmlns:a16="http://schemas.microsoft.com/office/drawing/2014/main" id="{B796F7A8-1E9C-E815-19EE-C37F44016C37}"/>
              </a:ext>
            </a:extLst>
          </p:cNvPr>
          <p:cNvCxnSpPr/>
          <p:nvPr/>
        </p:nvCxnSpPr>
        <p:spPr>
          <a:xfrm flipV="1">
            <a:off x="3420116" y="4101338"/>
            <a:ext cx="371045" cy="4676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0" name="テキスト ボックス 29">
            <a:extLst>
              <a:ext uri="{FF2B5EF4-FFF2-40B4-BE49-F238E27FC236}">
                <a16:creationId xmlns:a16="http://schemas.microsoft.com/office/drawing/2014/main" id="{0C47A79F-FC29-3D63-DAAF-94DE5D710CD6}"/>
              </a:ext>
            </a:extLst>
          </p:cNvPr>
          <p:cNvSpPr txBox="1"/>
          <p:nvPr/>
        </p:nvSpPr>
        <p:spPr>
          <a:xfrm>
            <a:off x="1626459" y="4578311"/>
            <a:ext cx="3172663" cy="707886"/>
          </a:xfrm>
          <a:prstGeom prst="rect">
            <a:avLst/>
          </a:prstGeom>
          <a:noFill/>
        </p:spPr>
        <p:txBody>
          <a:bodyPr wrap="none" rtlCol="0">
            <a:spAutoFit/>
          </a:bodyPr>
          <a:lstStyle/>
          <a:p>
            <a:r>
              <a:rPr kumimoji="1" lang="en-US" altLang="ja-JP" sz="2000" dirty="0">
                <a:solidFill>
                  <a:srgbClr val="FF0000"/>
                </a:solidFill>
                <a:latin typeface="Arial" panose="020B0604020202020204" pitchFamily="34" charset="0"/>
                <a:cs typeface="Arial" panose="020B0604020202020204" pitchFamily="34" charset="0"/>
              </a:rPr>
              <a:t>Ice rule restricts </a:t>
            </a:r>
            <a:br>
              <a:rPr kumimoji="1" lang="en-US" altLang="ja-JP" sz="2000" dirty="0">
                <a:solidFill>
                  <a:srgbClr val="FF0000"/>
                </a:solidFill>
                <a:latin typeface="Arial" panose="020B0604020202020204" pitchFamily="34" charset="0"/>
                <a:cs typeface="Arial" panose="020B0604020202020204" pitchFamily="34" charset="0"/>
              </a:rPr>
            </a:br>
            <a:r>
              <a:rPr kumimoji="1" lang="en-US" altLang="ja-JP" sz="2000" dirty="0">
                <a:solidFill>
                  <a:srgbClr val="FF0000"/>
                </a:solidFill>
                <a:latin typeface="Arial" panose="020B0604020202020204" pitchFamily="34" charset="0"/>
                <a:cs typeface="Arial" panose="020B0604020202020204" pitchFamily="34" charset="0"/>
              </a:rPr>
              <a:t>the freedom of orientation.</a:t>
            </a:r>
            <a:endParaRPr kumimoji="1" lang="ja-JP" altLang="en-US" sz="2000" dirty="0">
              <a:solidFill>
                <a:srgbClr val="FF0000"/>
              </a:solidFill>
              <a:latin typeface="Arial" panose="020B0604020202020204" pitchFamily="34" charset="0"/>
              <a:cs typeface="Arial" panose="020B0604020202020204" pitchFamily="34" charset="0"/>
            </a:endParaRPr>
          </a:p>
        </p:txBody>
      </p:sp>
      <p:pic>
        <p:nvPicPr>
          <p:cNvPr id="32" name="グラフィックス 31" descr="困った顔 (塗りつぶしなし) 単色塗りつぶし">
            <a:extLst>
              <a:ext uri="{FF2B5EF4-FFF2-40B4-BE49-F238E27FC236}">
                <a16:creationId xmlns:a16="http://schemas.microsoft.com/office/drawing/2014/main" id="{92C6D8C5-945E-9488-D1D8-FA7A9B2FA6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80176" y="5235620"/>
            <a:ext cx="738646" cy="738646"/>
          </a:xfrm>
          <a:prstGeom prst="rect">
            <a:avLst/>
          </a:prstGeom>
        </p:spPr>
      </p:pic>
      <p:sp>
        <p:nvSpPr>
          <p:cNvPr id="2" name="正方形/長方形 1">
            <a:extLst>
              <a:ext uri="{FF2B5EF4-FFF2-40B4-BE49-F238E27FC236}">
                <a16:creationId xmlns:a16="http://schemas.microsoft.com/office/drawing/2014/main" id="{4BC88E03-1A4C-F5B7-8C91-4173FA46BF06}"/>
              </a:ext>
            </a:extLst>
          </p:cNvPr>
          <p:cNvSpPr/>
          <p:nvPr/>
        </p:nvSpPr>
        <p:spPr>
          <a:xfrm>
            <a:off x="575354" y="1089060"/>
            <a:ext cx="134366" cy="252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6CC3D40-D3C7-7FAF-9691-BAF1AD6451F9}"/>
              </a:ext>
            </a:extLst>
          </p:cNvPr>
          <p:cNvSpPr txBox="1"/>
          <p:nvPr/>
        </p:nvSpPr>
        <p:spPr>
          <a:xfrm>
            <a:off x="1328279" y="2402293"/>
            <a:ext cx="1766830"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Ice rule holds.</a:t>
            </a:r>
            <a:endParaRPr kumimoji="1" lang="ja-JP" altLang="en-US" sz="2000" dirty="0">
              <a:latin typeface="Arial" panose="020B0604020202020204" pitchFamily="34" charset="0"/>
              <a:cs typeface="Arial" panose="020B0604020202020204" pitchFamily="34" charset="0"/>
            </a:endParaRPr>
          </a:p>
        </p:txBody>
      </p:sp>
      <p:sp>
        <p:nvSpPr>
          <p:cNvPr id="28" name="楕円 27">
            <a:extLst>
              <a:ext uri="{FF2B5EF4-FFF2-40B4-BE49-F238E27FC236}">
                <a16:creationId xmlns:a16="http://schemas.microsoft.com/office/drawing/2014/main" id="{7B78C754-4C68-596C-2B99-D3A5B949CA27}"/>
              </a:ext>
            </a:extLst>
          </p:cNvPr>
          <p:cNvSpPr/>
          <p:nvPr/>
        </p:nvSpPr>
        <p:spPr>
          <a:xfrm>
            <a:off x="4014854" y="2906131"/>
            <a:ext cx="576000" cy="540000"/>
          </a:xfrm>
          <a:prstGeom prst="ellipse">
            <a:avLst/>
          </a:prstGeom>
          <a:noFill/>
          <a:ln>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4554D495-FD96-C2E1-D239-5F096D8AD00E}"/>
              </a:ext>
            </a:extLst>
          </p:cNvPr>
          <p:cNvCxnSpPr/>
          <p:nvPr/>
        </p:nvCxnSpPr>
        <p:spPr>
          <a:xfrm>
            <a:off x="3013747" y="2772682"/>
            <a:ext cx="919745" cy="2871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テキスト ボックス 36">
            <a:extLst>
              <a:ext uri="{FF2B5EF4-FFF2-40B4-BE49-F238E27FC236}">
                <a16:creationId xmlns:a16="http://schemas.microsoft.com/office/drawing/2014/main" id="{995691A1-397B-7A4E-5631-71A6020B82DF}"/>
              </a:ext>
            </a:extLst>
          </p:cNvPr>
          <p:cNvSpPr txBox="1"/>
          <p:nvPr/>
        </p:nvSpPr>
        <p:spPr>
          <a:xfrm>
            <a:off x="5410005" y="3398280"/>
            <a:ext cx="2758638" cy="646331"/>
          </a:xfrm>
          <a:prstGeom prst="rect">
            <a:avLst/>
          </a:prstGeom>
          <a:noFill/>
        </p:spPr>
        <p:txBody>
          <a:bodyPr wrap="square">
            <a:spAutoFit/>
          </a:bodyPr>
          <a:lstStyle/>
          <a:p>
            <a:r>
              <a:rPr lang="en-US" altLang="ja-JP" sz="1800" dirty="0">
                <a:latin typeface="Arial" panose="020B0604020202020204" pitchFamily="34" charset="0"/>
                <a:cs typeface="Arial" panose="020B0604020202020204" pitchFamily="34" charset="0"/>
              </a:rPr>
              <a:t>high activation barrier </a:t>
            </a:r>
            <a:br>
              <a:rPr lang="en-US" altLang="ja-JP" sz="1800" dirty="0">
                <a:latin typeface="Arial" panose="020B0604020202020204" pitchFamily="34" charset="0"/>
                <a:cs typeface="Arial" panose="020B0604020202020204" pitchFamily="34" charset="0"/>
              </a:rPr>
            </a:br>
            <a:r>
              <a:rPr lang="en-US" altLang="ja-JP" sz="1800" dirty="0">
                <a:latin typeface="Arial" panose="020B0604020202020204" pitchFamily="34" charset="0"/>
                <a:cs typeface="Arial" panose="020B0604020202020204" pitchFamily="34" charset="0"/>
              </a:rPr>
              <a:t>to rotate water molecules</a:t>
            </a:r>
            <a:endParaRPr lang="ja-JP" altLang="en-US" dirty="0"/>
          </a:p>
        </p:txBody>
      </p:sp>
      <p:sp>
        <p:nvSpPr>
          <p:cNvPr id="38" name="テキスト ボックス 37">
            <a:extLst>
              <a:ext uri="{FF2B5EF4-FFF2-40B4-BE49-F238E27FC236}">
                <a16:creationId xmlns:a16="http://schemas.microsoft.com/office/drawing/2014/main" id="{B2A4C055-C1EF-F0F7-AC62-8AD1337246FA}"/>
              </a:ext>
            </a:extLst>
          </p:cNvPr>
          <p:cNvSpPr txBox="1"/>
          <p:nvPr/>
        </p:nvSpPr>
        <p:spPr>
          <a:xfrm>
            <a:off x="7264538" y="5984257"/>
            <a:ext cx="3385577" cy="369332"/>
          </a:xfrm>
          <a:prstGeom prst="rect">
            <a:avLst/>
          </a:prstGeom>
          <a:noFill/>
        </p:spPr>
        <p:txBody>
          <a:bodyPr wrap="square">
            <a:spAutoFit/>
          </a:bodyPr>
          <a:lstStyle/>
          <a:p>
            <a:r>
              <a:rPr lang="en-US" altLang="ja-JP" sz="1800" dirty="0">
                <a:latin typeface="Arial" panose="020B0604020202020204" pitchFamily="34" charset="0"/>
                <a:cs typeface="Arial" panose="020B0604020202020204" pitchFamily="34" charset="0"/>
              </a:rPr>
              <a:t>To decrease activation energy</a:t>
            </a:r>
            <a:endParaRPr lang="ja-JP" altLang="en-US" dirty="0"/>
          </a:p>
        </p:txBody>
      </p:sp>
    </p:spTree>
    <p:extLst>
      <p:ext uri="{BB962C8B-B14F-4D97-AF65-F5344CB8AC3E}">
        <p14:creationId xmlns:p14="http://schemas.microsoft.com/office/powerpoint/2010/main" val="1676883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AB2FF-1580-7771-A817-305F566A94DA}"/>
            </a:ext>
          </a:extLst>
        </p:cNvPr>
        <p:cNvGrpSpPr/>
        <p:nvPr/>
      </p:nvGrpSpPr>
      <p:grpSpPr>
        <a:xfrm>
          <a:off x="0" y="0"/>
          <a:ext cx="0" cy="0"/>
          <a:chOff x="0" y="0"/>
          <a:chExt cx="0" cy="0"/>
        </a:xfrm>
      </p:grpSpPr>
      <p:sp>
        <p:nvSpPr>
          <p:cNvPr id="70" name="テキスト ボックス 69">
            <a:extLst>
              <a:ext uri="{FF2B5EF4-FFF2-40B4-BE49-F238E27FC236}">
                <a16:creationId xmlns:a16="http://schemas.microsoft.com/office/drawing/2014/main" id="{6A17D036-69D0-F6E9-D1FE-42A13DDDB669}"/>
              </a:ext>
            </a:extLst>
          </p:cNvPr>
          <p:cNvSpPr txBox="1"/>
          <p:nvPr/>
        </p:nvSpPr>
        <p:spPr>
          <a:xfrm>
            <a:off x="2627916" y="5485519"/>
            <a:ext cx="269336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Crystal structure of ice </a:t>
            </a:r>
            <a:r>
              <a:rPr kumimoji="1" lang="en-US" altLang="ja-JP" dirty="0" err="1">
                <a:latin typeface="Arial" panose="020B0604020202020204" pitchFamily="34" charset="0"/>
                <a:cs typeface="Arial" panose="020B0604020202020204" pitchFamily="34" charset="0"/>
              </a:rPr>
              <a:t>I</a:t>
            </a:r>
            <a:r>
              <a:rPr kumimoji="1" lang="en-US" altLang="ja-JP" baseline="-25000" dirty="0" err="1">
                <a:latin typeface="Arial" panose="020B0604020202020204" pitchFamily="34" charset="0"/>
                <a:cs typeface="Arial" panose="020B0604020202020204" pitchFamily="34" charset="0"/>
              </a:rPr>
              <a:t>h</a:t>
            </a:r>
            <a:endParaRPr kumimoji="1" lang="ja-JP" altLang="en-US" baseline="-25000" dirty="0">
              <a:latin typeface="Arial" panose="020B0604020202020204" pitchFamily="34" charset="0"/>
              <a:cs typeface="Arial" panose="020B0604020202020204" pitchFamily="34" charset="0"/>
            </a:endParaRPr>
          </a:p>
        </p:txBody>
      </p:sp>
      <p:sp>
        <p:nvSpPr>
          <p:cNvPr id="72" name="テキスト ボックス 71">
            <a:extLst>
              <a:ext uri="{FF2B5EF4-FFF2-40B4-BE49-F238E27FC236}">
                <a16:creationId xmlns:a16="http://schemas.microsoft.com/office/drawing/2014/main" id="{C862BA87-55F3-AFCE-D759-DD6CCAD8084F}"/>
              </a:ext>
            </a:extLst>
          </p:cNvPr>
          <p:cNvSpPr txBox="1"/>
          <p:nvPr/>
        </p:nvSpPr>
        <p:spPr>
          <a:xfrm>
            <a:off x="5537667" y="4608768"/>
            <a:ext cx="2364750" cy="369332"/>
          </a:xfrm>
          <a:prstGeom prst="rect">
            <a:avLst/>
          </a:prstGeom>
          <a:noFill/>
        </p:spPr>
        <p:txBody>
          <a:bodyPr wrap="none" rtlCol="0">
            <a:spAutoFit/>
          </a:bodyPr>
          <a:lstStyle/>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Proton conductivity</a:t>
            </a:r>
          </a:p>
        </p:txBody>
      </p:sp>
      <p:sp>
        <p:nvSpPr>
          <p:cNvPr id="75" name="テキスト ボックス 74">
            <a:extLst>
              <a:ext uri="{FF2B5EF4-FFF2-40B4-BE49-F238E27FC236}">
                <a16:creationId xmlns:a16="http://schemas.microsoft.com/office/drawing/2014/main" id="{FBA30864-2446-D823-361A-99655DD7876B}"/>
              </a:ext>
            </a:extLst>
          </p:cNvPr>
          <p:cNvSpPr txBox="1"/>
          <p:nvPr/>
        </p:nvSpPr>
        <p:spPr>
          <a:xfrm>
            <a:off x="5537666" y="5461934"/>
            <a:ext cx="5006499" cy="646331"/>
          </a:xfrm>
          <a:prstGeom prst="rect">
            <a:avLst/>
          </a:prstGeom>
          <a:noFill/>
        </p:spPr>
        <p:txBody>
          <a:bodyPr wrap="none" rtlCol="0">
            <a:spAutoFit/>
          </a:bodyPr>
          <a:lstStyle/>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Many types of polymorphs</a:t>
            </a:r>
          </a:p>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20 </a:t>
            </a:r>
            <a:r>
              <a:rPr lang="en-US" altLang="ja-JP" dirty="0" err="1">
                <a:latin typeface="Arial" panose="020B0604020202020204" pitchFamily="34" charset="0"/>
                <a:cs typeface="Arial" panose="020B0604020202020204" pitchFamily="34" charset="0"/>
              </a:rPr>
              <a:t>clystalline</a:t>
            </a:r>
            <a:r>
              <a:rPr lang="en-US" altLang="ja-JP" dirty="0">
                <a:latin typeface="Arial" panose="020B0604020202020204" pitchFamily="34" charset="0"/>
                <a:cs typeface="Arial" panose="020B0604020202020204" pitchFamily="34" charset="0"/>
              </a:rPr>
              <a:t> phases have been recognized.</a:t>
            </a:r>
          </a:p>
        </p:txBody>
      </p:sp>
      <p:sp>
        <p:nvSpPr>
          <p:cNvPr id="15" name="テキスト ボックス 14">
            <a:extLst>
              <a:ext uri="{FF2B5EF4-FFF2-40B4-BE49-F238E27FC236}">
                <a16:creationId xmlns:a16="http://schemas.microsoft.com/office/drawing/2014/main" id="{727764D8-AB45-01AF-0DCC-16EFA36F6FBA}"/>
              </a:ext>
            </a:extLst>
          </p:cNvPr>
          <p:cNvSpPr txBox="1"/>
          <p:nvPr/>
        </p:nvSpPr>
        <p:spPr>
          <a:xfrm>
            <a:off x="753582" y="1463095"/>
            <a:ext cx="9787701" cy="738664"/>
          </a:xfrm>
          <a:prstGeom prst="rect">
            <a:avLst/>
          </a:prstGeom>
          <a:noFill/>
        </p:spPr>
        <p:txBody>
          <a:bodyPr wrap="square" rtlCol="0">
            <a:spAutoFit/>
          </a:bodyPr>
          <a:lstStyle/>
          <a:p>
            <a:r>
              <a:rPr lang="en-US" altLang="ja-JP" sz="2100" dirty="0">
                <a:latin typeface="Arial" panose="020B0604020202020204" pitchFamily="34" charset="0"/>
                <a:cs typeface="Arial" panose="020B0604020202020204" pitchFamily="34" charset="0"/>
              </a:rPr>
              <a:t>Ice shows notable structural and physical properties owing to its hydrogen bond and freedom of orientation on the hydrogen bong network.</a:t>
            </a:r>
          </a:p>
        </p:txBody>
      </p:sp>
      <p:sp>
        <p:nvSpPr>
          <p:cNvPr id="71" name="テキスト ボックス 70">
            <a:extLst>
              <a:ext uri="{FF2B5EF4-FFF2-40B4-BE49-F238E27FC236}">
                <a16:creationId xmlns:a16="http://schemas.microsoft.com/office/drawing/2014/main" id="{C4D81A83-63C1-37A7-69D8-7E50F4685CDD}"/>
              </a:ext>
            </a:extLst>
          </p:cNvPr>
          <p:cNvSpPr txBox="1"/>
          <p:nvPr/>
        </p:nvSpPr>
        <p:spPr>
          <a:xfrm>
            <a:off x="5537667" y="3560994"/>
            <a:ext cx="5301451" cy="646331"/>
          </a:xfrm>
          <a:prstGeom prst="rect">
            <a:avLst/>
          </a:prstGeom>
          <a:noFill/>
        </p:spPr>
        <p:txBody>
          <a:bodyPr wrap="none" rtlCol="0">
            <a:spAutoFit/>
          </a:bodyPr>
          <a:lstStyle/>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Relatively high dielectric constant (ε)</a:t>
            </a:r>
          </a:p>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other hydrated materials also have high ε</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 No. </a:t>
            </a:r>
          </a:p>
        </p:txBody>
      </p:sp>
      <p:pic>
        <p:nvPicPr>
          <p:cNvPr id="73" name="図 72">
            <a:extLst>
              <a:ext uri="{FF2B5EF4-FFF2-40B4-BE49-F238E27FC236}">
                <a16:creationId xmlns:a16="http://schemas.microsoft.com/office/drawing/2014/main" id="{DAC9CC09-D965-B56B-BC2A-8E5A50FDBD4B}"/>
              </a:ext>
            </a:extLst>
          </p:cNvPr>
          <p:cNvPicPr>
            <a:picLocks noChangeAspect="1"/>
          </p:cNvPicPr>
          <p:nvPr/>
        </p:nvPicPr>
        <p:blipFill>
          <a:blip r:embed="rId3"/>
          <a:stretch>
            <a:fillRect/>
          </a:stretch>
        </p:blipFill>
        <p:spPr>
          <a:xfrm>
            <a:off x="8606974" y="2328234"/>
            <a:ext cx="2763225" cy="1242346"/>
          </a:xfrm>
          <a:prstGeom prst="rect">
            <a:avLst/>
          </a:prstGeom>
        </p:spPr>
      </p:pic>
      <p:pic>
        <p:nvPicPr>
          <p:cNvPr id="74" name="図 73">
            <a:extLst>
              <a:ext uri="{FF2B5EF4-FFF2-40B4-BE49-F238E27FC236}">
                <a16:creationId xmlns:a16="http://schemas.microsoft.com/office/drawing/2014/main" id="{BD1AD6E0-F0B4-35FA-FD8B-ABE5B956F079}"/>
              </a:ext>
            </a:extLst>
          </p:cNvPr>
          <p:cNvPicPr>
            <a:picLocks noChangeAspect="1"/>
          </p:cNvPicPr>
          <p:nvPr/>
        </p:nvPicPr>
        <p:blipFill>
          <a:blip r:embed="rId4"/>
          <a:stretch>
            <a:fillRect/>
          </a:stretch>
        </p:blipFill>
        <p:spPr>
          <a:xfrm>
            <a:off x="8085489" y="4361114"/>
            <a:ext cx="3108543" cy="947031"/>
          </a:xfrm>
          <a:prstGeom prst="rect">
            <a:avLst/>
          </a:prstGeom>
        </p:spPr>
      </p:pic>
      <p:grpSp>
        <p:nvGrpSpPr>
          <p:cNvPr id="2" name="グループ化 1">
            <a:extLst>
              <a:ext uri="{FF2B5EF4-FFF2-40B4-BE49-F238E27FC236}">
                <a16:creationId xmlns:a16="http://schemas.microsoft.com/office/drawing/2014/main" id="{10662B89-673D-5E62-87D3-A611FE7C6C47}"/>
              </a:ext>
            </a:extLst>
          </p:cNvPr>
          <p:cNvGrpSpPr/>
          <p:nvPr/>
        </p:nvGrpSpPr>
        <p:grpSpPr>
          <a:xfrm>
            <a:off x="-669497" y="1996855"/>
            <a:ext cx="7377735" cy="3413379"/>
            <a:chOff x="-1467105" y="701536"/>
            <a:chExt cx="7377735" cy="3413379"/>
          </a:xfrm>
        </p:grpSpPr>
        <p:pic>
          <p:nvPicPr>
            <p:cNvPr id="3" name="図 2">
              <a:extLst>
                <a:ext uri="{FF2B5EF4-FFF2-40B4-BE49-F238E27FC236}">
                  <a16:creationId xmlns:a16="http://schemas.microsoft.com/office/drawing/2014/main" id="{127D7D1E-1A2F-B9E1-DE7C-2E9D74C7300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105" y="701536"/>
              <a:ext cx="7377735" cy="3413379"/>
            </a:xfrm>
            <a:prstGeom prst="rect">
              <a:avLst/>
            </a:prstGeom>
          </p:spPr>
        </p:pic>
        <p:pic>
          <p:nvPicPr>
            <p:cNvPr id="10" name="図 9">
              <a:extLst>
                <a:ext uri="{FF2B5EF4-FFF2-40B4-BE49-F238E27FC236}">
                  <a16:creationId xmlns:a16="http://schemas.microsoft.com/office/drawing/2014/main" id="{59859FFA-6434-D42F-81E5-8142061751D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19" y="2638688"/>
              <a:ext cx="1435394" cy="1155044"/>
            </a:xfrm>
            <a:prstGeom prst="rect">
              <a:avLst/>
            </a:prstGeom>
          </p:spPr>
        </p:pic>
        <p:sp>
          <p:nvSpPr>
            <p:cNvPr id="12" name="円弧 11">
              <a:extLst>
                <a:ext uri="{FF2B5EF4-FFF2-40B4-BE49-F238E27FC236}">
                  <a16:creationId xmlns:a16="http://schemas.microsoft.com/office/drawing/2014/main" id="{82546EC7-EC85-2293-5114-E0E336650BF4}"/>
                </a:ext>
              </a:extLst>
            </p:cNvPr>
            <p:cNvSpPr/>
            <p:nvPr/>
          </p:nvSpPr>
          <p:spPr>
            <a:xfrm rot="17500231">
              <a:off x="1810292" y="1160578"/>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円弧 12">
              <a:extLst>
                <a:ext uri="{FF2B5EF4-FFF2-40B4-BE49-F238E27FC236}">
                  <a16:creationId xmlns:a16="http://schemas.microsoft.com/office/drawing/2014/main" id="{D3AB6222-FD24-744D-ECAA-5EAC9A8BD2FC}"/>
                </a:ext>
              </a:extLst>
            </p:cNvPr>
            <p:cNvSpPr/>
            <p:nvPr/>
          </p:nvSpPr>
          <p:spPr>
            <a:xfrm rot="17500231" flipH="1" flipV="1">
              <a:off x="1860044" y="1218746"/>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7" name="フリーフォーム: 図形 16">
            <a:extLst>
              <a:ext uri="{FF2B5EF4-FFF2-40B4-BE49-F238E27FC236}">
                <a16:creationId xmlns:a16="http://schemas.microsoft.com/office/drawing/2014/main" id="{2E2D3FE0-A3C1-3954-D277-601A2F006605}"/>
              </a:ext>
            </a:extLst>
          </p:cNvPr>
          <p:cNvSpPr/>
          <p:nvPr/>
        </p:nvSpPr>
        <p:spPr>
          <a:xfrm>
            <a:off x="595898" y="749735"/>
            <a:ext cx="10987780" cy="5825726"/>
          </a:xfrm>
          <a:custGeom>
            <a:avLst/>
            <a:gdLst>
              <a:gd name="connsiteX0" fmla="*/ 2320356 w 10987780"/>
              <a:gd name="connsiteY0" fmla="*/ 1539235 h 5825726"/>
              <a:gd name="connsiteX1" fmla="*/ 1690356 w 10987780"/>
              <a:gd name="connsiteY1" fmla="*/ 2169235 h 5825726"/>
              <a:gd name="connsiteX2" fmla="*/ 2320356 w 10987780"/>
              <a:gd name="connsiteY2" fmla="*/ 2799235 h 5825726"/>
              <a:gd name="connsiteX3" fmla="*/ 2950356 w 10987780"/>
              <a:gd name="connsiteY3" fmla="*/ 2169235 h 5825726"/>
              <a:gd name="connsiteX4" fmla="*/ 2320356 w 10987780"/>
              <a:gd name="connsiteY4" fmla="*/ 1539235 h 5825726"/>
              <a:gd name="connsiteX5" fmla="*/ 263323 w 10987780"/>
              <a:gd name="connsiteY5" fmla="*/ 0 h 5825726"/>
              <a:gd name="connsiteX6" fmla="*/ 10724457 w 10987780"/>
              <a:gd name="connsiteY6" fmla="*/ 0 h 5825726"/>
              <a:gd name="connsiteX7" fmla="*/ 10987780 w 10987780"/>
              <a:gd name="connsiteY7" fmla="*/ 263323 h 5825726"/>
              <a:gd name="connsiteX8" fmla="*/ 10987780 w 10987780"/>
              <a:gd name="connsiteY8" fmla="*/ 5562403 h 5825726"/>
              <a:gd name="connsiteX9" fmla="*/ 10724457 w 10987780"/>
              <a:gd name="connsiteY9" fmla="*/ 5825726 h 5825726"/>
              <a:gd name="connsiteX10" fmla="*/ 263323 w 10987780"/>
              <a:gd name="connsiteY10" fmla="*/ 5825726 h 5825726"/>
              <a:gd name="connsiteX11" fmla="*/ 0 w 10987780"/>
              <a:gd name="connsiteY11" fmla="*/ 5562403 h 5825726"/>
              <a:gd name="connsiteX12" fmla="*/ 0 w 10987780"/>
              <a:gd name="connsiteY12" fmla="*/ 263323 h 5825726"/>
              <a:gd name="connsiteX13" fmla="*/ 263323 w 10987780"/>
              <a:gd name="connsiteY13" fmla="*/ 0 h 582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7780" h="5825726">
                <a:moveTo>
                  <a:pt x="2320356" y="1539235"/>
                </a:moveTo>
                <a:cubicBezTo>
                  <a:pt x="1972417" y="1539235"/>
                  <a:pt x="1690356" y="1821296"/>
                  <a:pt x="1690356" y="2169235"/>
                </a:cubicBezTo>
                <a:cubicBezTo>
                  <a:pt x="1690356" y="2517174"/>
                  <a:pt x="1972417" y="2799235"/>
                  <a:pt x="2320356" y="2799235"/>
                </a:cubicBezTo>
                <a:cubicBezTo>
                  <a:pt x="2668295" y="2799235"/>
                  <a:pt x="2950356" y="2517174"/>
                  <a:pt x="2950356" y="2169235"/>
                </a:cubicBezTo>
                <a:cubicBezTo>
                  <a:pt x="2950356" y="1821296"/>
                  <a:pt x="2668295" y="1539235"/>
                  <a:pt x="2320356" y="1539235"/>
                </a:cubicBezTo>
                <a:close/>
                <a:moveTo>
                  <a:pt x="263323" y="0"/>
                </a:moveTo>
                <a:lnTo>
                  <a:pt x="10724457" y="0"/>
                </a:lnTo>
                <a:cubicBezTo>
                  <a:pt x="10869886" y="0"/>
                  <a:pt x="10987780" y="117894"/>
                  <a:pt x="10987780" y="263323"/>
                </a:cubicBezTo>
                <a:lnTo>
                  <a:pt x="10987780" y="5562403"/>
                </a:lnTo>
                <a:cubicBezTo>
                  <a:pt x="10987780" y="5707832"/>
                  <a:pt x="10869886" y="5825726"/>
                  <a:pt x="10724457" y="5825726"/>
                </a:cubicBezTo>
                <a:lnTo>
                  <a:pt x="263323" y="5825726"/>
                </a:lnTo>
                <a:cubicBezTo>
                  <a:pt x="117894" y="5825726"/>
                  <a:pt x="0" y="5707832"/>
                  <a:pt x="0" y="5562403"/>
                </a:cubicBezTo>
                <a:lnTo>
                  <a:pt x="0" y="263323"/>
                </a:lnTo>
                <a:cubicBezTo>
                  <a:pt x="0" y="117894"/>
                  <a:pt x="117894" y="0"/>
                  <a:pt x="263323" y="0"/>
                </a:cubicBezTo>
                <a:close/>
              </a:path>
            </a:pathLst>
          </a:custGeom>
          <a:solidFill>
            <a:srgbClr val="00B0F0">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en-US" altLang="ja-JP" dirty="0"/>
          </a:p>
        </p:txBody>
      </p:sp>
      <p:grpSp>
        <p:nvGrpSpPr>
          <p:cNvPr id="11" name="グループ化 10">
            <a:extLst>
              <a:ext uri="{FF2B5EF4-FFF2-40B4-BE49-F238E27FC236}">
                <a16:creationId xmlns:a16="http://schemas.microsoft.com/office/drawing/2014/main" id="{16DA84E6-7C20-97A0-5932-C912E5625C4A}"/>
              </a:ext>
            </a:extLst>
          </p:cNvPr>
          <p:cNvGrpSpPr/>
          <p:nvPr/>
        </p:nvGrpSpPr>
        <p:grpSpPr>
          <a:xfrm>
            <a:off x="0" y="-13043"/>
            <a:ext cx="12192000" cy="536263"/>
            <a:chOff x="0" y="-13043"/>
            <a:chExt cx="12192000" cy="536263"/>
          </a:xfrm>
        </p:grpSpPr>
        <p:sp>
          <p:nvSpPr>
            <p:cNvPr id="5" name="正方形/長方形 4">
              <a:extLst>
                <a:ext uri="{FF2B5EF4-FFF2-40B4-BE49-F238E27FC236}">
                  <a16:creationId xmlns:a16="http://schemas.microsoft.com/office/drawing/2014/main" id="{0A8D2B55-5317-495C-7885-3B91A999B353}"/>
                </a:ext>
              </a:extLst>
            </p:cNvPr>
            <p:cNvSpPr/>
            <p:nvPr/>
          </p:nvSpPr>
          <p:spPr>
            <a:xfrm>
              <a:off x="0" y="0"/>
              <a:ext cx="12192000" cy="5232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AE20F71E-1941-0208-52CA-6B7922D2EDC6}"/>
                </a:ext>
              </a:extLst>
            </p:cNvPr>
            <p:cNvSpPr txBox="1"/>
            <p:nvPr/>
          </p:nvSpPr>
          <p:spPr>
            <a:xfrm>
              <a:off x="129953" y="-13043"/>
              <a:ext cx="3722494"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Research motivation</a:t>
              </a:r>
            </a:p>
          </p:txBody>
        </p:sp>
      </p:grpSp>
      <p:sp>
        <p:nvSpPr>
          <p:cNvPr id="31" name="テキスト ボックス 30">
            <a:extLst>
              <a:ext uri="{FF2B5EF4-FFF2-40B4-BE49-F238E27FC236}">
                <a16:creationId xmlns:a16="http://schemas.microsoft.com/office/drawing/2014/main" id="{72BE4730-BFC4-A0CD-6F60-B989AC48B3CB}"/>
              </a:ext>
            </a:extLst>
          </p:cNvPr>
          <p:cNvSpPr txBox="1"/>
          <p:nvPr/>
        </p:nvSpPr>
        <p:spPr>
          <a:xfrm>
            <a:off x="753582" y="828194"/>
            <a:ext cx="8335936" cy="430887"/>
          </a:xfrm>
          <a:prstGeom prst="rect">
            <a:avLst/>
          </a:prstGeom>
          <a:noFill/>
        </p:spPr>
        <p:txBody>
          <a:bodyPr wrap="none" rtlCol="0">
            <a:spAutoFit/>
          </a:bodyPr>
          <a:lstStyle/>
          <a:p>
            <a:r>
              <a:rPr lang="en-US" altLang="ja-JP" sz="2200" dirty="0">
                <a:solidFill>
                  <a:srgbClr val="00B0F0"/>
                </a:solidFill>
                <a:latin typeface="Arial" panose="020B0604020202020204" pitchFamily="34" charset="0"/>
                <a:cs typeface="Arial" panose="020B0604020202020204" pitchFamily="34" charset="0"/>
              </a:rPr>
              <a:t>Ice is the most fundamental hydrogen-bonded molecular material.</a:t>
            </a:r>
            <a:endParaRPr lang="ja-JP" altLang="en-US" sz="2200" dirty="0">
              <a:solidFill>
                <a:srgbClr val="00B0F0"/>
              </a:solidFill>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2168D4F3-F28C-07AF-D4CD-8651A3BEE249}"/>
              </a:ext>
            </a:extLst>
          </p:cNvPr>
          <p:cNvSpPr txBox="1"/>
          <p:nvPr/>
        </p:nvSpPr>
        <p:spPr>
          <a:xfrm>
            <a:off x="1503867" y="4516911"/>
            <a:ext cx="9171842" cy="1384995"/>
          </a:xfrm>
          <a:prstGeom prst="rect">
            <a:avLst/>
          </a:prstGeom>
          <a:noFill/>
        </p:spPr>
        <p:txBody>
          <a:bodyPr wrap="square">
            <a:spAutoFit/>
          </a:bodyPr>
          <a:lstStyle/>
          <a:p>
            <a:pPr algn="ctr"/>
            <a:r>
              <a:rPr lang="en-US" altLang="ja-JP" sz="2800" dirty="0">
                <a:solidFill>
                  <a:schemeClr val="bg1"/>
                </a:solidFill>
                <a:latin typeface="Arial" panose="020B0604020202020204" pitchFamily="34" charset="0"/>
                <a:cs typeface="Arial" panose="020B0604020202020204" pitchFamily="34" charset="0"/>
              </a:rPr>
              <a:t>Can we control the orientation of water molecules of ice</a:t>
            </a:r>
            <a:br>
              <a:rPr lang="en-US" altLang="ja-JP" sz="2800" dirty="0">
                <a:solidFill>
                  <a:schemeClr val="bg1"/>
                </a:solidFill>
                <a:latin typeface="Arial" panose="020B0604020202020204" pitchFamily="34" charset="0"/>
                <a:cs typeface="Arial" panose="020B0604020202020204" pitchFamily="34" charset="0"/>
              </a:rPr>
            </a:br>
            <a:r>
              <a:rPr lang="en-US" altLang="ja-JP" sz="2800" dirty="0">
                <a:solidFill>
                  <a:schemeClr val="bg1"/>
                </a:solidFill>
                <a:latin typeface="Arial" panose="020B0604020202020204" pitchFamily="34" charset="0"/>
                <a:cs typeface="Arial" panose="020B0604020202020204" pitchFamily="34" charset="0"/>
              </a:rPr>
              <a:t>by electric field ? </a:t>
            </a:r>
            <a:r>
              <a:rPr lang="ja-JP" altLang="en-US" sz="2800" dirty="0">
                <a:solidFill>
                  <a:schemeClr val="bg1"/>
                </a:solidFill>
                <a:latin typeface="Arial" panose="020B0604020202020204" pitchFamily="34" charset="0"/>
                <a:cs typeface="Arial" panose="020B0604020202020204" pitchFamily="34" charset="0"/>
              </a:rPr>
              <a:t>→ </a:t>
            </a:r>
            <a:r>
              <a:rPr lang="en-US" altLang="ja-JP" sz="2800" dirty="0">
                <a:solidFill>
                  <a:schemeClr val="bg1"/>
                </a:solidFill>
                <a:latin typeface="Arial" panose="020B0604020202020204" pitchFamily="34" charset="0"/>
                <a:cs typeface="Arial" panose="020B0604020202020204" pitchFamily="34" charset="0"/>
              </a:rPr>
              <a:t>Ferroelectricity</a:t>
            </a:r>
          </a:p>
          <a:p>
            <a:pPr algn="ctr"/>
            <a:r>
              <a:rPr lang="ja-JP" altLang="en-US" sz="2800" dirty="0">
                <a:solidFill>
                  <a:schemeClr val="bg1"/>
                </a:solidFill>
                <a:latin typeface="Arial" panose="020B0604020202020204" pitchFamily="34" charset="0"/>
                <a:cs typeface="Arial" panose="020B0604020202020204" pitchFamily="34" charset="0"/>
              </a:rPr>
              <a:t>－</a:t>
            </a:r>
            <a:r>
              <a:rPr lang="en-US" altLang="ja-JP" sz="2800" dirty="0">
                <a:solidFill>
                  <a:schemeClr val="bg1"/>
                </a:solidFill>
                <a:latin typeface="Arial" panose="020B0604020202020204" pitchFamily="34" charset="0"/>
                <a:cs typeface="Arial" panose="020B0604020202020204" pitchFamily="34" charset="0"/>
              </a:rPr>
              <a:t>Not found yet.</a:t>
            </a:r>
            <a:endParaRPr kumimoji="1" lang="en-US" altLang="ja-JP" sz="2800" dirty="0">
              <a:solidFill>
                <a:schemeClr val="bg1"/>
              </a:solidFill>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379A6552-DED9-A5C6-26E7-D35BDF6127CB}"/>
              </a:ext>
            </a:extLst>
          </p:cNvPr>
          <p:cNvSpPr txBox="1"/>
          <p:nvPr/>
        </p:nvSpPr>
        <p:spPr>
          <a:xfrm>
            <a:off x="1553035" y="4051859"/>
            <a:ext cx="3684989" cy="523220"/>
          </a:xfrm>
          <a:prstGeom prst="rect">
            <a:avLst/>
          </a:prstGeom>
          <a:noFill/>
        </p:spPr>
        <p:txBody>
          <a:bodyPr wrap="square">
            <a:spAutoFit/>
          </a:bodyPr>
          <a:lstStyle/>
          <a:p>
            <a:pPr algn="ctr"/>
            <a:r>
              <a:rPr lang="en-US" altLang="ja-JP" sz="2800" u="sng" dirty="0">
                <a:solidFill>
                  <a:schemeClr val="bg1"/>
                </a:solidFill>
                <a:latin typeface="Arial" panose="020B0604020202020204" pitchFamily="34" charset="0"/>
                <a:cs typeface="Arial" panose="020B0604020202020204" pitchFamily="34" charset="0"/>
              </a:rPr>
              <a:t>Research motivation:</a:t>
            </a:r>
          </a:p>
        </p:txBody>
      </p:sp>
      <p:sp>
        <p:nvSpPr>
          <p:cNvPr id="18" name="テキスト ボックス 17">
            <a:extLst>
              <a:ext uri="{FF2B5EF4-FFF2-40B4-BE49-F238E27FC236}">
                <a16:creationId xmlns:a16="http://schemas.microsoft.com/office/drawing/2014/main" id="{4C1C9485-A4BF-4A7F-2BC6-9CDD3B84C637}"/>
              </a:ext>
            </a:extLst>
          </p:cNvPr>
          <p:cNvSpPr txBox="1"/>
          <p:nvPr/>
        </p:nvSpPr>
        <p:spPr>
          <a:xfrm>
            <a:off x="3202024" y="1926373"/>
            <a:ext cx="2640466" cy="461665"/>
          </a:xfrm>
          <a:prstGeom prst="rect">
            <a:avLst/>
          </a:prstGeom>
          <a:noFill/>
        </p:spPr>
        <p:txBody>
          <a:bodyPr wrap="none" rtlCol="0">
            <a:spAutoFit/>
          </a:bodyPr>
          <a:lstStyle/>
          <a:p>
            <a:r>
              <a:rPr kumimoji="1" lang="en-US" altLang="ja-JP"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Very important!!</a:t>
            </a:r>
            <a:endParaRPr kumimoji="1" lang="ja-JP" altLang="en-US" sz="2400" dirty="0">
              <a:solidFill>
                <a:schemeClr val="bg1"/>
              </a:solidFill>
              <a:latin typeface="ADLaM Display" panose="02010000000000000000" pitchFamily="2" charset="0"/>
              <a:cs typeface="ADLaM Display" panose="02010000000000000000" pitchFamily="2" charset="0"/>
            </a:endParaRPr>
          </a:p>
        </p:txBody>
      </p:sp>
      <p:pic>
        <p:nvPicPr>
          <p:cNvPr id="7" name="図 6">
            <a:extLst>
              <a:ext uri="{FF2B5EF4-FFF2-40B4-BE49-F238E27FC236}">
                <a16:creationId xmlns:a16="http://schemas.microsoft.com/office/drawing/2014/main" id="{4A11610E-E375-090A-6800-62FFAC508B44}"/>
              </a:ext>
            </a:extLst>
          </p:cNvPr>
          <p:cNvPicPr>
            <a:picLocks noChangeAspect="1"/>
          </p:cNvPicPr>
          <p:nvPr/>
        </p:nvPicPr>
        <p:blipFill>
          <a:blip r:embed="rId7"/>
          <a:stretch>
            <a:fillRect/>
          </a:stretch>
        </p:blipFill>
        <p:spPr>
          <a:xfrm>
            <a:off x="5761975" y="1881602"/>
            <a:ext cx="5151588" cy="2340667"/>
          </a:xfrm>
          <a:prstGeom prst="rect">
            <a:avLst/>
          </a:prstGeom>
        </p:spPr>
      </p:pic>
    </p:spTree>
    <p:extLst>
      <p:ext uri="{BB962C8B-B14F-4D97-AF65-F5344CB8AC3E}">
        <p14:creationId xmlns:p14="http://schemas.microsoft.com/office/powerpoint/2010/main" val="26378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289BE-CE03-5D5E-AAC4-F28EF99E6958}"/>
            </a:ext>
          </a:extLst>
        </p:cNvPr>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1CE425B7-7051-06FD-85E3-3CB09BC932A2}"/>
              </a:ext>
            </a:extLst>
          </p:cNvPr>
          <p:cNvGrpSpPr/>
          <p:nvPr/>
        </p:nvGrpSpPr>
        <p:grpSpPr>
          <a:xfrm>
            <a:off x="0" y="-13043"/>
            <a:ext cx="12192000" cy="536263"/>
            <a:chOff x="0" y="-13043"/>
            <a:chExt cx="12192000" cy="536263"/>
          </a:xfrm>
        </p:grpSpPr>
        <p:sp>
          <p:nvSpPr>
            <p:cNvPr id="5" name="正方形/長方形 4">
              <a:extLst>
                <a:ext uri="{FF2B5EF4-FFF2-40B4-BE49-F238E27FC236}">
                  <a16:creationId xmlns:a16="http://schemas.microsoft.com/office/drawing/2014/main" id="{2A9CF155-A897-9863-4726-F5F844E61E9D}"/>
                </a:ext>
              </a:extLst>
            </p:cNvPr>
            <p:cNvSpPr/>
            <p:nvPr/>
          </p:nvSpPr>
          <p:spPr>
            <a:xfrm>
              <a:off x="0" y="0"/>
              <a:ext cx="12192000" cy="5232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06607260-6D9E-BAAF-FD7C-916EB08BC486}"/>
                </a:ext>
              </a:extLst>
            </p:cNvPr>
            <p:cNvSpPr txBox="1"/>
            <p:nvPr/>
          </p:nvSpPr>
          <p:spPr>
            <a:xfrm>
              <a:off x="129953" y="-13043"/>
              <a:ext cx="3459601"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Introduction for ice</a:t>
              </a:r>
            </a:p>
          </p:txBody>
        </p:sp>
      </p:grpSp>
      <p:sp>
        <p:nvSpPr>
          <p:cNvPr id="31" name="テキスト ボックス 30">
            <a:extLst>
              <a:ext uri="{FF2B5EF4-FFF2-40B4-BE49-F238E27FC236}">
                <a16:creationId xmlns:a16="http://schemas.microsoft.com/office/drawing/2014/main" id="{A4E23BF5-E761-6382-E0D5-0FD4B618B1C2}"/>
              </a:ext>
            </a:extLst>
          </p:cNvPr>
          <p:cNvSpPr txBox="1"/>
          <p:nvPr/>
        </p:nvSpPr>
        <p:spPr>
          <a:xfrm>
            <a:off x="804952" y="828194"/>
            <a:ext cx="8335936" cy="430887"/>
          </a:xfrm>
          <a:prstGeom prst="rect">
            <a:avLst/>
          </a:prstGeom>
          <a:noFill/>
        </p:spPr>
        <p:txBody>
          <a:bodyPr wrap="none" rtlCol="0">
            <a:spAutoFit/>
          </a:bodyPr>
          <a:lstStyle/>
          <a:p>
            <a:r>
              <a:rPr lang="en-US" altLang="ja-JP" sz="2200" dirty="0">
                <a:solidFill>
                  <a:srgbClr val="00B0F0"/>
                </a:solidFill>
                <a:latin typeface="Arial" panose="020B0604020202020204" pitchFamily="34" charset="0"/>
                <a:cs typeface="Arial" panose="020B0604020202020204" pitchFamily="34" charset="0"/>
              </a:rPr>
              <a:t>Ice is the most fundamental hydrogen-bonded molecular material.</a:t>
            </a:r>
            <a:endParaRPr lang="ja-JP" altLang="en-US" sz="2200" dirty="0">
              <a:solidFill>
                <a:srgbClr val="00B0F0"/>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6F882056-F2E1-809D-DA2E-F37D89914C35}"/>
              </a:ext>
            </a:extLst>
          </p:cNvPr>
          <p:cNvSpPr txBox="1"/>
          <p:nvPr/>
        </p:nvSpPr>
        <p:spPr>
          <a:xfrm>
            <a:off x="804952" y="1463095"/>
            <a:ext cx="9787701" cy="738664"/>
          </a:xfrm>
          <a:prstGeom prst="rect">
            <a:avLst/>
          </a:prstGeom>
          <a:noFill/>
        </p:spPr>
        <p:txBody>
          <a:bodyPr wrap="square" rtlCol="0">
            <a:spAutoFit/>
          </a:bodyPr>
          <a:lstStyle/>
          <a:p>
            <a:r>
              <a:rPr lang="en-US" altLang="ja-JP" sz="2100" dirty="0">
                <a:latin typeface="Arial" panose="020B0604020202020204" pitchFamily="34" charset="0"/>
                <a:cs typeface="Arial" panose="020B0604020202020204" pitchFamily="34" charset="0"/>
              </a:rPr>
              <a:t>Ice shows notable structural and physical properties owing to its hydrogen bond and freedom of orientation on the hydrogen bong network.</a:t>
            </a:r>
          </a:p>
        </p:txBody>
      </p:sp>
      <p:grpSp>
        <p:nvGrpSpPr>
          <p:cNvPr id="65" name="グループ化 64">
            <a:extLst>
              <a:ext uri="{FF2B5EF4-FFF2-40B4-BE49-F238E27FC236}">
                <a16:creationId xmlns:a16="http://schemas.microsoft.com/office/drawing/2014/main" id="{BCD134AE-5805-4956-BE8B-26FA83B19AB2}"/>
              </a:ext>
            </a:extLst>
          </p:cNvPr>
          <p:cNvGrpSpPr/>
          <p:nvPr/>
        </p:nvGrpSpPr>
        <p:grpSpPr>
          <a:xfrm>
            <a:off x="-496558" y="2505913"/>
            <a:ext cx="7377735" cy="3413379"/>
            <a:chOff x="-1467105" y="701536"/>
            <a:chExt cx="7377735" cy="3413379"/>
          </a:xfrm>
        </p:grpSpPr>
        <p:pic>
          <p:nvPicPr>
            <p:cNvPr id="66" name="図 65">
              <a:extLst>
                <a:ext uri="{FF2B5EF4-FFF2-40B4-BE49-F238E27FC236}">
                  <a16:creationId xmlns:a16="http://schemas.microsoft.com/office/drawing/2014/main" id="{95C70C79-0275-7C49-BC1F-4C4E5D4662B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105" y="701536"/>
              <a:ext cx="7377735" cy="3413379"/>
            </a:xfrm>
            <a:prstGeom prst="rect">
              <a:avLst/>
            </a:prstGeom>
          </p:spPr>
        </p:pic>
        <p:pic>
          <p:nvPicPr>
            <p:cNvPr id="67" name="図 66">
              <a:extLst>
                <a:ext uri="{FF2B5EF4-FFF2-40B4-BE49-F238E27FC236}">
                  <a16:creationId xmlns:a16="http://schemas.microsoft.com/office/drawing/2014/main" id="{A5D54316-D196-F7A4-C3CD-4B6FA487467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519" y="2638688"/>
              <a:ext cx="1435394" cy="1155044"/>
            </a:xfrm>
            <a:prstGeom prst="rect">
              <a:avLst/>
            </a:prstGeom>
          </p:spPr>
        </p:pic>
        <p:sp>
          <p:nvSpPr>
            <p:cNvPr id="68" name="円弧 67">
              <a:extLst>
                <a:ext uri="{FF2B5EF4-FFF2-40B4-BE49-F238E27FC236}">
                  <a16:creationId xmlns:a16="http://schemas.microsoft.com/office/drawing/2014/main" id="{16586773-1709-CC96-5991-B0004742CF07}"/>
                </a:ext>
              </a:extLst>
            </p:cNvPr>
            <p:cNvSpPr/>
            <p:nvPr/>
          </p:nvSpPr>
          <p:spPr>
            <a:xfrm rot="17500231">
              <a:off x="1810292" y="1160578"/>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9" name="円弧 68">
              <a:extLst>
                <a:ext uri="{FF2B5EF4-FFF2-40B4-BE49-F238E27FC236}">
                  <a16:creationId xmlns:a16="http://schemas.microsoft.com/office/drawing/2014/main" id="{504EA7B7-AF73-06CA-E04D-6E2496425317}"/>
                </a:ext>
              </a:extLst>
            </p:cNvPr>
            <p:cNvSpPr/>
            <p:nvPr/>
          </p:nvSpPr>
          <p:spPr>
            <a:xfrm rot="17500231" flipH="1" flipV="1">
              <a:off x="1860044" y="1218746"/>
              <a:ext cx="468000" cy="468000"/>
            </a:xfrm>
            <a:prstGeom prst="arc">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70" name="テキスト ボックス 69">
            <a:extLst>
              <a:ext uri="{FF2B5EF4-FFF2-40B4-BE49-F238E27FC236}">
                <a16:creationId xmlns:a16="http://schemas.microsoft.com/office/drawing/2014/main" id="{7C7D5809-3DEC-E5F0-69D5-D02AFDAFDDA0}"/>
              </a:ext>
            </a:extLst>
          </p:cNvPr>
          <p:cNvSpPr txBox="1"/>
          <p:nvPr/>
        </p:nvSpPr>
        <p:spPr>
          <a:xfrm>
            <a:off x="2679286" y="5485519"/>
            <a:ext cx="269336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Crystal structure of ice </a:t>
            </a:r>
            <a:r>
              <a:rPr kumimoji="1" lang="en-US" altLang="ja-JP" dirty="0" err="1">
                <a:latin typeface="Arial" panose="020B0604020202020204" pitchFamily="34" charset="0"/>
                <a:cs typeface="Arial" panose="020B0604020202020204" pitchFamily="34" charset="0"/>
              </a:rPr>
              <a:t>I</a:t>
            </a:r>
            <a:r>
              <a:rPr kumimoji="1" lang="en-US" altLang="ja-JP" baseline="-25000" dirty="0" err="1">
                <a:latin typeface="Arial" panose="020B0604020202020204" pitchFamily="34" charset="0"/>
                <a:cs typeface="Arial" panose="020B0604020202020204" pitchFamily="34" charset="0"/>
              </a:rPr>
              <a:t>h</a:t>
            </a:r>
            <a:endParaRPr kumimoji="1" lang="ja-JP" altLang="en-US" baseline="-25000" dirty="0">
              <a:latin typeface="Arial" panose="020B0604020202020204" pitchFamily="34" charset="0"/>
              <a:cs typeface="Arial" panose="020B0604020202020204" pitchFamily="34" charset="0"/>
            </a:endParaRPr>
          </a:p>
        </p:txBody>
      </p:sp>
      <p:sp>
        <p:nvSpPr>
          <p:cNvPr id="71" name="テキスト ボックス 70">
            <a:extLst>
              <a:ext uri="{FF2B5EF4-FFF2-40B4-BE49-F238E27FC236}">
                <a16:creationId xmlns:a16="http://schemas.microsoft.com/office/drawing/2014/main" id="{875769FA-787A-54F0-356A-DED041BE11F4}"/>
              </a:ext>
            </a:extLst>
          </p:cNvPr>
          <p:cNvSpPr txBox="1"/>
          <p:nvPr/>
        </p:nvSpPr>
        <p:spPr>
          <a:xfrm>
            <a:off x="5589037" y="3560994"/>
            <a:ext cx="5301451" cy="646331"/>
          </a:xfrm>
          <a:prstGeom prst="rect">
            <a:avLst/>
          </a:prstGeom>
          <a:noFill/>
        </p:spPr>
        <p:txBody>
          <a:bodyPr wrap="none" rtlCol="0">
            <a:spAutoFit/>
          </a:bodyPr>
          <a:lstStyle/>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Relatively high dielectric constant (ε)</a:t>
            </a:r>
          </a:p>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other hydrated materials also have high ε</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 No. </a:t>
            </a:r>
          </a:p>
        </p:txBody>
      </p:sp>
      <p:sp>
        <p:nvSpPr>
          <p:cNvPr id="72" name="テキスト ボックス 71">
            <a:extLst>
              <a:ext uri="{FF2B5EF4-FFF2-40B4-BE49-F238E27FC236}">
                <a16:creationId xmlns:a16="http://schemas.microsoft.com/office/drawing/2014/main" id="{AC8F68D3-9CCB-938F-CA58-0BFE5B325CA5}"/>
              </a:ext>
            </a:extLst>
          </p:cNvPr>
          <p:cNvSpPr txBox="1"/>
          <p:nvPr/>
        </p:nvSpPr>
        <p:spPr>
          <a:xfrm>
            <a:off x="5589037" y="4608768"/>
            <a:ext cx="2364750" cy="369332"/>
          </a:xfrm>
          <a:prstGeom prst="rect">
            <a:avLst/>
          </a:prstGeom>
          <a:noFill/>
        </p:spPr>
        <p:txBody>
          <a:bodyPr wrap="none" rtlCol="0">
            <a:spAutoFit/>
          </a:bodyPr>
          <a:lstStyle/>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Proton conductivity</a:t>
            </a:r>
          </a:p>
        </p:txBody>
      </p:sp>
      <p:pic>
        <p:nvPicPr>
          <p:cNvPr id="73" name="図 72">
            <a:extLst>
              <a:ext uri="{FF2B5EF4-FFF2-40B4-BE49-F238E27FC236}">
                <a16:creationId xmlns:a16="http://schemas.microsoft.com/office/drawing/2014/main" id="{7C9B4691-BA25-8479-C69D-E2B0D4DCE074}"/>
              </a:ext>
            </a:extLst>
          </p:cNvPr>
          <p:cNvPicPr>
            <a:picLocks noChangeAspect="1"/>
          </p:cNvPicPr>
          <p:nvPr/>
        </p:nvPicPr>
        <p:blipFill>
          <a:blip r:embed="rId5"/>
          <a:stretch>
            <a:fillRect/>
          </a:stretch>
        </p:blipFill>
        <p:spPr>
          <a:xfrm>
            <a:off x="8667440" y="1724097"/>
            <a:ext cx="2763225" cy="1242346"/>
          </a:xfrm>
          <a:prstGeom prst="rect">
            <a:avLst/>
          </a:prstGeom>
        </p:spPr>
      </p:pic>
      <p:pic>
        <p:nvPicPr>
          <p:cNvPr id="74" name="図 73">
            <a:extLst>
              <a:ext uri="{FF2B5EF4-FFF2-40B4-BE49-F238E27FC236}">
                <a16:creationId xmlns:a16="http://schemas.microsoft.com/office/drawing/2014/main" id="{76DFD44F-831F-1721-9277-2F09D038577B}"/>
              </a:ext>
            </a:extLst>
          </p:cNvPr>
          <p:cNvPicPr>
            <a:picLocks noChangeAspect="1"/>
          </p:cNvPicPr>
          <p:nvPr/>
        </p:nvPicPr>
        <p:blipFill>
          <a:blip r:embed="rId6"/>
          <a:stretch>
            <a:fillRect/>
          </a:stretch>
        </p:blipFill>
        <p:spPr>
          <a:xfrm>
            <a:off x="8145955" y="3756977"/>
            <a:ext cx="3108543" cy="947031"/>
          </a:xfrm>
          <a:prstGeom prst="rect">
            <a:avLst/>
          </a:prstGeom>
        </p:spPr>
      </p:pic>
      <p:sp>
        <p:nvSpPr>
          <p:cNvPr id="75" name="テキスト ボックス 74">
            <a:extLst>
              <a:ext uri="{FF2B5EF4-FFF2-40B4-BE49-F238E27FC236}">
                <a16:creationId xmlns:a16="http://schemas.microsoft.com/office/drawing/2014/main" id="{8284422E-D2CB-1A6A-9B76-0A65BDD69952}"/>
              </a:ext>
            </a:extLst>
          </p:cNvPr>
          <p:cNvSpPr txBox="1"/>
          <p:nvPr/>
        </p:nvSpPr>
        <p:spPr>
          <a:xfrm>
            <a:off x="5589036" y="5461934"/>
            <a:ext cx="5006499" cy="646331"/>
          </a:xfrm>
          <a:prstGeom prst="rect">
            <a:avLst/>
          </a:prstGeom>
          <a:noFill/>
        </p:spPr>
        <p:txBody>
          <a:bodyPr wrap="none" rtlCol="0">
            <a:spAutoFit/>
          </a:bodyPr>
          <a:lstStyle/>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Many types of polymorphs</a:t>
            </a:r>
          </a:p>
          <a:p>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20 </a:t>
            </a:r>
            <a:r>
              <a:rPr lang="en-US" altLang="ja-JP" dirty="0" err="1">
                <a:latin typeface="Arial" panose="020B0604020202020204" pitchFamily="34" charset="0"/>
                <a:cs typeface="Arial" panose="020B0604020202020204" pitchFamily="34" charset="0"/>
              </a:rPr>
              <a:t>clystalline</a:t>
            </a:r>
            <a:r>
              <a:rPr lang="en-US" altLang="ja-JP" dirty="0">
                <a:latin typeface="Arial" panose="020B0604020202020204" pitchFamily="34" charset="0"/>
                <a:cs typeface="Arial" panose="020B0604020202020204" pitchFamily="34" charset="0"/>
              </a:rPr>
              <a:t> phases have been recognized.</a:t>
            </a:r>
          </a:p>
        </p:txBody>
      </p:sp>
      <p:sp>
        <p:nvSpPr>
          <p:cNvPr id="3" name="四角形: 角を丸くする 2">
            <a:extLst>
              <a:ext uri="{FF2B5EF4-FFF2-40B4-BE49-F238E27FC236}">
                <a16:creationId xmlns:a16="http://schemas.microsoft.com/office/drawing/2014/main" id="{028706F6-3F98-61B6-E576-60AFE566B952}"/>
              </a:ext>
            </a:extLst>
          </p:cNvPr>
          <p:cNvSpPr/>
          <p:nvPr/>
        </p:nvSpPr>
        <p:spPr>
          <a:xfrm>
            <a:off x="616446" y="749735"/>
            <a:ext cx="10987780" cy="5825726"/>
          </a:xfrm>
          <a:prstGeom prst="roundRect">
            <a:avLst>
              <a:gd name="adj" fmla="val 4520"/>
            </a:avLst>
          </a:prstGeom>
          <a:solidFill>
            <a:srgbClr val="00B0F0">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p:txBody>
      </p:sp>
      <p:sp>
        <p:nvSpPr>
          <p:cNvPr id="4" name="テキスト ボックス 3">
            <a:extLst>
              <a:ext uri="{FF2B5EF4-FFF2-40B4-BE49-F238E27FC236}">
                <a16:creationId xmlns:a16="http://schemas.microsoft.com/office/drawing/2014/main" id="{BB9E9D20-11EB-E66B-0EDF-C15F8C8E10B1}"/>
              </a:ext>
            </a:extLst>
          </p:cNvPr>
          <p:cNvSpPr txBox="1"/>
          <p:nvPr/>
        </p:nvSpPr>
        <p:spPr>
          <a:xfrm>
            <a:off x="616446" y="3365627"/>
            <a:ext cx="5986133" cy="1815882"/>
          </a:xfrm>
          <a:prstGeom prst="rect">
            <a:avLst/>
          </a:prstGeom>
          <a:noFill/>
        </p:spPr>
        <p:txBody>
          <a:bodyPr wrap="square">
            <a:spAutoFit/>
          </a:bodyPr>
          <a:lstStyle/>
          <a:p>
            <a:pPr algn="ctr"/>
            <a:r>
              <a:rPr lang="en-US" altLang="ja-JP" sz="2800" dirty="0">
                <a:solidFill>
                  <a:schemeClr val="bg1"/>
                </a:solidFill>
                <a:latin typeface="Arial" panose="020B0604020202020204" pitchFamily="34" charset="0"/>
                <a:cs typeface="Arial" panose="020B0604020202020204" pitchFamily="34" charset="0"/>
              </a:rPr>
              <a:t>Many of ices appear </a:t>
            </a:r>
            <a:br>
              <a:rPr lang="en-US" altLang="ja-JP" sz="2800" dirty="0">
                <a:solidFill>
                  <a:schemeClr val="bg1"/>
                </a:solidFill>
                <a:latin typeface="Arial" panose="020B0604020202020204" pitchFamily="34" charset="0"/>
                <a:cs typeface="Arial" panose="020B0604020202020204" pitchFamily="34" charset="0"/>
              </a:rPr>
            </a:br>
            <a:r>
              <a:rPr lang="en-US" altLang="ja-JP" sz="2800" dirty="0">
                <a:solidFill>
                  <a:schemeClr val="bg1"/>
                </a:solidFill>
                <a:latin typeface="Arial" panose="020B0604020202020204" pitchFamily="34" charset="0"/>
                <a:cs typeface="Arial" panose="020B0604020202020204" pitchFamily="34" charset="0"/>
              </a:rPr>
              <a:t>in high pressure, </a:t>
            </a:r>
            <a:br>
              <a:rPr lang="en-US" altLang="ja-JP" sz="2800" dirty="0">
                <a:solidFill>
                  <a:schemeClr val="bg1"/>
                </a:solidFill>
                <a:latin typeface="Arial" panose="020B0604020202020204" pitchFamily="34" charset="0"/>
                <a:cs typeface="Arial" panose="020B0604020202020204" pitchFamily="34" charset="0"/>
              </a:rPr>
            </a:br>
            <a:r>
              <a:rPr lang="en-US" altLang="ja-JP" sz="2800" dirty="0">
                <a:solidFill>
                  <a:schemeClr val="bg1"/>
                </a:solidFill>
                <a:latin typeface="Arial" panose="020B0604020202020204" pitchFamily="34" charset="0"/>
                <a:cs typeface="Arial" panose="020B0604020202020204" pitchFamily="34" charset="0"/>
              </a:rPr>
              <a:t>and I expect at least one of them shows ferroelectricity.</a:t>
            </a:r>
          </a:p>
        </p:txBody>
      </p:sp>
      <p:sp>
        <p:nvSpPr>
          <p:cNvPr id="6" name="テキスト ボックス 5">
            <a:extLst>
              <a:ext uri="{FF2B5EF4-FFF2-40B4-BE49-F238E27FC236}">
                <a16:creationId xmlns:a16="http://schemas.microsoft.com/office/drawing/2014/main" id="{7C53D061-5B80-149F-7AC0-9C5CE28CA0F2}"/>
              </a:ext>
            </a:extLst>
          </p:cNvPr>
          <p:cNvSpPr txBox="1"/>
          <p:nvPr/>
        </p:nvSpPr>
        <p:spPr>
          <a:xfrm>
            <a:off x="945551" y="2595316"/>
            <a:ext cx="3684989" cy="523220"/>
          </a:xfrm>
          <a:prstGeom prst="rect">
            <a:avLst/>
          </a:prstGeom>
          <a:noFill/>
        </p:spPr>
        <p:txBody>
          <a:bodyPr wrap="square">
            <a:spAutoFit/>
          </a:bodyPr>
          <a:lstStyle/>
          <a:p>
            <a:pPr algn="ctr"/>
            <a:r>
              <a:rPr lang="en-US" altLang="ja-JP"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Why high pressure?</a:t>
            </a:r>
          </a:p>
        </p:txBody>
      </p:sp>
      <p:grpSp>
        <p:nvGrpSpPr>
          <p:cNvPr id="7" name="グループ化 6">
            <a:extLst>
              <a:ext uri="{FF2B5EF4-FFF2-40B4-BE49-F238E27FC236}">
                <a16:creationId xmlns:a16="http://schemas.microsoft.com/office/drawing/2014/main" id="{0D2FF447-444F-3671-D939-4B4DF270A285}"/>
              </a:ext>
            </a:extLst>
          </p:cNvPr>
          <p:cNvGrpSpPr/>
          <p:nvPr/>
        </p:nvGrpSpPr>
        <p:grpSpPr>
          <a:xfrm>
            <a:off x="6796192" y="1767687"/>
            <a:ext cx="5095714" cy="3929627"/>
            <a:chOff x="178646" y="1943297"/>
            <a:chExt cx="5095714" cy="3929627"/>
          </a:xfrm>
        </p:grpSpPr>
        <p:pic>
          <p:nvPicPr>
            <p:cNvPr id="8" name="図 7">
              <a:extLst>
                <a:ext uri="{FF2B5EF4-FFF2-40B4-BE49-F238E27FC236}">
                  <a16:creationId xmlns:a16="http://schemas.microsoft.com/office/drawing/2014/main" id="{6A120A09-37C2-B051-3E3E-1EB6E6ECDC53}"/>
                </a:ext>
              </a:extLst>
            </p:cNvPr>
            <p:cNvPicPr>
              <a:picLocks noChangeAspect="1"/>
            </p:cNvPicPr>
            <p:nvPr/>
          </p:nvPicPr>
          <p:blipFill>
            <a:blip r:embed="rId7"/>
            <a:stretch>
              <a:fillRect/>
            </a:stretch>
          </p:blipFill>
          <p:spPr>
            <a:xfrm>
              <a:off x="979360" y="1943297"/>
              <a:ext cx="4295000" cy="3609243"/>
            </a:xfrm>
            <a:prstGeom prst="rect">
              <a:avLst/>
            </a:prstGeom>
          </p:spPr>
        </p:pic>
        <p:sp>
          <p:nvSpPr>
            <p:cNvPr id="9" name="テキスト ボックス 8">
              <a:extLst>
                <a:ext uri="{FF2B5EF4-FFF2-40B4-BE49-F238E27FC236}">
                  <a16:creationId xmlns:a16="http://schemas.microsoft.com/office/drawing/2014/main" id="{62FCD49F-CF96-14E8-A821-3A13397635B0}"/>
                </a:ext>
              </a:extLst>
            </p:cNvPr>
            <p:cNvSpPr txBox="1"/>
            <p:nvPr/>
          </p:nvSpPr>
          <p:spPr>
            <a:xfrm>
              <a:off x="2670530" y="5212704"/>
              <a:ext cx="1018227" cy="369332"/>
            </a:xfrm>
            <a:prstGeom prst="rect">
              <a:avLst/>
            </a:prstGeom>
            <a:solidFill>
              <a:schemeClr val="bg1"/>
            </a:solidFill>
          </p:spPr>
          <p:txBody>
            <a:bodyPr wrap="none" rtlCol="0">
              <a:spAutoFit/>
            </a:bodyPr>
            <a:lstStyle/>
            <a:p>
              <a:r>
                <a:rPr lang="en-US" altLang="ja-JP" i="1" dirty="0">
                  <a:latin typeface="Arial" panose="020B0604020202020204" pitchFamily="34" charset="0"/>
                  <a:cs typeface="Arial" panose="020B0604020202020204" pitchFamily="34" charset="0"/>
                </a:rPr>
                <a:t>P</a:t>
              </a:r>
              <a:r>
                <a:rPr lang="en-US" altLang="ja-JP" dirty="0">
                  <a:latin typeface="Arial" panose="020B0604020202020204" pitchFamily="34" charset="0"/>
                  <a:cs typeface="Arial" panose="020B0604020202020204" pitchFamily="34" charset="0"/>
                </a:rPr>
                <a:t> (GPa)</a:t>
              </a:r>
              <a:endParaRPr lang="ja-JP" altLang="en-US" dirty="0">
                <a:latin typeface="Arial" panose="020B0604020202020204" pitchFamily="34" charset="0"/>
                <a:cs typeface="Arial" panose="020B0604020202020204" pitchFamily="34" charset="0"/>
              </a:endParaRPr>
            </a:p>
          </p:txBody>
        </p:sp>
        <p:grpSp>
          <p:nvGrpSpPr>
            <p:cNvPr id="10" name="グループ化 9">
              <a:extLst>
                <a:ext uri="{FF2B5EF4-FFF2-40B4-BE49-F238E27FC236}">
                  <a16:creationId xmlns:a16="http://schemas.microsoft.com/office/drawing/2014/main" id="{E5AE14AA-6031-C761-3F51-EE96AC9B77C3}"/>
                </a:ext>
              </a:extLst>
            </p:cNvPr>
            <p:cNvGrpSpPr/>
            <p:nvPr/>
          </p:nvGrpSpPr>
          <p:grpSpPr>
            <a:xfrm rot="16200000">
              <a:off x="839479" y="3443564"/>
              <a:ext cx="697627" cy="369332"/>
              <a:chOff x="-35709" y="5635067"/>
              <a:chExt cx="697627" cy="369332"/>
            </a:xfrm>
          </p:grpSpPr>
          <p:sp>
            <p:nvSpPr>
              <p:cNvPr id="44" name="正方形/長方形 43">
                <a:extLst>
                  <a:ext uri="{FF2B5EF4-FFF2-40B4-BE49-F238E27FC236}">
                    <a16:creationId xmlns:a16="http://schemas.microsoft.com/office/drawing/2014/main" id="{A2D27A2E-ABF6-A5B0-A210-F2B4C9541F92}"/>
                  </a:ext>
                </a:extLst>
              </p:cNvPr>
              <p:cNvSpPr/>
              <p:nvPr/>
            </p:nvSpPr>
            <p:spPr>
              <a:xfrm>
                <a:off x="95005" y="5725028"/>
                <a:ext cx="46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テキスト ボックス 44">
                <a:extLst>
                  <a:ext uri="{FF2B5EF4-FFF2-40B4-BE49-F238E27FC236}">
                    <a16:creationId xmlns:a16="http://schemas.microsoft.com/office/drawing/2014/main" id="{9743C0C5-89A5-F693-DCFB-58B9CC03A257}"/>
                  </a:ext>
                </a:extLst>
              </p:cNvPr>
              <p:cNvSpPr txBox="1"/>
              <p:nvPr/>
            </p:nvSpPr>
            <p:spPr>
              <a:xfrm>
                <a:off x="-35709" y="5635067"/>
                <a:ext cx="697627" cy="369332"/>
              </a:xfrm>
              <a:prstGeom prst="rect">
                <a:avLst/>
              </a:prstGeom>
              <a:noFill/>
            </p:spPr>
            <p:txBody>
              <a:bodyPr wrap="none" rtlCol="0">
                <a:spAutoFit/>
              </a:bodyPr>
              <a:lstStyle/>
              <a:p>
                <a:r>
                  <a:rPr lang="en-US" altLang="ja-JP" i="1" dirty="0">
                    <a:latin typeface="Arial" panose="020B0604020202020204" pitchFamily="34" charset="0"/>
                    <a:cs typeface="Arial" panose="020B0604020202020204" pitchFamily="34" charset="0"/>
                  </a:rPr>
                  <a:t>T</a:t>
                </a:r>
                <a:r>
                  <a:rPr lang="en-US" altLang="ja-JP" dirty="0">
                    <a:latin typeface="Arial" panose="020B0604020202020204" pitchFamily="34" charset="0"/>
                    <a:cs typeface="Arial" panose="020B0604020202020204" pitchFamily="34" charset="0"/>
                  </a:rPr>
                  <a:t> (K)</a:t>
                </a:r>
                <a:endParaRPr lang="ja-JP" altLang="en-US" dirty="0">
                  <a:latin typeface="Arial" panose="020B0604020202020204" pitchFamily="34" charset="0"/>
                  <a:cs typeface="Arial" panose="020B0604020202020204" pitchFamily="34" charset="0"/>
                </a:endParaRPr>
              </a:p>
            </p:txBody>
          </p:sp>
        </p:grpSp>
        <p:pic>
          <p:nvPicPr>
            <p:cNvPr id="12" name="図 11">
              <a:extLst>
                <a:ext uri="{FF2B5EF4-FFF2-40B4-BE49-F238E27FC236}">
                  <a16:creationId xmlns:a16="http://schemas.microsoft.com/office/drawing/2014/main" id="{F0AE2CF7-1A18-7CAB-44F4-0D9332CA754C}"/>
                </a:ext>
              </a:extLst>
            </p:cNvPr>
            <p:cNvPicPr>
              <a:picLocks noChangeAspect="1"/>
            </p:cNvPicPr>
            <p:nvPr/>
          </p:nvPicPr>
          <p:blipFill>
            <a:blip r:embed="rId8"/>
            <a:srcRect r="13214"/>
            <a:stretch>
              <a:fillRect/>
            </a:stretch>
          </p:blipFill>
          <p:spPr>
            <a:xfrm>
              <a:off x="178646" y="2081164"/>
              <a:ext cx="4541529" cy="3791760"/>
            </a:xfrm>
            <a:prstGeom prst="rect">
              <a:avLst/>
            </a:prstGeom>
          </p:spPr>
        </p:pic>
        <p:sp>
          <p:nvSpPr>
            <p:cNvPr id="13" name="テキスト ボックス 12">
              <a:extLst>
                <a:ext uri="{FF2B5EF4-FFF2-40B4-BE49-F238E27FC236}">
                  <a16:creationId xmlns:a16="http://schemas.microsoft.com/office/drawing/2014/main" id="{DD27E176-8293-7F7E-71B9-CE55543F91D9}"/>
                </a:ext>
              </a:extLst>
            </p:cNvPr>
            <p:cNvSpPr txBox="1"/>
            <p:nvPr/>
          </p:nvSpPr>
          <p:spPr>
            <a:xfrm>
              <a:off x="3996647" y="2869206"/>
              <a:ext cx="468398" cy="369332"/>
            </a:xfrm>
            <a:prstGeom prst="rect">
              <a:avLst/>
            </a:prstGeom>
            <a:solidFill>
              <a:schemeClr val="bg1"/>
            </a:solid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VII</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B836F48F-0046-5759-E5AA-2BEADE423DBD}"/>
                </a:ext>
              </a:extLst>
            </p:cNvPr>
            <p:cNvSpPr txBox="1"/>
            <p:nvPr/>
          </p:nvSpPr>
          <p:spPr>
            <a:xfrm>
              <a:off x="3976099" y="3553096"/>
              <a:ext cx="530915" cy="369332"/>
            </a:xfrm>
            <a:prstGeom prst="rect">
              <a:avLst/>
            </a:prstGeom>
            <a:solidFill>
              <a:schemeClr val="bg1"/>
            </a:solidFill>
          </p:spPr>
          <p:txBody>
            <a:bodyPr wrap="none" rtlCol="0">
              <a:spAutoFit/>
            </a:bodyPr>
            <a:lstStyle/>
            <a:p>
              <a:r>
                <a:rPr kumimoji="1" lang="en-US" altLang="ja-JP" dirty="0">
                  <a:solidFill>
                    <a:srgbClr val="00B0F0"/>
                  </a:solidFill>
                  <a:latin typeface="Arial" panose="020B0604020202020204" pitchFamily="34" charset="0"/>
                  <a:cs typeface="Arial" panose="020B0604020202020204" pitchFamily="34" charset="0"/>
                </a:rPr>
                <a:t>VIII</a:t>
              </a:r>
              <a:endParaRPr kumimoji="1" lang="ja-JP" altLang="en-US" dirty="0">
                <a:solidFill>
                  <a:srgbClr val="00B0F0"/>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3711E09C-DF7E-6D5A-D9C7-A1844974AFAF}"/>
                </a:ext>
              </a:extLst>
            </p:cNvPr>
            <p:cNvSpPr txBox="1"/>
            <p:nvPr/>
          </p:nvSpPr>
          <p:spPr>
            <a:xfrm>
              <a:off x="2282466" y="3435339"/>
              <a:ext cx="402674" cy="369332"/>
            </a:xfrm>
            <a:prstGeom prst="rect">
              <a:avLst/>
            </a:prstGeom>
            <a:solidFill>
              <a:schemeClr val="bg1"/>
            </a:solid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VI</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8B1F3050-FC39-AE8C-5BA3-E9142C60EA1E}"/>
                </a:ext>
              </a:extLst>
            </p:cNvPr>
            <p:cNvSpPr txBox="1"/>
            <p:nvPr/>
          </p:nvSpPr>
          <p:spPr>
            <a:xfrm>
              <a:off x="2043617" y="4789514"/>
              <a:ext cx="492443" cy="369332"/>
            </a:xfrm>
            <a:prstGeom prst="rect">
              <a:avLst/>
            </a:prstGeom>
            <a:solidFill>
              <a:schemeClr val="bg1"/>
            </a:solidFill>
          </p:spPr>
          <p:txBody>
            <a:bodyPr wrap="none" rtlCol="0">
              <a:spAutoFit/>
            </a:bodyPr>
            <a:lstStyle/>
            <a:p>
              <a:r>
                <a:rPr kumimoji="1" lang="en-US" altLang="ja-JP" dirty="0">
                  <a:solidFill>
                    <a:srgbClr val="00B0F0"/>
                  </a:solidFill>
                  <a:latin typeface="Arial" panose="020B0604020202020204" pitchFamily="34" charset="0"/>
                  <a:cs typeface="Arial" panose="020B0604020202020204" pitchFamily="34" charset="0"/>
                </a:rPr>
                <a:t>XV</a:t>
              </a:r>
              <a:endParaRPr kumimoji="1" lang="ja-JP" altLang="en-US" dirty="0">
                <a:solidFill>
                  <a:srgbClr val="00B0F0"/>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2838633-7155-82DF-27F5-F06F77F77885}"/>
                </a:ext>
              </a:extLst>
            </p:cNvPr>
            <p:cNvSpPr txBox="1"/>
            <p:nvPr/>
          </p:nvSpPr>
          <p:spPr>
            <a:xfrm>
              <a:off x="3107874" y="4787017"/>
              <a:ext cx="556563" cy="369332"/>
            </a:xfrm>
            <a:prstGeom prst="rect">
              <a:avLst/>
            </a:prstGeom>
            <a:solidFill>
              <a:schemeClr val="bg1"/>
            </a:solidFill>
          </p:spPr>
          <p:txBody>
            <a:bodyPr wrap="none" rtlCol="0">
              <a:spAutoFit/>
            </a:bodyPr>
            <a:lstStyle/>
            <a:p>
              <a:r>
                <a:rPr kumimoji="1" lang="en-US" altLang="ja-JP" dirty="0">
                  <a:solidFill>
                    <a:srgbClr val="00B0F0"/>
                  </a:solidFill>
                  <a:latin typeface="Arial" panose="020B0604020202020204" pitchFamily="34" charset="0"/>
                  <a:cs typeface="Arial" panose="020B0604020202020204" pitchFamily="34" charset="0"/>
                </a:rPr>
                <a:t>XIX</a:t>
              </a:r>
              <a:endParaRPr kumimoji="1" lang="ja-JP" altLang="en-US" dirty="0">
                <a:solidFill>
                  <a:srgbClr val="00B0F0"/>
                </a:solidFill>
                <a:latin typeface="Arial" panose="020B0604020202020204" pitchFamily="34" charset="0"/>
                <a:cs typeface="Arial" panose="020B0604020202020204" pitchFamily="34" charset="0"/>
              </a:endParaRPr>
            </a:p>
          </p:txBody>
        </p:sp>
        <p:grpSp>
          <p:nvGrpSpPr>
            <p:cNvPr id="19" name="グループ化 18">
              <a:extLst>
                <a:ext uri="{FF2B5EF4-FFF2-40B4-BE49-F238E27FC236}">
                  <a16:creationId xmlns:a16="http://schemas.microsoft.com/office/drawing/2014/main" id="{2166DD72-AC3E-FE41-5343-1D459B98C007}"/>
                </a:ext>
              </a:extLst>
            </p:cNvPr>
            <p:cNvGrpSpPr/>
            <p:nvPr/>
          </p:nvGrpSpPr>
          <p:grpSpPr>
            <a:xfrm>
              <a:off x="2233076" y="4413180"/>
              <a:ext cx="219612" cy="265290"/>
              <a:chOff x="2233076" y="4413180"/>
              <a:chExt cx="219612" cy="265290"/>
            </a:xfrm>
          </p:grpSpPr>
          <p:sp>
            <p:nvSpPr>
              <p:cNvPr id="42" name="正方形/長方形 41">
                <a:extLst>
                  <a:ext uri="{FF2B5EF4-FFF2-40B4-BE49-F238E27FC236}">
                    <a16:creationId xmlns:a16="http://schemas.microsoft.com/office/drawing/2014/main" id="{177130F5-7575-7875-3B53-BA463BE0AF4A}"/>
                  </a:ext>
                </a:extLst>
              </p:cNvPr>
              <p:cNvSpPr/>
              <p:nvPr/>
            </p:nvSpPr>
            <p:spPr>
              <a:xfrm>
                <a:off x="2255044" y="4413180"/>
                <a:ext cx="152400" cy="113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15256B7C-8D1D-21F9-2917-037CC33408F2}"/>
                  </a:ext>
                </a:extLst>
              </p:cNvPr>
              <p:cNvSpPr/>
              <p:nvPr/>
            </p:nvSpPr>
            <p:spPr>
              <a:xfrm>
                <a:off x="2233076" y="4564895"/>
                <a:ext cx="219612" cy="113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BE8360FE-6230-394C-9EF7-CA977F5CF5E9}"/>
                </a:ext>
              </a:extLst>
            </p:cNvPr>
            <p:cNvGrpSpPr/>
            <p:nvPr/>
          </p:nvGrpSpPr>
          <p:grpSpPr>
            <a:xfrm>
              <a:off x="1429670" y="4337322"/>
              <a:ext cx="251423" cy="292388"/>
              <a:chOff x="2233075" y="4413180"/>
              <a:chExt cx="251423" cy="292388"/>
            </a:xfrm>
          </p:grpSpPr>
          <p:sp>
            <p:nvSpPr>
              <p:cNvPr id="40" name="正方形/長方形 39">
                <a:extLst>
                  <a:ext uri="{FF2B5EF4-FFF2-40B4-BE49-F238E27FC236}">
                    <a16:creationId xmlns:a16="http://schemas.microsoft.com/office/drawing/2014/main" id="{58922433-3E48-2FE1-1B6E-B860863BDD28}"/>
                  </a:ext>
                </a:extLst>
              </p:cNvPr>
              <p:cNvSpPr/>
              <p:nvPr/>
            </p:nvSpPr>
            <p:spPr>
              <a:xfrm>
                <a:off x="2255044" y="4413180"/>
                <a:ext cx="152400" cy="113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F47E977B-620A-15E6-A972-1B9A336AE50C}"/>
                  </a:ext>
                </a:extLst>
              </p:cNvPr>
              <p:cNvSpPr/>
              <p:nvPr/>
            </p:nvSpPr>
            <p:spPr>
              <a:xfrm>
                <a:off x="2233075" y="4564895"/>
                <a:ext cx="251423" cy="1406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a:extLst>
                <a:ext uri="{FF2B5EF4-FFF2-40B4-BE49-F238E27FC236}">
                  <a16:creationId xmlns:a16="http://schemas.microsoft.com/office/drawing/2014/main" id="{5863EAB5-5C20-3E8A-54EF-E12B6C6E11FD}"/>
                </a:ext>
              </a:extLst>
            </p:cNvPr>
            <p:cNvSpPr txBox="1"/>
            <p:nvPr/>
          </p:nvSpPr>
          <p:spPr>
            <a:xfrm>
              <a:off x="1404548" y="4272839"/>
              <a:ext cx="274434" cy="253916"/>
            </a:xfrm>
            <a:prstGeom prst="rect">
              <a:avLst/>
            </a:prstGeom>
            <a:noFill/>
          </p:spPr>
          <p:txBody>
            <a:bodyPr wrap="none" rtlCol="0">
              <a:spAutoFit/>
            </a:bodyPr>
            <a:lstStyle/>
            <a:p>
              <a:r>
                <a:rPr kumimoji="1" lang="en-US" altLang="ja-JP" sz="1050" dirty="0">
                  <a:solidFill>
                    <a:srgbClr val="FF0000"/>
                  </a:solidFill>
                  <a:latin typeface="Arial" panose="020B0604020202020204" pitchFamily="34" charset="0"/>
                  <a:cs typeface="Arial" panose="020B0604020202020204" pitchFamily="34" charset="0"/>
                </a:rPr>
                <a:t>V</a:t>
              </a:r>
              <a:endParaRPr kumimoji="1" lang="ja-JP" altLang="en-US" sz="1050" dirty="0">
                <a:solidFill>
                  <a:srgbClr val="FF0000"/>
                </a:solidFill>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49533E52-E0CD-7A13-9280-34BAD8D8028F}"/>
                </a:ext>
              </a:extLst>
            </p:cNvPr>
            <p:cNvSpPr txBox="1"/>
            <p:nvPr/>
          </p:nvSpPr>
          <p:spPr>
            <a:xfrm>
              <a:off x="1362860" y="4450897"/>
              <a:ext cx="385042" cy="253916"/>
            </a:xfrm>
            <a:prstGeom prst="rect">
              <a:avLst/>
            </a:prstGeom>
            <a:noFill/>
          </p:spPr>
          <p:txBody>
            <a:bodyPr wrap="none" rtlCol="0">
              <a:spAutoFit/>
            </a:bodyPr>
            <a:lstStyle/>
            <a:p>
              <a:r>
                <a:rPr kumimoji="1" lang="en-US" altLang="ja-JP" sz="1050" dirty="0">
                  <a:solidFill>
                    <a:srgbClr val="00B0F0"/>
                  </a:solidFill>
                  <a:latin typeface="Arial" panose="020B0604020202020204" pitchFamily="34" charset="0"/>
                  <a:cs typeface="Arial" panose="020B0604020202020204" pitchFamily="34" charset="0"/>
                </a:rPr>
                <a:t>XIII</a:t>
              </a:r>
              <a:endParaRPr kumimoji="1" lang="ja-JP" altLang="en-US" sz="1050" dirty="0">
                <a:solidFill>
                  <a:srgbClr val="00B0F0"/>
                </a:solidFill>
                <a:latin typeface="Arial" panose="020B0604020202020204" pitchFamily="34" charset="0"/>
                <a:cs typeface="Arial" panose="020B0604020202020204" pitchFamily="34" charset="0"/>
              </a:endParaRPr>
            </a:p>
          </p:txBody>
        </p:sp>
        <p:grpSp>
          <p:nvGrpSpPr>
            <p:cNvPr id="23" name="グループ化 22">
              <a:extLst>
                <a:ext uri="{FF2B5EF4-FFF2-40B4-BE49-F238E27FC236}">
                  <a16:creationId xmlns:a16="http://schemas.microsoft.com/office/drawing/2014/main" id="{F89DA045-6633-EC8D-1CF0-534B4B00374A}"/>
                </a:ext>
              </a:extLst>
            </p:cNvPr>
            <p:cNvGrpSpPr/>
            <p:nvPr/>
          </p:nvGrpSpPr>
          <p:grpSpPr>
            <a:xfrm>
              <a:off x="1153307" y="3957109"/>
              <a:ext cx="219612" cy="291633"/>
              <a:chOff x="2233076" y="4413180"/>
              <a:chExt cx="219612" cy="291633"/>
            </a:xfrm>
          </p:grpSpPr>
          <p:sp>
            <p:nvSpPr>
              <p:cNvPr id="38" name="正方形/長方形 37">
                <a:extLst>
                  <a:ext uri="{FF2B5EF4-FFF2-40B4-BE49-F238E27FC236}">
                    <a16:creationId xmlns:a16="http://schemas.microsoft.com/office/drawing/2014/main" id="{F488B161-60C7-ABEC-D552-2C521DB11903}"/>
                  </a:ext>
                </a:extLst>
              </p:cNvPr>
              <p:cNvSpPr/>
              <p:nvPr/>
            </p:nvSpPr>
            <p:spPr>
              <a:xfrm>
                <a:off x="2255044" y="4413180"/>
                <a:ext cx="152400" cy="113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30EE5FD9-EC93-6A91-5E07-66AC24BA5228}"/>
                  </a:ext>
                </a:extLst>
              </p:cNvPr>
              <p:cNvSpPr/>
              <p:nvPr/>
            </p:nvSpPr>
            <p:spPr>
              <a:xfrm>
                <a:off x="2233076" y="4564895"/>
                <a:ext cx="219612" cy="1399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a:extLst>
                <a:ext uri="{FF2B5EF4-FFF2-40B4-BE49-F238E27FC236}">
                  <a16:creationId xmlns:a16="http://schemas.microsoft.com/office/drawing/2014/main" id="{B0E5DAA2-6106-6205-11D4-8415AEE1A298}"/>
                </a:ext>
              </a:extLst>
            </p:cNvPr>
            <p:cNvSpPr txBox="1"/>
            <p:nvPr/>
          </p:nvSpPr>
          <p:spPr>
            <a:xfrm>
              <a:off x="2152670" y="4330420"/>
              <a:ext cx="356188" cy="261610"/>
            </a:xfrm>
            <a:prstGeom prst="rect">
              <a:avLst/>
            </a:prstGeom>
            <a:noFill/>
          </p:spPr>
          <p:txBody>
            <a:bodyPr wrap="none" rtlCol="0">
              <a:spAutoFit/>
            </a:bodyPr>
            <a:lstStyle/>
            <a:p>
              <a:r>
                <a:rPr kumimoji="1" lang="en-US" altLang="ja-JP" sz="1050" dirty="0">
                  <a:solidFill>
                    <a:srgbClr val="FF0000"/>
                  </a:solidFill>
                  <a:latin typeface="Arial" panose="020B0604020202020204" pitchFamily="34" charset="0"/>
                  <a:cs typeface="Arial" panose="020B0604020202020204" pitchFamily="34" charset="0"/>
                </a:rPr>
                <a:t>XII</a:t>
              </a:r>
              <a:endParaRPr kumimoji="1" lang="ja-JP" altLang="en-US" sz="1050" dirty="0">
                <a:solidFill>
                  <a:srgbClr val="FF0000"/>
                </a:solidFill>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CCEADCEB-C8AD-8351-9D06-2F97E46D01EE}"/>
                </a:ext>
              </a:extLst>
            </p:cNvPr>
            <p:cNvSpPr txBox="1"/>
            <p:nvPr/>
          </p:nvSpPr>
          <p:spPr>
            <a:xfrm>
              <a:off x="2144513" y="4529009"/>
              <a:ext cx="401072" cy="253916"/>
            </a:xfrm>
            <a:prstGeom prst="rect">
              <a:avLst/>
            </a:prstGeom>
            <a:noFill/>
          </p:spPr>
          <p:txBody>
            <a:bodyPr wrap="none" rtlCol="0">
              <a:spAutoFit/>
            </a:bodyPr>
            <a:lstStyle/>
            <a:p>
              <a:r>
                <a:rPr kumimoji="1" lang="en-US" altLang="ja-JP" sz="1050" dirty="0">
                  <a:solidFill>
                    <a:srgbClr val="00B0F0"/>
                  </a:solidFill>
                  <a:latin typeface="Arial" panose="020B0604020202020204" pitchFamily="34" charset="0"/>
                  <a:cs typeface="Arial" panose="020B0604020202020204" pitchFamily="34" charset="0"/>
                </a:rPr>
                <a:t>XIV</a:t>
              </a:r>
              <a:endParaRPr kumimoji="1" lang="ja-JP" altLang="en-US" sz="1050" dirty="0">
                <a:solidFill>
                  <a:srgbClr val="00B0F0"/>
                </a:solidFill>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1C1FDBC6-1C5E-1AD4-5019-88D7C29A29CE}"/>
                </a:ext>
              </a:extLst>
            </p:cNvPr>
            <p:cNvSpPr txBox="1"/>
            <p:nvPr/>
          </p:nvSpPr>
          <p:spPr>
            <a:xfrm>
              <a:off x="1118366" y="4046199"/>
              <a:ext cx="311304" cy="253916"/>
            </a:xfrm>
            <a:prstGeom prst="rect">
              <a:avLst/>
            </a:prstGeom>
            <a:noFill/>
          </p:spPr>
          <p:txBody>
            <a:bodyPr wrap="none" rtlCol="0">
              <a:spAutoFit/>
            </a:bodyPr>
            <a:lstStyle/>
            <a:p>
              <a:r>
                <a:rPr kumimoji="1" lang="en-US" altLang="ja-JP" sz="1050" dirty="0">
                  <a:solidFill>
                    <a:srgbClr val="00B0F0"/>
                  </a:solidFill>
                  <a:latin typeface="Arial" panose="020B0604020202020204" pitchFamily="34" charset="0"/>
                  <a:cs typeface="Arial" panose="020B0604020202020204" pitchFamily="34" charset="0"/>
                </a:rPr>
                <a:t>IX</a:t>
              </a:r>
              <a:endParaRPr kumimoji="1" lang="ja-JP" altLang="en-US" sz="1050" dirty="0">
                <a:solidFill>
                  <a:srgbClr val="00B0F0"/>
                </a:solidFill>
                <a:latin typeface="Arial" panose="020B0604020202020204" pitchFamily="34" charset="0"/>
                <a:cs typeface="Arial" panose="020B0604020202020204" pitchFamily="34" charset="0"/>
              </a:endParaRPr>
            </a:p>
          </p:txBody>
        </p:sp>
        <p:sp>
          <p:nvSpPr>
            <p:cNvPr id="27" name="正方形/長方形 26">
              <a:extLst>
                <a:ext uri="{FF2B5EF4-FFF2-40B4-BE49-F238E27FC236}">
                  <a16:creationId xmlns:a16="http://schemas.microsoft.com/office/drawing/2014/main" id="{68EFC411-5C67-C432-52C3-257E64F6DF1D}"/>
                </a:ext>
              </a:extLst>
            </p:cNvPr>
            <p:cNvSpPr/>
            <p:nvPr/>
          </p:nvSpPr>
          <p:spPr>
            <a:xfrm>
              <a:off x="976473" y="3737762"/>
              <a:ext cx="140115" cy="2193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417CB800-6E38-5C51-792E-7D27017988EC}"/>
                </a:ext>
              </a:extLst>
            </p:cNvPr>
            <p:cNvSpPr txBox="1"/>
            <p:nvPr/>
          </p:nvSpPr>
          <p:spPr>
            <a:xfrm>
              <a:off x="904047" y="3700405"/>
              <a:ext cx="271228" cy="253916"/>
            </a:xfrm>
            <a:prstGeom prst="rect">
              <a:avLst/>
            </a:prstGeom>
            <a:noFill/>
          </p:spPr>
          <p:txBody>
            <a:bodyPr wrap="none" rtlCol="0">
              <a:spAutoFit/>
            </a:bodyPr>
            <a:lstStyle/>
            <a:p>
              <a:r>
                <a:rPr kumimoji="1" lang="en-US" altLang="ja-JP" sz="1050" dirty="0" err="1">
                  <a:solidFill>
                    <a:srgbClr val="FF0000"/>
                  </a:solidFill>
                  <a:latin typeface="Arial" panose="020B0604020202020204" pitchFamily="34" charset="0"/>
                  <a:cs typeface="Arial" panose="020B0604020202020204" pitchFamily="34" charset="0"/>
                </a:rPr>
                <a:t>I</a:t>
              </a:r>
              <a:r>
                <a:rPr kumimoji="1" lang="en-US" altLang="ja-JP" sz="1050" baseline="-25000" dirty="0" err="1">
                  <a:solidFill>
                    <a:srgbClr val="FF0000"/>
                  </a:solidFill>
                  <a:latin typeface="Arial" panose="020B0604020202020204" pitchFamily="34" charset="0"/>
                  <a:cs typeface="Arial" panose="020B0604020202020204" pitchFamily="34" charset="0"/>
                </a:rPr>
                <a:t>h</a:t>
              </a:r>
              <a:endParaRPr kumimoji="1" lang="ja-JP" altLang="en-US" sz="1050" baseline="-25000" dirty="0">
                <a:solidFill>
                  <a:srgbClr val="FF0000"/>
                </a:solidFill>
                <a:latin typeface="Arial" panose="020B0604020202020204" pitchFamily="34" charset="0"/>
                <a:cs typeface="Arial" panose="020B0604020202020204" pitchFamily="34" charset="0"/>
              </a:endParaRPr>
            </a:p>
          </p:txBody>
        </p:sp>
        <p:sp>
          <p:nvSpPr>
            <p:cNvPr id="29" name="正方形/長方形 28">
              <a:extLst>
                <a:ext uri="{FF2B5EF4-FFF2-40B4-BE49-F238E27FC236}">
                  <a16:creationId xmlns:a16="http://schemas.microsoft.com/office/drawing/2014/main" id="{4CD07601-74B2-4483-19D6-7246697B6B8B}"/>
                </a:ext>
              </a:extLst>
            </p:cNvPr>
            <p:cNvSpPr/>
            <p:nvPr/>
          </p:nvSpPr>
          <p:spPr>
            <a:xfrm>
              <a:off x="1159825" y="4957059"/>
              <a:ext cx="213094" cy="2193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299FC8C9-5082-295F-20AE-B3D5363DD1A4}"/>
                </a:ext>
              </a:extLst>
            </p:cNvPr>
            <p:cNvSpPr txBox="1"/>
            <p:nvPr/>
          </p:nvSpPr>
          <p:spPr>
            <a:xfrm>
              <a:off x="1065315" y="4939774"/>
              <a:ext cx="311304" cy="253916"/>
            </a:xfrm>
            <a:prstGeom prst="rect">
              <a:avLst/>
            </a:prstGeom>
            <a:noFill/>
          </p:spPr>
          <p:txBody>
            <a:bodyPr wrap="none" rtlCol="0">
              <a:spAutoFit/>
            </a:bodyPr>
            <a:lstStyle/>
            <a:p>
              <a:r>
                <a:rPr kumimoji="1" lang="en-US" altLang="ja-JP" sz="1050" dirty="0">
                  <a:solidFill>
                    <a:srgbClr val="00B0F0"/>
                  </a:solidFill>
                  <a:latin typeface="Arial" panose="020B0604020202020204" pitchFamily="34" charset="0"/>
                  <a:cs typeface="Arial" panose="020B0604020202020204" pitchFamily="34" charset="0"/>
                </a:rPr>
                <a:t>XI</a:t>
              </a:r>
              <a:endParaRPr kumimoji="1" lang="ja-JP" altLang="en-US" sz="1050" dirty="0">
                <a:solidFill>
                  <a:srgbClr val="00B0F0"/>
                </a:solidFill>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CA04DD0C-020B-67B2-6C3E-50D299830E0F}"/>
                </a:ext>
              </a:extLst>
            </p:cNvPr>
            <p:cNvSpPr txBox="1"/>
            <p:nvPr/>
          </p:nvSpPr>
          <p:spPr>
            <a:xfrm>
              <a:off x="1238651" y="3715543"/>
              <a:ext cx="261610" cy="261610"/>
            </a:xfrm>
            <a:prstGeom prst="rect">
              <a:avLst/>
            </a:prstGeom>
            <a:solidFill>
              <a:schemeClr val="bg1"/>
            </a:solidFill>
          </p:spPr>
          <p:txBody>
            <a:bodyPr wrap="none" rtlCol="0">
              <a:spAutoFit/>
            </a:bodyPr>
            <a:lstStyle/>
            <a:p>
              <a:r>
                <a:rPr kumimoji="1" lang="en-US" altLang="ja-JP" sz="1050" dirty="0">
                  <a:solidFill>
                    <a:srgbClr val="00B0F0"/>
                  </a:solidFill>
                  <a:latin typeface="Arial" panose="020B0604020202020204" pitchFamily="34" charset="0"/>
                  <a:cs typeface="Arial" panose="020B0604020202020204" pitchFamily="34" charset="0"/>
                </a:rPr>
                <a:t>II</a:t>
              </a:r>
              <a:endParaRPr kumimoji="1" lang="ja-JP" altLang="en-US" sz="1050" dirty="0">
                <a:solidFill>
                  <a:srgbClr val="00B0F0"/>
                </a:solidFill>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7C010AC7-C408-BE5A-2BFF-3DD3DC8B5F9A}"/>
                </a:ext>
              </a:extLst>
            </p:cNvPr>
            <p:cNvSpPr txBox="1"/>
            <p:nvPr/>
          </p:nvSpPr>
          <p:spPr>
            <a:xfrm>
              <a:off x="1148706" y="3044489"/>
              <a:ext cx="377026" cy="369332"/>
            </a:xfrm>
            <a:prstGeom prst="rect">
              <a:avLst/>
            </a:prstGeom>
            <a:solidFill>
              <a:schemeClr val="bg1"/>
            </a:solidFill>
          </p:spPr>
          <p:txBody>
            <a:bodyPr wrap="none" rtlCol="0">
              <a:spAutoFit/>
            </a:bodyPr>
            <a:lstStyle/>
            <a:p>
              <a:r>
                <a:rPr kumimoji="1" lang="en-US" altLang="ja-JP" dirty="0">
                  <a:solidFill>
                    <a:srgbClr val="FF0000"/>
                  </a:solidFill>
                  <a:latin typeface="Arial" panose="020B0604020202020204" pitchFamily="34" charset="0"/>
                  <a:cs typeface="Arial" panose="020B0604020202020204" pitchFamily="34" charset="0"/>
                </a:rPr>
                <a:t>III</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35" name="テキスト ボックス 34">
              <a:extLst>
                <a:ext uri="{FF2B5EF4-FFF2-40B4-BE49-F238E27FC236}">
                  <a16:creationId xmlns:a16="http://schemas.microsoft.com/office/drawing/2014/main" id="{F1FA838B-5929-89D4-0394-7341B0048124}"/>
                </a:ext>
              </a:extLst>
            </p:cNvPr>
            <p:cNvSpPr txBox="1"/>
            <p:nvPr/>
          </p:nvSpPr>
          <p:spPr>
            <a:xfrm>
              <a:off x="1131509" y="3881060"/>
              <a:ext cx="295274" cy="253916"/>
            </a:xfrm>
            <a:prstGeom prst="rect">
              <a:avLst/>
            </a:prstGeom>
            <a:noFill/>
          </p:spPr>
          <p:txBody>
            <a:bodyPr wrap="none" rtlCol="0">
              <a:spAutoFit/>
            </a:bodyPr>
            <a:lstStyle/>
            <a:p>
              <a:r>
                <a:rPr kumimoji="1" lang="en-US" altLang="ja-JP" sz="1050" dirty="0">
                  <a:solidFill>
                    <a:srgbClr val="FF0000"/>
                  </a:solidFill>
                  <a:latin typeface="Arial" panose="020B0604020202020204" pitchFamily="34" charset="0"/>
                  <a:cs typeface="Arial" panose="020B0604020202020204" pitchFamily="34" charset="0"/>
                </a:rPr>
                <a:t>III</a:t>
              </a:r>
              <a:endParaRPr kumimoji="1" lang="ja-JP" altLang="en-US" sz="1050" dirty="0">
                <a:solidFill>
                  <a:srgbClr val="FF0000"/>
                </a:solidFill>
                <a:latin typeface="Arial" panose="020B0604020202020204" pitchFamily="34" charset="0"/>
                <a:cs typeface="Arial" panose="020B0604020202020204" pitchFamily="34" charset="0"/>
              </a:endParaRPr>
            </a:p>
          </p:txBody>
        </p:sp>
        <p:sp>
          <p:nvSpPr>
            <p:cNvPr id="36" name="フリーフォーム: 図形 35">
              <a:extLst>
                <a:ext uri="{FF2B5EF4-FFF2-40B4-BE49-F238E27FC236}">
                  <a16:creationId xmlns:a16="http://schemas.microsoft.com/office/drawing/2014/main" id="{1DE9528B-20E7-473D-17CA-56827F815AD3}"/>
                </a:ext>
              </a:extLst>
            </p:cNvPr>
            <p:cNvSpPr/>
            <p:nvPr/>
          </p:nvSpPr>
          <p:spPr>
            <a:xfrm>
              <a:off x="1454852" y="3549665"/>
              <a:ext cx="213681" cy="180975"/>
            </a:xfrm>
            <a:custGeom>
              <a:avLst/>
              <a:gdLst>
                <a:gd name="connsiteX0" fmla="*/ 0 w 176213"/>
                <a:gd name="connsiteY0" fmla="*/ 4762 h 180975"/>
                <a:gd name="connsiteX1" fmla="*/ 176213 w 176213"/>
                <a:gd name="connsiteY1" fmla="*/ 0 h 180975"/>
                <a:gd name="connsiteX2" fmla="*/ 90488 w 176213"/>
                <a:gd name="connsiteY2" fmla="*/ 180975 h 180975"/>
                <a:gd name="connsiteX3" fmla="*/ 0 w 176213"/>
                <a:gd name="connsiteY3" fmla="*/ 4762 h 180975"/>
              </a:gdLst>
              <a:ahLst/>
              <a:cxnLst>
                <a:cxn ang="0">
                  <a:pos x="connsiteX0" y="connsiteY0"/>
                </a:cxn>
                <a:cxn ang="0">
                  <a:pos x="connsiteX1" y="connsiteY1"/>
                </a:cxn>
                <a:cxn ang="0">
                  <a:pos x="connsiteX2" y="connsiteY2"/>
                </a:cxn>
                <a:cxn ang="0">
                  <a:pos x="connsiteX3" y="connsiteY3"/>
                </a:cxn>
              </a:cxnLst>
              <a:rect l="l" t="t" r="r" b="b"/>
              <a:pathLst>
                <a:path w="176213" h="180975">
                  <a:moveTo>
                    <a:pt x="0" y="4762"/>
                  </a:moveTo>
                  <a:lnTo>
                    <a:pt x="176213" y="0"/>
                  </a:lnTo>
                  <a:lnTo>
                    <a:pt x="90488" y="180975"/>
                  </a:lnTo>
                  <a:lnTo>
                    <a:pt x="0" y="476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BBB1BF17-D0D1-5E92-2330-30A5CACE72B6}"/>
                </a:ext>
              </a:extLst>
            </p:cNvPr>
            <p:cNvSpPr txBox="1"/>
            <p:nvPr/>
          </p:nvSpPr>
          <p:spPr>
            <a:xfrm>
              <a:off x="1426256" y="3498200"/>
              <a:ext cx="274434" cy="253916"/>
            </a:xfrm>
            <a:prstGeom prst="rect">
              <a:avLst/>
            </a:prstGeom>
            <a:noFill/>
          </p:spPr>
          <p:txBody>
            <a:bodyPr wrap="none" rtlCol="0">
              <a:spAutoFit/>
            </a:bodyPr>
            <a:lstStyle/>
            <a:p>
              <a:r>
                <a:rPr kumimoji="1" lang="en-US" altLang="ja-JP" sz="1050" dirty="0">
                  <a:solidFill>
                    <a:srgbClr val="FF0000"/>
                  </a:solidFill>
                  <a:latin typeface="Arial" panose="020B0604020202020204" pitchFamily="34" charset="0"/>
                  <a:cs typeface="Arial" panose="020B0604020202020204" pitchFamily="34" charset="0"/>
                </a:rPr>
                <a:t>V</a:t>
              </a:r>
              <a:endParaRPr kumimoji="1" lang="ja-JP" altLang="en-US" sz="1050" baseline="-25000"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61337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032" y="3995860"/>
            <a:ext cx="2273848" cy="2107292"/>
          </a:xfrm>
          <a:prstGeom prst="rect">
            <a:avLst/>
          </a:prstGeom>
        </p:spPr>
      </p:pic>
      <p:cxnSp>
        <p:nvCxnSpPr>
          <p:cNvPr id="3" name="直線矢印コネクタ 2"/>
          <p:cNvCxnSpPr/>
          <p:nvPr/>
        </p:nvCxnSpPr>
        <p:spPr>
          <a:xfrm flipV="1">
            <a:off x="5365433" y="3973924"/>
            <a:ext cx="0" cy="72000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31719" y="1482825"/>
            <a:ext cx="3733714" cy="769441"/>
          </a:xfrm>
          <a:prstGeom prst="rect">
            <a:avLst/>
          </a:prstGeom>
          <a:noFill/>
        </p:spPr>
        <p:txBody>
          <a:bodyPr wrap="none" rtlCol="0">
            <a:spAutoFit/>
          </a:bodyPr>
          <a:lstStyle/>
          <a:p>
            <a:r>
              <a:rPr lang="en-US" altLang="ja-JP" sz="2200" b="1" dirty="0">
                <a:latin typeface="Arial" panose="020B0604020202020204" pitchFamily="34" charset="0"/>
                <a:cs typeface="Arial" panose="020B0604020202020204" pitchFamily="34" charset="0"/>
              </a:rPr>
              <a:t>1. Dielectric measurement</a:t>
            </a:r>
            <a:br>
              <a:rPr lang="en-US" altLang="ja-JP" sz="2200" b="1" dirty="0">
                <a:latin typeface="Arial" panose="020B0604020202020204" pitchFamily="34" charset="0"/>
                <a:cs typeface="Arial" panose="020B0604020202020204" pitchFamily="34" charset="0"/>
              </a:rPr>
            </a:br>
            <a:r>
              <a:rPr lang="en-US" altLang="ja-JP" sz="2200" b="1" dirty="0">
                <a:latin typeface="Arial" panose="020B0604020202020204" pitchFamily="34" charset="0"/>
                <a:cs typeface="Arial" panose="020B0604020202020204" pitchFamily="34" charset="0"/>
              </a:rPr>
              <a:t>    (Dynamical information)</a:t>
            </a:r>
            <a:endParaRPr lang="ja-JP" altLang="en-US" sz="2200" b="1" dirty="0">
              <a:latin typeface="Arial" panose="020B0604020202020204" pitchFamily="34" charset="0"/>
              <a:cs typeface="Arial" panose="020B0604020202020204" pitchFamily="34" charset="0"/>
            </a:endParaRPr>
          </a:p>
        </p:txBody>
      </p:sp>
      <p:sp>
        <p:nvSpPr>
          <p:cNvPr id="34" name="テキスト ボックス 33"/>
          <p:cNvSpPr txBox="1"/>
          <p:nvPr/>
        </p:nvSpPr>
        <p:spPr>
          <a:xfrm>
            <a:off x="5613374" y="1499964"/>
            <a:ext cx="4958409" cy="769441"/>
          </a:xfrm>
          <a:prstGeom prst="rect">
            <a:avLst/>
          </a:prstGeom>
          <a:noFill/>
        </p:spPr>
        <p:txBody>
          <a:bodyPr wrap="none" rtlCol="0">
            <a:spAutoFit/>
          </a:bodyPr>
          <a:lstStyle/>
          <a:p>
            <a:r>
              <a:rPr lang="en-US" altLang="ja-JP" sz="2200" b="1" dirty="0">
                <a:latin typeface="Arial" panose="020B0604020202020204" pitchFamily="34" charset="0"/>
                <a:cs typeface="Arial" panose="020B0604020202020204" pitchFamily="34" charset="0"/>
              </a:rPr>
              <a:t>2. Neutron diffraction measurement</a:t>
            </a:r>
          </a:p>
          <a:p>
            <a:r>
              <a:rPr lang="en-US" altLang="ja-JP" sz="2200" b="1" dirty="0">
                <a:latin typeface="Arial" panose="020B0604020202020204" pitchFamily="34" charset="0"/>
                <a:cs typeface="Arial" panose="020B0604020202020204" pitchFamily="34" charset="0"/>
              </a:rPr>
              <a:t>    (Structural information)</a:t>
            </a:r>
          </a:p>
        </p:txBody>
      </p:sp>
      <p:cxnSp>
        <p:nvCxnSpPr>
          <p:cNvPr id="10" name="直線矢印コネクタ 9"/>
          <p:cNvCxnSpPr/>
          <p:nvPr/>
        </p:nvCxnSpPr>
        <p:spPr>
          <a:xfrm flipH="1">
            <a:off x="6911461" y="2462318"/>
            <a:ext cx="802060" cy="18273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6679694" y="2979013"/>
            <a:ext cx="3052439" cy="738664"/>
          </a:xfrm>
          <a:prstGeom prst="rect">
            <a:avLst/>
          </a:prstGeom>
          <a:solidFill>
            <a:schemeClr val="bg1"/>
          </a:solidFill>
        </p:spPr>
        <p:txBody>
          <a:bodyPr wrap="none" rtlCol="0">
            <a:spAutoFit/>
          </a:bodyPr>
          <a:lstStyle/>
          <a:p>
            <a:r>
              <a:rPr lang="en-US" altLang="ja-JP" sz="2100" dirty="0">
                <a:latin typeface="Arial" panose="020B0604020202020204" pitchFamily="34" charset="0"/>
                <a:cs typeface="Arial" panose="020B0604020202020204" pitchFamily="34" charset="0"/>
              </a:rPr>
              <a:t>To observe</a:t>
            </a:r>
          </a:p>
          <a:p>
            <a:r>
              <a:rPr lang="en-US" altLang="ja-JP" sz="2100" dirty="0">
                <a:latin typeface="Arial" panose="020B0604020202020204" pitchFamily="34" charset="0"/>
                <a:cs typeface="Arial" panose="020B0604020202020204" pitchFamily="34" charset="0"/>
              </a:rPr>
              <a:t>hydrogen atom position </a:t>
            </a:r>
            <a:endParaRPr lang="ja-JP" altLang="en-US" sz="2100" dirty="0">
              <a:latin typeface="Arial" panose="020B0604020202020204" pitchFamily="34" charset="0"/>
              <a:cs typeface="Arial" panose="020B0604020202020204" pitchFamily="34" charset="0"/>
            </a:endParaRPr>
          </a:p>
        </p:txBody>
      </p:sp>
      <p:cxnSp>
        <p:nvCxnSpPr>
          <p:cNvPr id="37" name="直線矢印コネクタ 36"/>
          <p:cNvCxnSpPr/>
          <p:nvPr/>
        </p:nvCxnSpPr>
        <p:spPr>
          <a:xfrm>
            <a:off x="3869507" y="2462318"/>
            <a:ext cx="1392072" cy="154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2587109" y="4605091"/>
            <a:ext cx="2778325"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Electric dipole moment</a:t>
            </a:r>
            <a:endParaRPr lang="ja-JP" altLang="en-US" sz="2000" dirty="0">
              <a:latin typeface="Arial" panose="020B0604020202020204" pitchFamily="34" charset="0"/>
              <a:cs typeface="Arial" panose="020B0604020202020204" pitchFamily="34" charset="0"/>
            </a:endParaRPr>
          </a:p>
        </p:txBody>
      </p:sp>
      <p:sp>
        <p:nvSpPr>
          <p:cNvPr id="7" name="右矢印 6"/>
          <p:cNvSpPr/>
          <p:nvPr/>
        </p:nvSpPr>
        <p:spPr>
          <a:xfrm rot="1454740" flipH="1">
            <a:off x="6823008" y="5023770"/>
            <a:ext cx="994250" cy="53075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p:cNvSpPr txBox="1"/>
          <p:nvPr/>
        </p:nvSpPr>
        <p:spPr>
          <a:xfrm>
            <a:off x="7909267" y="4655360"/>
            <a:ext cx="1872629" cy="415498"/>
          </a:xfrm>
          <a:prstGeom prst="rect">
            <a:avLst/>
          </a:prstGeom>
          <a:noFill/>
        </p:spPr>
        <p:txBody>
          <a:bodyPr wrap="none" rtlCol="0">
            <a:spAutoFit/>
          </a:bodyPr>
          <a:lstStyle/>
          <a:p>
            <a:r>
              <a:rPr lang="en-US" altLang="ja-JP" sz="2100" dirty="0">
                <a:latin typeface="Arial" panose="020B0604020202020204" pitchFamily="34" charset="0"/>
                <a:cs typeface="Arial" panose="020B0604020202020204" pitchFamily="34" charset="0"/>
              </a:rPr>
              <a:t>External fields</a:t>
            </a:r>
            <a:endParaRPr lang="ja-JP" altLang="en-US" sz="2100" dirty="0">
              <a:latin typeface="Arial" panose="020B0604020202020204" pitchFamily="34" charset="0"/>
              <a:cs typeface="Arial" panose="020B0604020202020204" pitchFamily="34" charset="0"/>
            </a:endParaRPr>
          </a:p>
        </p:txBody>
      </p:sp>
      <p:sp>
        <p:nvSpPr>
          <p:cNvPr id="18" name="テキスト ボックス 17"/>
          <p:cNvSpPr txBox="1"/>
          <p:nvPr/>
        </p:nvSpPr>
        <p:spPr>
          <a:xfrm>
            <a:off x="7903935" y="5110223"/>
            <a:ext cx="2914580" cy="430887"/>
          </a:xfrm>
          <a:prstGeom prst="rect">
            <a:avLst/>
          </a:prstGeom>
          <a:noFill/>
        </p:spPr>
        <p:txBody>
          <a:bodyPr wrap="none" rtlCol="0">
            <a:spAutoFit/>
          </a:bodyPr>
          <a:lstStyle/>
          <a:p>
            <a:r>
              <a:rPr lang="ja-JP" altLang="en-US" sz="2200" dirty="0">
                <a:latin typeface="Arial" panose="020B0604020202020204" pitchFamily="34" charset="0"/>
                <a:cs typeface="Arial" panose="020B0604020202020204" pitchFamily="34" charset="0"/>
              </a:rPr>
              <a:t>・</a:t>
            </a:r>
            <a:r>
              <a:rPr lang="en-US" altLang="ja-JP" sz="2200" dirty="0">
                <a:latin typeface="Arial" panose="020B0604020202020204" pitchFamily="34" charset="0"/>
                <a:cs typeface="Arial" panose="020B0604020202020204" pitchFamily="34" charset="0"/>
              </a:rPr>
              <a:t>High Pressure (HP)</a:t>
            </a:r>
            <a:endParaRPr lang="ja-JP" altLang="en-US" sz="2200" dirty="0">
              <a:latin typeface="Arial" panose="020B0604020202020204" pitchFamily="34" charset="0"/>
              <a:cs typeface="Arial" panose="020B0604020202020204" pitchFamily="34" charset="0"/>
            </a:endParaRPr>
          </a:p>
        </p:txBody>
      </p:sp>
      <p:sp>
        <p:nvSpPr>
          <p:cNvPr id="19" name="テキスト ボックス 18"/>
          <p:cNvSpPr txBox="1"/>
          <p:nvPr/>
        </p:nvSpPr>
        <p:spPr>
          <a:xfrm>
            <a:off x="7903935" y="5621874"/>
            <a:ext cx="3291286" cy="430887"/>
          </a:xfrm>
          <a:prstGeom prst="rect">
            <a:avLst/>
          </a:prstGeom>
          <a:noFill/>
        </p:spPr>
        <p:txBody>
          <a:bodyPr wrap="none" rtlCol="0">
            <a:spAutoFit/>
          </a:bodyPr>
          <a:lstStyle/>
          <a:p>
            <a:pPr algn="r"/>
            <a:r>
              <a:rPr lang="ja-JP" altLang="en-US" sz="2200" dirty="0">
                <a:latin typeface="Arial" panose="020B0604020202020204" pitchFamily="34" charset="0"/>
                <a:cs typeface="Arial" panose="020B0604020202020204" pitchFamily="34" charset="0"/>
              </a:rPr>
              <a:t>・</a:t>
            </a:r>
            <a:r>
              <a:rPr lang="en-US" altLang="ja-JP" sz="2200" dirty="0">
                <a:latin typeface="Arial" panose="020B0604020202020204" pitchFamily="34" charset="0"/>
                <a:cs typeface="Arial" panose="020B0604020202020204" pitchFamily="34" charset="0"/>
              </a:rPr>
              <a:t>High-electric field (HE)</a:t>
            </a:r>
            <a:endParaRPr lang="ja-JP" altLang="en-US" sz="2200" dirty="0">
              <a:latin typeface="Arial" panose="020B0604020202020204" pitchFamily="34" charset="0"/>
              <a:cs typeface="Arial" panose="020B0604020202020204" pitchFamily="34" charset="0"/>
            </a:endParaRPr>
          </a:p>
        </p:txBody>
      </p:sp>
      <p:grpSp>
        <p:nvGrpSpPr>
          <p:cNvPr id="13" name="グループ化 12"/>
          <p:cNvGrpSpPr/>
          <p:nvPr/>
        </p:nvGrpSpPr>
        <p:grpSpPr>
          <a:xfrm>
            <a:off x="2219627" y="2654804"/>
            <a:ext cx="4391237" cy="1061829"/>
            <a:chOff x="-2829042" y="3358613"/>
            <a:chExt cx="4498518" cy="1061829"/>
          </a:xfrm>
        </p:grpSpPr>
        <p:sp>
          <p:nvSpPr>
            <p:cNvPr id="12" name="正方形/長方形 11"/>
            <p:cNvSpPr/>
            <p:nvPr/>
          </p:nvSpPr>
          <p:spPr>
            <a:xfrm>
              <a:off x="-2741959" y="3431183"/>
              <a:ext cx="4411435" cy="957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テキスト ボックス 22"/>
            <p:cNvSpPr txBox="1"/>
            <p:nvPr/>
          </p:nvSpPr>
          <p:spPr>
            <a:xfrm>
              <a:off x="-2829042" y="3358613"/>
              <a:ext cx="4076774" cy="1061829"/>
            </a:xfrm>
            <a:prstGeom prst="rect">
              <a:avLst/>
            </a:prstGeom>
            <a:noFill/>
          </p:spPr>
          <p:txBody>
            <a:bodyPr wrap="none" rtlCol="0">
              <a:spAutoFit/>
            </a:bodyPr>
            <a:lstStyle/>
            <a:p>
              <a:r>
                <a:rPr lang="en-US" altLang="ja-JP" sz="2100" dirty="0">
                  <a:latin typeface="Arial" panose="020B0604020202020204" pitchFamily="34" charset="0"/>
                  <a:cs typeface="Arial" panose="020B0604020202020204" pitchFamily="34" charset="0"/>
                </a:rPr>
                <a:t>To observe water molecule and </a:t>
              </a:r>
              <a:br>
                <a:rPr lang="en-US" altLang="ja-JP" sz="2100" dirty="0">
                  <a:latin typeface="Arial" panose="020B0604020202020204" pitchFamily="34" charset="0"/>
                  <a:cs typeface="Arial" panose="020B0604020202020204" pitchFamily="34" charset="0"/>
                </a:rPr>
              </a:br>
              <a:r>
                <a:rPr lang="en-US" altLang="ja-JP" sz="2100" dirty="0">
                  <a:latin typeface="Arial" panose="020B0604020202020204" pitchFamily="34" charset="0"/>
                  <a:cs typeface="Arial" panose="020B0604020202020204" pitchFamily="34" charset="0"/>
                </a:rPr>
                <a:t>proton dynamics through </a:t>
              </a:r>
              <a:br>
                <a:rPr lang="en-US" altLang="ja-JP" sz="2100" dirty="0">
                  <a:latin typeface="Arial" panose="020B0604020202020204" pitchFamily="34" charset="0"/>
                  <a:cs typeface="Arial" panose="020B0604020202020204" pitchFamily="34" charset="0"/>
                </a:rPr>
              </a:br>
              <a:r>
                <a:rPr lang="en-US" altLang="ja-JP" sz="2100" dirty="0">
                  <a:latin typeface="Arial" panose="020B0604020202020204" pitchFamily="34" charset="0"/>
                  <a:cs typeface="Arial" panose="020B0604020202020204" pitchFamily="34" charset="0"/>
                </a:rPr>
                <a:t>each electric response</a:t>
              </a:r>
              <a:endParaRPr lang="ja-JP" altLang="en-US" sz="2100" dirty="0">
                <a:latin typeface="Arial" panose="020B0604020202020204" pitchFamily="34" charset="0"/>
                <a:cs typeface="Arial" panose="020B0604020202020204" pitchFamily="34" charset="0"/>
              </a:endParaRPr>
            </a:p>
          </p:txBody>
        </p:sp>
      </p:grpSp>
      <p:grpSp>
        <p:nvGrpSpPr>
          <p:cNvPr id="2" name="グループ化 1">
            <a:extLst>
              <a:ext uri="{FF2B5EF4-FFF2-40B4-BE49-F238E27FC236}">
                <a16:creationId xmlns:a16="http://schemas.microsoft.com/office/drawing/2014/main" id="{C542BF9C-BC81-505C-C84C-B5813E59FC70}"/>
              </a:ext>
            </a:extLst>
          </p:cNvPr>
          <p:cNvGrpSpPr/>
          <p:nvPr/>
        </p:nvGrpSpPr>
        <p:grpSpPr>
          <a:xfrm>
            <a:off x="0" y="-13043"/>
            <a:ext cx="12192000" cy="536263"/>
            <a:chOff x="0" y="-13043"/>
            <a:chExt cx="12192000" cy="536263"/>
          </a:xfrm>
        </p:grpSpPr>
        <p:sp>
          <p:nvSpPr>
            <p:cNvPr id="9" name="正方形/長方形 8">
              <a:extLst>
                <a:ext uri="{FF2B5EF4-FFF2-40B4-BE49-F238E27FC236}">
                  <a16:creationId xmlns:a16="http://schemas.microsoft.com/office/drawing/2014/main" id="{3097F657-1356-2E6B-0B42-A8E59A8AED98}"/>
                </a:ext>
              </a:extLst>
            </p:cNvPr>
            <p:cNvSpPr/>
            <p:nvPr/>
          </p:nvSpPr>
          <p:spPr>
            <a:xfrm>
              <a:off x="0" y="0"/>
              <a:ext cx="12192000" cy="5232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3FA7AE6-1ADF-F42C-7036-F3B9AA5AA6CC}"/>
                </a:ext>
              </a:extLst>
            </p:cNvPr>
            <p:cNvSpPr txBox="1"/>
            <p:nvPr/>
          </p:nvSpPr>
          <p:spPr>
            <a:xfrm>
              <a:off x="129953" y="-13043"/>
              <a:ext cx="4102405" cy="523220"/>
            </a:xfrm>
            <a:prstGeom prst="rect">
              <a:avLst/>
            </a:prstGeom>
            <a:noFill/>
          </p:spPr>
          <p:txBody>
            <a:bodyPr wrap="none" rtlCol="0">
              <a:spAutoFit/>
            </a:bodyPr>
            <a:lstStyle/>
            <a:p>
              <a:r>
                <a:rPr lang="en-US" altLang="ja-JP" sz="2800" b="1" dirty="0">
                  <a:solidFill>
                    <a:schemeClr val="bg1"/>
                  </a:solidFill>
                  <a:latin typeface="Arial" panose="020B0604020202020204" pitchFamily="34" charset="0"/>
                  <a:cs typeface="Arial" panose="020B0604020202020204" pitchFamily="34" charset="0"/>
                </a:rPr>
                <a:t>Measurement methods</a:t>
              </a:r>
            </a:p>
          </p:txBody>
        </p:sp>
      </p:grpSp>
    </p:spTree>
    <p:extLst>
      <p:ext uri="{BB962C8B-B14F-4D97-AF65-F5344CB8AC3E}">
        <p14:creationId xmlns:p14="http://schemas.microsoft.com/office/powerpoint/2010/main" val="131897097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1637</TotalTime>
  <Words>5345</Words>
  <Application>Microsoft Office PowerPoint</Application>
  <PresentationFormat>ワイド画面</PresentationFormat>
  <Paragraphs>773</Paragraphs>
  <Slides>45</Slides>
  <Notes>43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45</vt:i4>
      </vt:variant>
    </vt:vector>
  </HeadingPairs>
  <TitlesOfParts>
    <vt:vector size="53" baseType="lpstr">
      <vt:lpstr>メイリオ</vt:lpstr>
      <vt:lpstr>游ゴシック</vt:lpstr>
      <vt:lpstr>游ゴシック Light</vt:lpstr>
      <vt:lpstr>ADLaM Display</vt:lpstr>
      <vt:lpstr>Arial</vt:lpstr>
      <vt:lpstr>Cambria Math</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崚 山根</dc:creator>
  <cp:lastModifiedBy>YAMANE Ryo</cp:lastModifiedBy>
  <cp:revision>47</cp:revision>
  <dcterms:created xsi:type="dcterms:W3CDTF">2025-09-02T05:52:41Z</dcterms:created>
  <dcterms:modified xsi:type="dcterms:W3CDTF">2025-10-01T00:32:10Z</dcterms:modified>
</cp:coreProperties>
</file>