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344" r:id="rId2"/>
  </p:sldIdLst>
  <p:sldSz cx="30275213" cy="42803763"/>
  <p:notesSz cx="29452888" cy="419798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73F440-5518-C38C-07BE-65E694498471}" name="SHIMIZU Ayako" initials="SA" userId="S::SHIMIZU.Ayako@nims.go.jp::3d9d01a0-5c7c-46eb-95d2-73ed75732fb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F23"/>
    <a:srgbClr val="FF0000"/>
    <a:srgbClr val="FFF3F3"/>
    <a:srgbClr val="FFA3A3"/>
    <a:srgbClr val="FFBFBF"/>
    <a:srgbClr val="FFD1D1"/>
    <a:srgbClr val="F7C4BB"/>
    <a:srgbClr val="F9EEEC"/>
    <a:srgbClr val="FFFFFF"/>
    <a:srgbClr val="2C6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47" autoAdjust="0"/>
    <p:restoredTop sz="96066" autoAdjust="0"/>
  </p:normalViewPr>
  <p:slideViewPr>
    <p:cSldViewPr snapToGrid="0">
      <p:cViewPr>
        <p:scale>
          <a:sx n="39" d="100"/>
          <a:sy n="39" d="100"/>
        </p:scale>
        <p:origin x="3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細川　竜冴" userId="17957992-cc57-446a-a8a3-2f1da639a111" providerId="ADAL" clId="{DED2C6AE-E917-4306-B730-F3D024640AF8}"/>
    <pc:docChg chg="undo redo custSel delSld modSld">
      <pc:chgData name="細川　竜冴" userId="17957992-cc57-446a-a8a3-2f1da639a111" providerId="ADAL" clId="{DED2C6AE-E917-4306-B730-F3D024640AF8}" dt="2024-10-09T04:24:05.549" v="27" actId="1036"/>
      <pc:docMkLst>
        <pc:docMk/>
      </pc:docMkLst>
      <pc:sldChg chg="del">
        <pc:chgData name="細川　竜冴" userId="17957992-cc57-446a-a8a3-2f1da639a111" providerId="ADAL" clId="{DED2C6AE-E917-4306-B730-F3D024640AF8}" dt="2024-10-09T01:09:36.115" v="0" actId="47"/>
        <pc:sldMkLst>
          <pc:docMk/>
          <pc:sldMk cId="1140315931" sldId="331"/>
        </pc:sldMkLst>
      </pc:sldChg>
      <pc:sldChg chg="del">
        <pc:chgData name="細川　竜冴" userId="17957992-cc57-446a-a8a3-2f1da639a111" providerId="ADAL" clId="{DED2C6AE-E917-4306-B730-F3D024640AF8}" dt="2024-10-09T01:09:36.115" v="0" actId="47"/>
        <pc:sldMkLst>
          <pc:docMk/>
          <pc:sldMk cId="590741976" sldId="336"/>
        </pc:sldMkLst>
      </pc:sldChg>
      <pc:sldChg chg="modSp mod">
        <pc:chgData name="細川　竜冴" userId="17957992-cc57-446a-a8a3-2f1da639a111" providerId="ADAL" clId="{DED2C6AE-E917-4306-B730-F3D024640AF8}" dt="2024-10-09T04:24:05.549" v="27" actId="1036"/>
        <pc:sldMkLst>
          <pc:docMk/>
          <pc:sldMk cId="2149350303" sldId="344"/>
        </pc:sldMkLst>
        <pc:spChg chg="mod">
          <ac:chgData name="細川　竜冴" userId="17957992-cc57-446a-a8a3-2f1da639a111" providerId="ADAL" clId="{DED2C6AE-E917-4306-B730-F3D024640AF8}" dt="2024-10-09T04:24:02.466" v="23" actId="1037"/>
          <ac:spMkLst>
            <pc:docMk/>
            <pc:sldMk cId="2149350303" sldId="344"/>
            <ac:spMk id="508" creationId="{5D2A1CC9-0E0C-3B74-49D0-E7D288B516DF}"/>
          </ac:spMkLst>
        </pc:spChg>
        <pc:grpChg chg="mod">
          <ac:chgData name="細川　竜冴" userId="17957992-cc57-446a-a8a3-2f1da639a111" providerId="ADAL" clId="{DED2C6AE-E917-4306-B730-F3D024640AF8}" dt="2024-10-09T04:24:05.549" v="27" actId="1036"/>
          <ac:grpSpMkLst>
            <pc:docMk/>
            <pc:sldMk cId="2149350303" sldId="344"/>
            <ac:grpSpMk id="495" creationId="{82EEAC22-2209-78A6-9E42-0556C8A83BF0}"/>
          </ac:grpSpMkLst>
        </pc:grpChg>
        <pc:graphicFrameChg chg="mod">
          <ac:chgData name="細川　竜冴" userId="17957992-cc57-446a-a8a3-2f1da639a111" providerId="ADAL" clId="{DED2C6AE-E917-4306-B730-F3D024640AF8}" dt="2024-10-09T04:24:02.466" v="23" actId="1037"/>
          <ac:graphicFrameMkLst>
            <pc:docMk/>
            <pc:sldMk cId="2149350303" sldId="344"/>
            <ac:graphicFrameMk id="370" creationId="{EDE79E29-A6D1-6BC9-E558-56B9CA7D8C76}"/>
          </ac:graphicFrameMkLst>
        </pc:graphicFrameChg>
      </pc:sldChg>
      <pc:sldChg chg="del">
        <pc:chgData name="細川　竜冴" userId="17957992-cc57-446a-a8a3-2f1da639a111" providerId="ADAL" clId="{DED2C6AE-E917-4306-B730-F3D024640AF8}" dt="2024-10-09T01:09:36.115" v="0" actId="47"/>
        <pc:sldMkLst>
          <pc:docMk/>
          <pc:sldMk cId="1649721052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2763500" cy="2105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16683038" y="0"/>
            <a:ext cx="12763500" cy="2105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FE7F3-6867-4C3E-8A30-E3E49FDF70C7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717088" y="5248275"/>
            <a:ext cx="10018712" cy="14166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2944813" y="20202525"/>
            <a:ext cx="23563262" cy="165306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39874825"/>
            <a:ext cx="12763500" cy="2105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16683038" y="39874825"/>
            <a:ext cx="12763500" cy="2105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1CF09-779A-4A80-BC31-445FCB4180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8217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1CF09-779A-4A80-BC31-445FCB41809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913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9D52-0740-3846-ABCE-F520403823B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1158-4946-884B-B6BD-148CB48931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3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9D52-0740-3846-ABCE-F520403823B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1158-4946-884B-B6BD-148CB48931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61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9D52-0740-3846-ABCE-F520403823B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1158-4946-884B-B6BD-148CB48931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877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9D52-0740-3846-ABCE-F520403823B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1158-4946-884B-B6BD-148CB48931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526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9D52-0740-3846-ABCE-F520403823B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1158-4946-884B-B6BD-148CB48931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42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9D52-0740-3846-ABCE-F520403823B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1158-4946-884B-B6BD-148CB48931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128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9D52-0740-3846-ABCE-F520403823B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1158-4946-884B-B6BD-148CB48931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17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9D52-0740-3846-ABCE-F520403823B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1158-4946-884B-B6BD-148CB48931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63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9D52-0740-3846-ABCE-F520403823B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1158-4946-884B-B6BD-148CB48931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93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9D52-0740-3846-ABCE-F520403823B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1158-4946-884B-B6BD-148CB48931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2819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9D52-0740-3846-ABCE-F520403823B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1158-4946-884B-B6BD-148CB48931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907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C795E93-07D2-E9FD-02CA-6E16039F3828}"/>
              </a:ext>
            </a:extLst>
          </p:cNvPr>
          <p:cNvSpPr/>
          <p:nvPr userDrawn="1"/>
        </p:nvSpPr>
        <p:spPr>
          <a:xfrm>
            <a:off x="-1" y="0"/>
            <a:ext cx="30275213" cy="42803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1BB6906-8C8D-9E14-4199-26B9C1E1D67D}"/>
              </a:ext>
            </a:extLst>
          </p:cNvPr>
          <p:cNvSpPr/>
          <p:nvPr userDrawn="1"/>
        </p:nvSpPr>
        <p:spPr>
          <a:xfrm>
            <a:off x="-1" y="0"/>
            <a:ext cx="30275213" cy="42803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89D52-0740-3846-ABCE-F520403823B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D1158-4946-884B-B6BD-148CB48931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61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kumimoji="1"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kumimoji="1"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26" Type="http://schemas.openxmlformats.org/officeDocument/2006/relationships/image" Target="../media/image13.png"/><Relationship Id="rId39" Type="http://schemas.openxmlformats.org/officeDocument/2006/relationships/image" Target="../media/image29.png"/><Relationship Id="rId3" Type="http://schemas.openxmlformats.org/officeDocument/2006/relationships/image" Target="../media/image1.jpg"/><Relationship Id="rId21" Type="http://schemas.openxmlformats.org/officeDocument/2006/relationships/image" Target="../media/image10.png"/><Relationship Id="rId34" Type="http://schemas.openxmlformats.org/officeDocument/2006/relationships/image" Target="../media/image24.png"/><Relationship Id="rId42" Type="http://schemas.openxmlformats.org/officeDocument/2006/relationships/image" Target="../media/image32.png"/><Relationship Id="rId47" Type="http://schemas.openxmlformats.org/officeDocument/2006/relationships/image" Target="../media/image37.png"/><Relationship Id="rId7" Type="http://schemas.openxmlformats.org/officeDocument/2006/relationships/image" Target="../media/image5.png"/><Relationship Id="rId25" Type="http://schemas.openxmlformats.org/officeDocument/2006/relationships/image" Target="../media/image12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46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17.png"/><Relationship Id="rId29" Type="http://schemas.openxmlformats.org/officeDocument/2006/relationships/image" Target="../media/image16.png"/><Relationship Id="rId41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1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40" Type="http://schemas.openxmlformats.org/officeDocument/2006/relationships/image" Target="../media/image30.png"/><Relationship Id="rId45" Type="http://schemas.openxmlformats.org/officeDocument/2006/relationships/image" Target="../media/image35.png"/><Relationship Id="rId5" Type="http://schemas.openxmlformats.org/officeDocument/2006/relationships/image" Target="../media/image3.png"/><Relationship Id="rId23" Type="http://schemas.openxmlformats.org/officeDocument/2006/relationships/image" Target="../media/image20.png"/><Relationship Id="rId28" Type="http://schemas.openxmlformats.org/officeDocument/2006/relationships/image" Target="../media/image15.png"/><Relationship Id="rId36" Type="http://schemas.openxmlformats.org/officeDocument/2006/relationships/image" Target="../media/image26.png"/><Relationship Id="rId10" Type="http://schemas.openxmlformats.org/officeDocument/2006/relationships/image" Target="../media/image8.png"/><Relationship Id="rId31" Type="http://schemas.openxmlformats.org/officeDocument/2006/relationships/image" Target="../media/image21.png"/><Relationship Id="rId44" Type="http://schemas.openxmlformats.org/officeDocument/2006/relationships/image" Target="../media/image34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22" Type="http://schemas.openxmlformats.org/officeDocument/2006/relationships/image" Target="../media/image19.png"/><Relationship Id="rId27" Type="http://schemas.openxmlformats.org/officeDocument/2006/relationships/image" Target="../media/image14.jpeg"/><Relationship Id="rId30" Type="http://schemas.openxmlformats.org/officeDocument/2006/relationships/image" Target="../media/image18.png"/><Relationship Id="rId35" Type="http://schemas.openxmlformats.org/officeDocument/2006/relationships/image" Target="../media/image25.png"/><Relationship Id="rId43" Type="http://schemas.openxmlformats.org/officeDocument/2006/relationships/image" Target="../media/image33.png"/><Relationship Id="rId48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1639E5D-D6F8-8EC2-8523-6C23A12B7E24}"/>
              </a:ext>
            </a:extLst>
          </p:cNvPr>
          <p:cNvSpPr/>
          <p:nvPr/>
        </p:nvSpPr>
        <p:spPr>
          <a:xfrm>
            <a:off x="14993606" y="35434146"/>
            <a:ext cx="15262602" cy="4068000"/>
          </a:xfrm>
          <a:prstGeom prst="rect">
            <a:avLst/>
          </a:prstGeom>
          <a:solidFill>
            <a:srgbClr val="FAD8D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7200" b="1" u="sng" dirty="0">
              <a:latin typeface="メイリオ"/>
            </a:endParaRPr>
          </a:p>
        </p:txBody>
      </p:sp>
      <p:pic>
        <p:nvPicPr>
          <p:cNvPr id="545" name="図 544" descr="ぼやけた写真&#10;&#10;中程度の精度で自動的に生成された説明">
            <a:extLst>
              <a:ext uri="{FF2B5EF4-FFF2-40B4-BE49-F238E27FC236}">
                <a16:creationId xmlns:a16="http://schemas.microsoft.com/office/drawing/2014/main" id="{83537F7B-809F-8625-AA40-5A7374CA3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04157"/>
            <a:ext cx="30275213" cy="3399606"/>
          </a:xfrm>
          <a:prstGeom prst="rect">
            <a:avLst/>
          </a:prstGeom>
        </p:spPr>
      </p:pic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CAFC21FC-D29A-FF70-42FC-F980940C9245}"/>
              </a:ext>
            </a:extLst>
          </p:cNvPr>
          <p:cNvSpPr/>
          <p:nvPr/>
        </p:nvSpPr>
        <p:spPr>
          <a:xfrm>
            <a:off x="0" y="17866146"/>
            <a:ext cx="15281606" cy="21636000"/>
          </a:xfrm>
          <a:prstGeom prst="rect">
            <a:avLst/>
          </a:prstGeom>
          <a:solidFill>
            <a:srgbClr val="FAD8D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7200" b="1" u="sng" dirty="0">
              <a:latin typeface="メイリオ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365549E-0298-778C-F20B-3C7C5DFD28FE}"/>
              </a:ext>
            </a:extLst>
          </p:cNvPr>
          <p:cNvSpPr/>
          <p:nvPr/>
        </p:nvSpPr>
        <p:spPr>
          <a:xfrm>
            <a:off x="0" y="6484892"/>
            <a:ext cx="30256208" cy="11683693"/>
          </a:xfrm>
          <a:prstGeom prst="rect">
            <a:avLst/>
          </a:prstGeom>
          <a:solidFill>
            <a:srgbClr val="FAD8D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7200" b="1" u="sng" dirty="0">
              <a:latin typeface="メイリオ"/>
            </a:endParaRPr>
          </a:p>
        </p:txBody>
      </p:sp>
      <p:pic>
        <p:nvPicPr>
          <p:cNvPr id="5" name="図 4" descr="背景パターン&#10;&#10;自動的に生成された説明">
            <a:extLst>
              <a:ext uri="{FF2B5EF4-FFF2-40B4-BE49-F238E27FC236}">
                <a16:creationId xmlns:a16="http://schemas.microsoft.com/office/drawing/2014/main" id="{2A531663-3B8E-37EB-D21E-04B1D54D2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4681"/>
            <a:ext cx="30275213" cy="6716505"/>
          </a:xfrm>
          <a:prstGeom prst="rect">
            <a:avLst/>
          </a:prstGeom>
        </p:spPr>
      </p:pic>
      <p:sp>
        <p:nvSpPr>
          <p:cNvPr id="565" name="正方形/長方形 564">
            <a:extLst>
              <a:ext uri="{FF2B5EF4-FFF2-40B4-BE49-F238E27FC236}">
                <a16:creationId xmlns:a16="http://schemas.microsoft.com/office/drawing/2014/main" id="{AEB0F595-981D-F83E-9DDA-4982A1B0603D}"/>
              </a:ext>
            </a:extLst>
          </p:cNvPr>
          <p:cNvSpPr/>
          <p:nvPr/>
        </p:nvSpPr>
        <p:spPr>
          <a:xfrm>
            <a:off x="0" y="32031859"/>
            <a:ext cx="15163925" cy="7372298"/>
          </a:xfrm>
          <a:prstGeom prst="rect">
            <a:avLst/>
          </a:prstGeom>
          <a:solidFill>
            <a:srgbClr val="FFF3F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7200" b="1" u="sng" dirty="0">
              <a:latin typeface="メイリオ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386CE33F-B156-1702-0904-4CC87706D8F0}"/>
              </a:ext>
            </a:extLst>
          </p:cNvPr>
          <p:cNvSpPr txBox="1">
            <a:spLocks/>
          </p:cNvSpPr>
          <p:nvPr/>
        </p:nvSpPr>
        <p:spPr>
          <a:xfrm>
            <a:off x="4557761" y="40945644"/>
            <a:ext cx="22762403" cy="475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9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1000" b="1" baseline="-25000" dirty="0"/>
              <a:t>Research Center for Materials </a:t>
            </a:r>
            <a:r>
              <a:rPr lang="en-US" altLang="ja-JP" sz="11000" b="1" baseline="-25000" dirty="0" err="1"/>
              <a:t>Nanoarchitectonics</a:t>
            </a:r>
            <a:r>
              <a:rPr lang="en-US" altLang="ja-JP" sz="11000" b="1" baseline="-25000" dirty="0"/>
              <a:t> (MANA)</a:t>
            </a:r>
          </a:p>
        </p:txBody>
      </p:sp>
      <p:pic>
        <p:nvPicPr>
          <p:cNvPr id="20" name="図 19" descr="ロゴ&#10;&#10;自動的に生成された説明">
            <a:extLst>
              <a:ext uri="{FF2B5EF4-FFF2-40B4-BE49-F238E27FC236}">
                <a16:creationId xmlns:a16="http://schemas.microsoft.com/office/drawing/2014/main" id="{9698B3EF-63D7-22CE-85FE-B819BABE4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18" y="40177879"/>
            <a:ext cx="3228430" cy="1855210"/>
          </a:xfrm>
          <a:prstGeom prst="rect">
            <a:avLst/>
          </a:prstGeom>
        </p:spPr>
      </p:pic>
      <p:pic>
        <p:nvPicPr>
          <p:cNvPr id="7" name="図 6" descr="ロゴ, アイコン&#10;&#10;自動的に生成された説明">
            <a:extLst>
              <a:ext uri="{FF2B5EF4-FFF2-40B4-BE49-F238E27FC236}">
                <a16:creationId xmlns:a16="http://schemas.microsoft.com/office/drawing/2014/main" id="{9F8CC9E1-3D94-0D44-8384-33E0DEDE2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61568" y="39889588"/>
            <a:ext cx="3238498" cy="2587796"/>
          </a:xfrm>
          <a:prstGeom prst="rect">
            <a:avLst/>
          </a:prstGeom>
        </p:spPr>
      </p:pic>
      <p:pic>
        <p:nvPicPr>
          <p:cNvPr id="40" name="Picture 4" descr="筑波大学 スーパーグローバル大学創成支援">
            <a:extLst>
              <a:ext uri="{FF2B5EF4-FFF2-40B4-BE49-F238E27FC236}">
                <a16:creationId xmlns:a16="http://schemas.microsoft.com/office/drawing/2014/main" id="{4A826E0A-006D-ABDF-7FC7-2F44C0960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659" y="3791996"/>
            <a:ext cx="4662852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国立研究開発法人物質・材料研究機構 | NIMS">
            <a:extLst>
              <a:ext uri="{FF2B5EF4-FFF2-40B4-BE49-F238E27FC236}">
                <a16:creationId xmlns:a16="http://schemas.microsoft.com/office/drawing/2014/main" id="{659127DD-3891-640D-3D2C-5F69BEB2D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r="20556"/>
          <a:stretch/>
        </p:blipFill>
        <p:spPr bwMode="auto">
          <a:xfrm>
            <a:off x="667975" y="3866376"/>
            <a:ext cx="2778265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477DD1-96D4-BB7B-3069-71D8CB594696}"/>
              </a:ext>
            </a:extLst>
          </p:cNvPr>
          <p:cNvSpPr txBox="1"/>
          <p:nvPr/>
        </p:nvSpPr>
        <p:spPr>
          <a:xfrm>
            <a:off x="0" y="101200"/>
            <a:ext cx="3027521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0"/>
              </a:lnSpc>
            </a:pPr>
            <a:r>
              <a:rPr kumimoji="1" lang="en-US" altLang="ja-JP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Thermal radiation enhancement by</a:t>
            </a:r>
            <a:br>
              <a:rPr kumimoji="1" lang="en-US" altLang="ja-JP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thermal extraction of silicon </a:t>
            </a:r>
            <a:r>
              <a:rPr kumimoji="1" lang="en-US" altLang="ja-JP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micropyramids</a:t>
            </a:r>
            <a:endParaRPr kumimoji="1" lang="ja-JP" alt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6A7226-460A-0AE5-C999-528900D63A9D}"/>
              </a:ext>
            </a:extLst>
          </p:cNvPr>
          <p:cNvSpPr txBox="1"/>
          <p:nvPr/>
        </p:nvSpPr>
        <p:spPr>
          <a:xfrm>
            <a:off x="3980873" y="2655677"/>
            <a:ext cx="22313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 err="1">
                <a:latin typeface="Arial" panose="020B0604020202020204" pitchFamily="34" charset="0"/>
                <a:cs typeface="Arial" panose="020B0604020202020204" pitchFamily="34" charset="0"/>
              </a:rPr>
              <a:t>Ryugo</a:t>
            </a:r>
            <a:r>
              <a:rPr kumimoji="1"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 Hosokawa</a:t>
            </a:r>
            <a:r>
              <a:rPr kumimoji="1" lang="en-US" altLang="ja-JP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kumimoji="1"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, Etsuko Shimada</a:t>
            </a:r>
            <a:r>
              <a:rPr kumimoji="1" lang="en-US" altLang="ja-JP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1" lang="ja-JP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Chia-Hung Wu</a:t>
            </a:r>
            <a:r>
              <a:rPr kumimoji="1" lang="en-US" altLang="ja-JP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1,3</a:t>
            </a:r>
            <a:r>
              <a:rPr kumimoji="1"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, Satoshi Ishii</a:t>
            </a:r>
            <a:r>
              <a:rPr kumimoji="1" lang="en-US" altLang="ja-JP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4A43C1E-5E42-EB31-4277-8CBBA4C9EFAC}"/>
              </a:ext>
            </a:extLst>
          </p:cNvPr>
          <p:cNvSpPr txBox="1"/>
          <p:nvPr/>
        </p:nvSpPr>
        <p:spPr>
          <a:xfrm>
            <a:off x="3980873" y="5583149"/>
            <a:ext cx="22313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E-mail </a:t>
            </a:r>
            <a:r>
              <a:rPr kumimoji="1" lang="en-US" altLang="ja-JP" sz="4400" strike="sngStrike" dirty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  <a:r>
              <a:rPr kumimoji="1"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: hosokawa.ryugo@nims.go.jp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67A694C-38B4-1EA6-9833-650A4475CB9D}"/>
              </a:ext>
            </a:extLst>
          </p:cNvPr>
          <p:cNvSpPr txBox="1"/>
          <p:nvPr/>
        </p:nvSpPr>
        <p:spPr>
          <a:xfrm>
            <a:off x="3590317" y="3458340"/>
            <a:ext cx="223134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Optical Nanostructure Team, Nanomaterials Field, MANA, NIMS</a:t>
            </a:r>
          </a:p>
          <a:p>
            <a:pPr algn="ctr"/>
            <a:r>
              <a:rPr kumimoji="1" lang="en-US" altLang="ja-JP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Graduate School of Pure and Applied Sciences, University of Tsukuba</a:t>
            </a:r>
          </a:p>
          <a:p>
            <a:pPr algn="ctr"/>
            <a:r>
              <a:rPr kumimoji="1" lang="en-US" altLang="ja-JP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College of Photonics, National Yang Ming Chiao Tung University</a:t>
            </a:r>
          </a:p>
        </p:txBody>
      </p:sp>
      <p:sp>
        <p:nvSpPr>
          <p:cNvPr id="176" name="矢印: 右 175">
            <a:extLst>
              <a:ext uri="{FF2B5EF4-FFF2-40B4-BE49-F238E27FC236}">
                <a16:creationId xmlns:a16="http://schemas.microsoft.com/office/drawing/2014/main" id="{5E73DAA4-B441-7679-6DC5-C06ED4F62C8B}"/>
              </a:ext>
            </a:extLst>
          </p:cNvPr>
          <p:cNvSpPr>
            <a:spLocks noChangeAspect="1"/>
          </p:cNvSpPr>
          <p:nvPr/>
        </p:nvSpPr>
        <p:spPr>
          <a:xfrm>
            <a:off x="15374255" y="8422585"/>
            <a:ext cx="1715858" cy="216067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EFFB81BF-7EE6-4DF2-4D2B-7313DB19D5A6}"/>
              </a:ext>
            </a:extLst>
          </p:cNvPr>
          <p:cNvSpPr/>
          <p:nvPr/>
        </p:nvSpPr>
        <p:spPr>
          <a:xfrm>
            <a:off x="7069814" y="6695685"/>
            <a:ext cx="8435783" cy="6804000"/>
          </a:xfrm>
          <a:prstGeom prst="rect">
            <a:avLst/>
          </a:prstGeom>
          <a:solidFill>
            <a:srgbClr val="F9EEEC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7200" b="1" u="sng" dirty="0">
              <a:latin typeface="メイリオ"/>
            </a:endParaRPr>
          </a:p>
        </p:txBody>
      </p: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EC7FD88F-3ECA-3EC9-02A4-3EB0DAB17507}"/>
              </a:ext>
            </a:extLst>
          </p:cNvPr>
          <p:cNvGrpSpPr/>
          <p:nvPr/>
        </p:nvGrpSpPr>
        <p:grpSpPr>
          <a:xfrm>
            <a:off x="7845192" y="7001794"/>
            <a:ext cx="6908156" cy="3654551"/>
            <a:chOff x="7801560" y="6913303"/>
            <a:chExt cx="6908156" cy="3654551"/>
          </a:xfrm>
        </p:grpSpPr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F0AA8E15-467E-3C06-B10C-3181F4482937}"/>
                </a:ext>
              </a:extLst>
            </p:cNvPr>
            <p:cNvGrpSpPr/>
            <p:nvPr/>
          </p:nvGrpSpPr>
          <p:grpSpPr>
            <a:xfrm>
              <a:off x="7801560" y="6913303"/>
              <a:ext cx="6908156" cy="584775"/>
              <a:chOff x="7801560" y="6913303"/>
              <a:chExt cx="6908156" cy="584775"/>
            </a:xfrm>
          </p:grpSpPr>
          <p:cxnSp>
            <p:nvCxnSpPr>
              <p:cNvPr id="88" name="直線コネクタ 87">
                <a:extLst>
                  <a:ext uri="{FF2B5EF4-FFF2-40B4-BE49-F238E27FC236}">
                    <a16:creationId xmlns:a16="http://schemas.microsoft.com/office/drawing/2014/main" id="{3A6FDD44-0215-9D67-16AE-24D42721EE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3716" y="7409585"/>
                <a:ext cx="6876000" cy="0"/>
              </a:xfrm>
              <a:prstGeom prst="line">
                <a:avLst/>
              </a:prstGeom>
              <a:ln w="76200">
                <a:solidFill>
                  <a:srgbClr val="4880D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テキスト ボックス 135">
                <a:extLst>
                  <a:ext uri="{FF2B5EF4-FFF2-40B4-BE49-F238E27FC236}">
                    <a16:creationId xmlns:a16="http://schemas.microsoft.com/office/drawing/2014/main" id="{B46866EA-995E-D01A-C7DE-660709A7D52C}"/>
                  </a:ext>
                </a:extLst>
              </p:cNvPr>
              <p:cNvSpPr txBox="1"/>
              <p:nvPr/>
            </p:nvSpPr>
            <p:spPr>
              <a:xfrm>
                <a:off x="7801560" y="6913303"/>
                <a:ext cx="687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b="1" dirty="0">
                    <a:solidFill>
                      <a:srgbClr val="1F51A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Thermal radiation in air or vacuum</a:t>
                </a:r>
                <a:endParaRPr kumimoji="1" lang="ja-JP" altLang="en-US" sz="3200" b="1" dirty="0">
                  <a:solidFill>
                    <a:srgbClr val="1F51A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テキスト ボックス 89">
                  <a:extLst>
                    <a:ext uri="{FF2B5EF4-FFF2-40B4-BE49-F238E27FC236}">
                      <a16:creationId xmlns:a16="http://schemas.microsoft.com/office/drawing/2014/main" id="{8166ABE2-B52A-8C68-33E8-3C1874AB62B9}"/>
                    </a:ext>
                  </a:extLst>
                </p:cNvPr>
                <p:cNvSpPr txBox="1"/>
                <p:nvPr/>
              </p:nvSpPr>
              <p:spPr>
                <a:xfrm>
                  <a:off x="10010267" y="7550586"/>
                  <a:ext cx="2392147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1" lang="en-US" altLang="ja-JP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kumimoji="1" lang="en-US" altLang="ja-JP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kumimoji="1" lang="ja-JP" alt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sSup>
                          <m:sSupPr>
                            <m:ctrlPr>
                              <a:rPr kumimoji="1" lang="en-US" altLang="ja-JP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kumimoji="1" lang="en-US" altLang="ja-JP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4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テキスト ボックス 89">
                  <a:extLst>
                    <a:ext uri="{FF2B5EF4-FFF2-40B4-BE49-F238E27FC236}">
                      <a16:creationId xmlns:a16="http://schemas.microsoft.com/office/drawing/2014/main" id="{8166ABE2-B52A-8C68-33E8-3C1874AB62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0267" y="7550586"/>
                  <a:ext cx="2392147" cy="7078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5F04E76B-71BE-46E7-8A2D-E2F58A148308}"/>
                    </a:ext>
                  </a:extLst>
                </p:cNvPr>
                <p:cNvSpPr txBox="1"/>
                <p:nvPr/>
              </p:nvSpPr>
              <p:spPr>
                <a:xfrm>
                  <a:off x="8553563" y="8751972"/>
                  <a:ext cx="5194722" cy="1815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225425"/>
                  <a14:m>
                    <m:oMath xmlns:m="http://schemas.openxmlformats.org/officeDocument/2006/math">
                      <m:r>
                        <a:rPr lang="en-US" altLang="ja-JP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ja-JP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ja-JP" sz="2800" dirty="0">
                      <a:solidFill>
                        <a:srgbClr val="000000"/>
                      </a:solidFill>
                    </a:rPr>
                    <a:t>	: </a:t>
                  </a:r>
                  <a:r>
                    <a:rPr lang="en-US" altLang="ja-JP" sz="28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Thermal radiation intensity</a:t>
                  </a:r>
                </a:p>
                <a:p>
                  <a:pPr defTabSz="361950">
                    <a:tabLst>
                      <a:tab pos="449263" algn="l"/>
                      <a:tab pos="450850" algn="l"/>
                    </a:tabLst>
                  </a:pPr>
                  <a14:m>
                    <m:oMath xmlns:m="http://schemas.openxmlformats.org/officeDocument/2006/math">
                      <m:r>
                        <a:rPr kumimoji="1" lang="ja-JP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altLang="ja-JP" sz="2800" dirty="0">
                      <a:solidFill>
                        <a:srgbClr val="000000"/>
                      </a:solidFill>
                    </a:rPr>
                    <a:t>	: </a:t>
                  </a:r>
                  <a:r>
                    <a:rPr lang="en-US" altLang="ja-JP" sz="28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Stefan–Boltzmann constant</a:t>
                  </a:r>
                  <a:endParaRPr kumimoji="1" lang="en-US" altLang="ja-JP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tabLst>
                      <a:tab pos="450850" algn="l"/>
                    </a:tabLst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kumimoji="1" lang="en-US" altLang="ja-JP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altLang="ja-JP" sz="2800" dirty="0">
                      <a:solidFill>
                        <a:srgbClr val="000000"/>
                      </a:solidFill>
                    </a:rPr>
                    <a:t>	: </a:t>
                  </a:r>
                  <a:r>
                    <a:rPr lang="en-US" altLang="ja-JP" sz="28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Temperature of the emitter</a:t>
                  </a:r>
                  <a:endParaRPr kumimoji="1" lang="en-US" altLang="ja-JP" sz="28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tabLst>
                      <a:tab pos="450850" algn="l"/>
                    </a:tabLst>
                  </a:pPr>
                  <a14:m>
                    <m:oMath xmlns:m="http://schemas.openxmlformats.org/officeDocument/2006/math">
                      <m:r>
                        <a:rPr kumimoji="1" lang="en-US" altLang="ja-JP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a14:m>
                  <a:r>
                    <a:rPr lang="en-US" altLang="ja-JP" sz="2800" dirty="0">
                      <a:solidFill>
                        <a:srgbClr val="000000"/>
                      </a:solidFill>
                    </a:rPr>
                    <a:t>	: </a:t>
                  </a:r>
                  <a:r>
                    <a:rPr lang="en-US" altLang="ja-JP" sz="28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Area of the emitter</a:t>
                  </a:r>
                </a:p>
              </p:txBody>
            </p:sp>
          </mc:Choice>
          <mc:Fallback xmlns=""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5F04E76B-71BE-46E7-8A2D-E2F58A1483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3563" y="8751972"/>
                  <a:ext cx="5194722" cy="1815882"/>
                </a:xfrm>
                <a:prstGeom prst="rect">
                  <a:avLst/>
                </a:prstGeom>
                <a:blipFill>
                  <a:blip r:embed="rId10"/>
                  <a:stretch>
                    <a:fillRect t="-4027" r="-1526" b="-872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D9345E0B-AAAE-E9EB-5794-20F73C1CE181}"/>
                </a:ext>
              </a:extLst>
            </p:cNvPr>
            <p:cNvSpPr txBox="1"/>
            <p:nvPr/>
          </p:nvSpPr>
          <p:spPr>
            <a:xfrm>
              <a:off x="9041657" y="8151622"/>
              <a:ext cx="42185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u="sng" dirty="0">
                  <a:latin typeface="Arial" panose="020B0604020202020204" pitchFamily="34" charset="0"/>
                  <a:cs typeface="Arial" panose="020B0604020202020204" pitchFamily="34" charset="0"/>
                </a:rPr>
                <a:t>Stefan-</a:t>
              </a:r>
              <a:r>
                <a:rPr lang="en-US" altLang="ja-JP" sz="3200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Boltzman</a:t>
              </a:r>
              <a:r>
                <a:rPr lang="en-US" altLang="ja-JP" sz="3200" u="sng" dirty="0">
                  <a:latin typeface="Arial" panose="020B0604020202020204" pitchFamily="34" charset="0"/>
                  <a:cs typeface="Arial" panose="020B0604020202020204" pitchFamily="34" charset="0"/>
                </a:rPr>
                <a:t> law</a:t>
              </a:r>
              <a:endParaRPr lang="ja-JP" altLang="en-US" sz="3200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4ACA6DA6-E21E-DCE1-4191-E413DB1E3533}"/>
              </a:ext>
            </a:extLst>
          </p:cNvPr>
          <p:cNvGrpSpPr/>
          <p:nvPr/>
        </p:nvGrpSpPr>
        <p:grpSpPr>
          <a:xfrm>
            <a:off x="7652083" y="10592160"/>
            <a:ext cx="7084947" cy="2553912"/>
            <a:chOff x="7608451" y="10562663"/>
            <a:chExt cx="7084947" cy="2553912"/>
          </a:xfrm>
        </p:grpSpPr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876731C5-2459-5EBE-63FC-E017631A564E}"/>
                </a:ext>
              </a:extLst>
            </p:cNvPr>
            <p:cNvSpPr txBox="1"/>
            <p:nvPr/>
          </p:nvSpPr>
          <p:spPr>
            <a:xfrm>
              <a:off x="7608451" y="12039357"/>
              <a:ext cx="70849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b="1" dirty="0">
                  <a:solidFill>
                    <a:srgbClr val="E53F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Thermal radiation can be enhanced</a:t>
              </a:r>
              <a:br>
                <a:rPr lang="en-US" altLang="ja-JP" sz="3200" b="1" dirty="0">
                  <a:solidFill>
                    <a:srgbClr val="E53F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ja-JP" sz="3200" b="1" dirty="0">
                  <a:solidFill>
                    <a:srgbClr val="E53F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only by increasing the area</a:t>
              </a:r>
            </a:p>
          </p:txBody>
        </p: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1E39668C-22A4-28B2-70F0-F582C440919C}"/>
                </a:ext>
              </a:extLst>
            </p:cNvPr>
            <p:cNvGrpSpPr/>
            <p:nvPr/>
          </p:nvGrpSpPr>
          <p:grpSpPr>
            <a:xfrm>
              <a:off x="7655905" y="10656406"/>
              <a:ext cx="2092751" cy="1200094"/>
              <a:chOff x="6907097" y="12551157"/>
              <a:chExt cx="2092751" cy="1200094"/>
            </a:xfrm>
          </p:grpSpPr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E1671A34-003D-55B1-FDAA-82179260BE12}"/>
                  </a:ext>
                </a:extLst>
              </p:cNvPr>
              <p:cNvGrpSpPr/>
              <p:nvPr/>
            </p:nvGrpSpPr>
            <p:grpSpPr>
              <a:xfrm>
                <a:off x="6907097" y="13038723"/>
                <a:ext cx="2092751" cy="712528"/>
                <a:chOff x="7050971" y="13064123"/>
                <a:chExt cx="1934716" cy="712528"/>
              </a:xfrm>
            </p:grpSpPr>
            <p:sp>
              <p:nvSpPr>
                <p:cNvPr id="69" name="正方形/長方形 68">
                  <a:extLst>
                    <a:ext uri="{FF2B5EF4-FFF2-40B4-BE49-F238E27FC236}">
                      <a16:creationId xmlns:a16="http://schemas.microsoft.com/office/drawing/2014/main" id="{9A81C149-0E7F-4745-57BC-A0D2EC1AA286}"/>
                    </a:ext>
                  </a:extLst>
                </p:cNvPr>
                <p:cNvSpPr/>
                <p:nvPr/>
              </p:nvSpPr>
              <p:spPr>
                <a:xfrm>
                  <a:off x="7050971" y="13064123"/>
                  <a:ext cx="1934716" cy="712528"/>
                </a:xfrm>
                <a:prstGeom prst="rect">
                  <a:avLst/>
                </a:prstGeom>
                <a:solidFill>
                  <a:srgbClr val="424242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D144A001-51EC-A6C5-D8B1-2C2634252ACD}"/>
                    </a:ext>
                  </a:extLst>
                </p:cNvPr>
                <p:cNvSpPr txBox="1"/>
                <p:nvPr/>
              </p:nvSpPr>
              <p:spPr>
                <a:xfrm>
                  <a:off x="7274912" y="13128000"/>
                  <a:ext cx="14868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32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Emitter</a:t>
                  </a:r>
                  <a:endParaRPr kumimoji="1" lang="ja-JP" alt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5" name="フリーフォーム: 図形 64">
                <a:extLst>
                  <a:ext uri="{FF2B5EF4-FFF2-40B4-BE49-F238E27FC236}">
                    <a16:creationId xmlns:a16="http://schemas.microsoft.com/office/drawing/2014/main" id="{D0B601D8-F634-FDFB-DAD1-F3289DB4784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776841">
                <a:off x="7206634" y="12563022"/>
                <a:ext cx="172678" cy="594461"/>
              </a:xfrm>
              <a:custGeom>
                <a:avLst/>
                <a:gdLst>
                  <a:gd name="connsiteX0" fmla="*/ 169111 w 231263"/>
                  <a:gd name="connsiteY0" fmla="*/ 585927 h 585927"/>
                  <a:gd name="connsiteX1" fmla="*/ 435 w 231263"/>
                  <a:gd name="connsiteY1" fmla="*/ 443884 h 585927"/>
                  <a:gd name="connsiteX2" fmla="*/ 213499 w 231263"/>
                  <a:gd name="connsiteY2" fmla="*/ 408373 h 585927"/>
                  <a:gd name="connsiteX3" fmla="*/ 9313 w 231263"/>
                  <a:gd name="connsiteY3" fmla="*/ 346230 h 585927"/>
                  <a:gd name="connsiteX4" fmla="*/ 231255 w 231263"/>
                  <a:gd name="connsiteY4" fmla="*/ 301841 h 585927"/>
                  <a:gd name="connsiteX5" fmla="*/ 18191 w 231263"/>
                  <a:gd name="connsiteY5" fmla="*/ 248575 h 585927"/>
                  <a:gd name="connsiteX6" fmla="*/ 151356 w 231263"/>
                  <a:gd name="connsiteY6" fmla="*/ 195309 h 585927"/>
                  <a:gd name="connsiteX7" fmla="*/ 169111 w 231263"/>
                  <a:gd name="connsiteY7" fmla="*/ 106532 h 585927"/>
                  <a:gd name="connsiteX8" fmla="*/ 169111 w 231263"/>
                  <a:gd name="connsiteY8" fmla="*/ 71022 h 585927"/>
                  <a:gd name="connsiteX9" fmla="*/ 177989 w 231263"/>
                  <a:gd name="connsiteY9" fmla="*/ 44389 h 585927"/>
                  <a:gd name="connsiteX10" fmla="*/ 151356 w 231263"/>
                  <a:gd name="connsiteY10" fmla="*/ 0 h 5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263" h="585927">
                    <a:moveTo>
                      <a:pt x="169111" y="585927"/>
                    </a:moveTo>
                    <a:cubicBezTo>
                      <a:pt x="81074" y="529701"/>
                      <a:pt x="-6963" y="473476"/>
                      <a:pt x="435" y="443884"/>
                    </a:cubicBezTo>
                    <a:cubicBezTo>
                      <a:pt x="7833" y="414292"/>
                      <a:pt x="212019" y="424649"/>
                      <a:pt x="213499" y="408373"/>
                    </a:cubicBezTo>
                    <a:cubicBezTo>
                      <a:pt x="214979" y="392097"/>
                      <a:pt x="6354" y="363985"/>
                      <a:pt x="9313" y="346230"/>
                    </a:cubicBezTo>
                    <a:cubicBezTo>
                      <a:pt x="12272" y="328475"/>
                      <a:pt x="229775" y="318117"/>
                      <a:pt x="231255" y="301841"/>
                    </a:cubicBezTo>
                    <a:cubicBezTo>
                      <a:pt x="232735" y="285565"/>
                      <a:pt x="31507" y="266330"/>
                      <a:pt x="18191" y="248575"/>
                    </a:cubicBezTo>
                    <a:cubicBezTo>
                      <a:pt x="4875" y="230820"/>
                      <a:pt x="126203" y="218983"/>
                      <a:pt x="151356" y="195309"/>
                    </a:cubicBezTo>
                    <a:cubicBezTo>
                      <a:pt x="176509" y="171635"/>
                      <a:pt x="169111" y="106532"/>
                      <a:pt x="169111" y="106532"/>
                    </a:cubicBezTo>
                    <a:cubicBezTo>
                      <a:pt x="172070" y="85818"/>
                      <a:pt x="169111" y="71022"/>
                      <a:pt x="169111" y="71022"/>
                    </a:cubicBezTo>
                    <a:cubicBezTo>
                      <a:pt x="170591" y="60665"/>
                      <a:pt x="180948" y="56226"/>
                      <a:pt x="177989" y="44389"/>
                    </a:cubicBezTo>
                    <a:cubicBezTo>
                      <a:pt x="175030" y="32552"/>
                      <a:pt x="163193" y="16276"/>
                      <a:pt x="151356" y="0"/>
                    </a:cubicBezTo>
                  </a:path>
                </a:pathLst>
              </a:custGeom>
              <a:noFill/>
              <a:ln w="50800">
                <a:gradFill>
                  <a:gsLst>
                    <a:gs pos="69000">
                      <a:srgbClr val="FF6666"/>
                    </a:gs>
                    <a:gs pos="100000">
                      <a:srgbClr val="FFBFBF"/>
                    </a:gs>
                  </a:gsLst>
                  <a:lin ang="5400000" scaled="1"/>
                </a:gradFill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6" name="フリーフォーム: 図形 65">
                <a:extLst>
                  <a:ext uri="{FF2B5EF4-FFF2-40B4-BE49-F238E27FC236}">
                    <a16:creationId xmlns:a16="http://schemas.microsoft.com/office/drawing/2014/main" id="{CBB59DE7-96D8-265A-796F-554126128E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9685" y="12551157"/>
                <a:ext cx="172678" cy="594461"/>
              </a:xfrm>
              <a:custGeom>
                <a:avLst/>
                <a:gdLst>
                  <a:gd name="connsiteX0" fmla="*/ 169111 w 231263"/>
                  <a:gd name="connsiteY0" fmla="*/ 585927 h 585927"/>
                  <a:gd name="connsiteX1" fmla="*/ 435 w 231263"/>
                  <a:gd name="connsiteY1" fmla="*/ 443884 h 585927"/>
                  <a:gd name="connsiteX2" fmla="*/ 213499 w 231263"/>
                  <a:gd name="connsiteY2" fmla="*/ 408373 h 585927"/>
                  <a:gd name="connsiteX3" fmla="*/ 9313 w 231263"/>
                  <a:gd name="connsiteY3" fmla="*/ 346230 h 585927"/>
                  <a:gd name="connsiteX4" fmla="*/ 231255 w 231263"/>
                  <a:gd name="connsiteY4" fmla="*/ 301841 h 585927"/>
                  <a:gd name="connsiteX5" fmla="*/ 18191 w 231263"/>
                  <a:gd name="connsiteY5" fmla="*/ 248575 h 585927"/>
                  <a:gd name="connsiteX6" fmla="*/ 151356 w 231263"/>
                  <a:gd name="connsiteY6" fmla="*/ 195309 h 585927"/>
                  <a:gd name="connsiteX7" fmla="*/ 169111 w 231263"/>
                  <a:gd name="connsiteY7" fmla="*/ 106532 h 585927"/>
                  <a:gd name="connsiteX8" fmla="*/ 169111 w 231263"/>
                  <a:gd name="connsiteY8" fmla="*/ 71022 h 585927"/>
                  <a:gd name="connsiteX9" fmla="*/ 177989 w 231263"/>
                  <a:gd name="connsiteY9" fmla="*/ 44389 h 585927"/>
                  <a:gd name="connsiteX10" fmla="*/ 151356 w 231263"/>
                  <a:gd name="connsiteY10" fmla="*/ 0 h 5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263" h="585927">
                    <a:moveTo>
                      <a:pt x="169111" y="585927"/>
                    </a:moveTo>
                    <a:cubicBezTo>
                      <a:pt x="81074" y="529701"/>
                      <a:pt x="-6963" y="473476"/>
                      <a:pt x="435" y="443884"/>
                    </a:cubicBezTo>
                    <a:cubicBezTo>
                      <a:pt x="7833" y="414292"/>
                      <a:pt x="212019" y="424649"/>
                      <a:pt x="213499" y="408373"/>
                    </a:cubicBezTo>
                    <a:cubicBezTo>
                      <a:pt x="214979" y="392097"/>
                      <a:pt x="6354" y="363985"/>
                      <a:pt x="9313" y="346230"/>
                    </a:cubicBezTo>
                    <a:cubicBezTo>
                      <a:pt x="12272" y="328475"/>
                      <a:pt x="229775" y="318117"/>
                      <a:pt x="231255" y="301841"/>
                    </a:cubicBezTo>
                    <a:cubicBezTo>
                      <a:pt x="232735" y="285565"/>
                      <a:pt x="31507" y="266330"/>
                      <a:pt x="18191" y="248575"/>
                    </a:cubicBezTo>
                    <a:cubicBezTo>
                      <a:pt x="4875" y="230820"/>
                      <a:pt x="126203" y="218983"/>
                      <a:pt x="151356" y="195309"/>
                    </a:cubicBezTo>
                    <a:cubicBezTo>
                      <a:pt x="176509" y="171635"/>
                      <a:pt x="169111" y="106532"/>
                      <a:pt x="169111" y="106532"/>
                    </a:cubicBezTo>
                    <a:cubicBezTo>
                      <a:pt x="172070" y="85818"/>
                      <a:pt x="169111" y="71022"/>
                      <a:pt x="169111" y="71022"/>
                    </a:cubicBezTo>
                    <a:cubicBezTo>
                      <a:pt x="170591" y="60665"/>
                      <a:pt x="180948" y="56226"/>
                      <a:pt x="177989" y="44389"/>
                    </a:cubicBezTo>
                    <a:cubicBezTo>
                      <a:pt x="175030" y="32552"/>
                      <a:pt x="163193" y="16276"/>
                      <a:pt x="151356" y="0"/>
                    </a:cubicBezTo>
                  </a:path>
                </a:pathLst>
              </a:custGeom>
              <a:noFill/>
              <a:ln w="50800">
                <a:gradFill>
                  <a:gsLst>
                    <a:gs pos="69000">
                      <a:srgbClr val="FF6666"/>
                    </a:gs>
                    <a:gs pos="100000">
                      <a:srgbClr val="FFBFBF"/>
                    </a:gs>
                  </a:gsLst>
                  <a:lin ang="5400000" scaled="1"/>
                </a:gradFill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フリーフォーム: 図形 66">
                <a:extLst>
                  <a:ext uri="{FF2B5EF4-FFF2-40B4-BE49-F238E27FC236}">
                    <a16:creationId xmlns:a16="http://schemas.microsoft.com/office/drawing/2014/main" id="{AE209886-3944-8F3D-2D19-CD551A0A98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80000">
                <a:off x="8500545" y="12551157"/>
                <a:ext cx="172678" cy="594461"/>
              </a:xfrm>
              <a:custGeom>
                <a:avLst/>
                <a:gdLst>
                  <a:gd name="connsiteX0" fmla="*/ 169111 w 231263"/>
                  <a:gd name="connsiteY0" fmla="*/ 585927 h 585927"/>
                  <a:gd name="connsiteX1" fmla="*/ 435 w 231263"/>
                  <a:gd name="connsiteY1" fmla="*/ 443884 h 585927"/>
                  <a:gd name="connsiteX2" fmla="*/ 213499 w 231263"/>
                  <a:gd name="connsiteY2" fmla="*/ 408373 h 585927"/>
                  <a:gd name="connsiteX3" fmla="*/ 9313 w 231263"/>
                  <a:gd name="connsiteY3" fmla="*/ 346230 h 585927"/>
                  <a:gd name="connsiteX4" fmla="*/ 231255 w 231263"/>
                  <a:gd name="connsiteY4" fmla="*/ 301841 h 585927"/>
                  <a:gd name="connsiteX5" fmla="*/ 18191 w 231263"/>
                  <a:gd name="connsiteY5" fmla="*/ 248575 h 585927"/>
                  <a:gd name="connsiteX6" fmla="*/ 151356 w 231263"/>
                  <a:gd name="connsiteY6" fmla="*/ 195309 h 585927"/>
                  <a:gd name="connsiteX7" fmla="*/ 169111 w 231263"/>
                  <a:gd name="connsiteY7" fmla="*/ 106532 h 585927"/>
                  <a:gd name="connsiteX8" fmla="*/ 169111 w 231263"/>
                  <a:gd name="connsiteY8" fmla="*/ 71022 h 585927"/>
                  <a:gd name="connsiteX9" fmla="*/ 177989 w 231263"/>
                  <a:gd name="connsiteY9" fmla="*/ 44389 h 585927"/>
                  <a:gd name="connsiteX10" fmla="*/ 151356 w 231263"/>
                  <a:gd name="connsiteY10" fmla="*/ 0 h 5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263" h="585927">
                    <a:moveTo>
                      <a:pt x="169111" y="585927"/>
                    </a:moveTo>
                    <a:cubicBezTo>
                      <a:pt x="81074" y="529701"/>
                      <a:pt x="-6963" y="473476"/>
                      <a:pt x="435" y="443884"/>
                    </a:cubicBezTo>
                    <a:cubicBezTo>
                      <a:pt x="7833" y="414292"/>
                      <a:pt x="212019" y="424649"/>
                      <a:pt x="213499" y="408373"/>
                    </a:cubicBezTo>
                    <a:cubicBezTo>
                      <a:pt x="214979" y="392097"/>
                      <a:pt x="6354" y="363985"/>
                      <a:pt x="9313" y="346230"/>
                    </a:cubicBezTo>
                    <a:cubicBezTo>
                      <a:pt x="12272" y="328475"/>
                      <a:pt x="229775" y="318117"/>
                      <a:pt x="231255" y="301841"/>
                    </a:cubicBezTo>
                    <a:cubicBezTo>
                      <a:pt x="232735" y="285565"/>
                      <a:pt x="31507" y="266330"/>
                      <a:pt x="18191" y="248575"/>
                    </a:cubicBezTo>
                    <a:cubicBezTo>
                      <a:pt x="4875" y="230820"/>
                      <a:pt x="126203" y="218983"/>
                      <a:pt x="151356" y="195309"/>
                    </a:cubicBezTo>
                    <a:cubicBezTo>
                      <a:pt x="176509" y="171635"/>
                      <a:pt x="169111" y="106532"/>
                      <a:pt x="169111" y="106532"/>
                    </a:cubicBezTo>
                    <a:cubicBezTo>
                      <a:pt x="172070" y="85818"/>
                      <a:pt x="169111" y="71022"/>
                      <a:pt x="169111" y="71022"/>
                    </a:cubicBezTo>
                    <a:cubicBezTo>
                      <a:pt x="170591" y="60665"/>
                      <a:pt x="180948" y="56226"/>
                      <a:pt x="177989" y="44389"/>
                    </a:cubicBezTo>
                    <a:cubicBezTo>
                      <a:pt x="175030" y="32552"/>
                      <a:pt x="163193" y="16276"/>
                      <a:pt x="151356" y="0"/>
                    </a:cubicBezTo>
                  </a:path>
                </a:pathLst>
              </a:custGeom>
              <a:noFill/>
              <a:ln w="50800">
                <a:gradFill>
                  <a:gsLst>
                    <a:gs pos="69000">
                      <a:srgbClr val="FF6666"/>
                    </a:gs>
                    <a:gs pos="100000">
                      <a:srgbClr val="FFBFBF"/>
                    </a:gs>
                  </a:gsLst>
                  <a:lin ang="5400000" scaled="1"/>
                </a:gradFill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3DC86ADF-CBAE-3D85-22A9-66B2167527B4}"/>
                </a:ext>
              </a:extLst>
            </p:cNvPr>
            <p:cNvGrpSpPr/>
            <p:nvPr/>
          </p:nvGrpSpPr>
          <p:grpSpPr>
            <a:xfrm>
              <a:off x="11358104" y="10656406"/>
              <a:ext cx="3287839" cy="1200094"/>
              <a:chOff x="6233032" y="14533679"/>
              <a:chExt cx="3287839" cy="1200094"/>
            </a:xfrm>
          </p:grpSpPr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1DEF5301-EA02-3B78-B51C-F76741F8F902}"/>
                  </a:ext>
                </a:extLst>
              </p:cNvPr>
              <p:cNvSpPr/>
              <p:nvPr/>
            </p:nvSpPr>
            <p:spPr>
              <a:xfrm>
                <a:off x="6233032" y="15021245"/>
                <a:ext cx="3287839" cy="712528"/>
              </a:xfrm>
              <a:prstGeom prst="rect">
                <a:avLst/>
              </a:prstGeom>
              <a:solidFill>
                <a:srgbClr val="424242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97FDF503-3647-78FF-2F4A-4AD807508CCA}"/>
                  </a:ext>
                </a:extLst>
              </p:cNvPr>
              <p:cNvSpPr txBox="1"/>
              <p:nvPr/>
            </p:nvSpPr>
            <p:spPr>
              <a:xfrm>
                <a:off x="7073643" y="15085122"/>
                <a:ext cx="16066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Emitter</a:t>
                </a:r>
                <a:endParaRPr kumimoji="1" lang="ja-JP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0D94FD9B-EAC2-C922-E061-65C33750760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776841">
                <a:off x="7143657" y="14545544"/>
                <a:ext cx="172678" cy="594461"/>
              </a:xfrm>
              <a:custGeom>
                <a:avLst/>
                <a:gdLst>
                  <a:gd name="connsiteX0" fmla="*/ 169111 w 231263"/>
                  <a:gd name="connsiteY0" fmla="*/ 585927 h 585927"/>
                  <a:gd name="connsiteX1" fmla="*/ 435 w 231263"/>
                  <a:gd name="connsiteY1" fmla="*/ 443884 h 585927"/>
                  <a:gd name="connsiteX2" fmla="*/ 213499 w 231263"/>
                  <a:gd name="connsiteY2" fmla="*/ 408373 h 585927"/>
                  <a:gd name="connsiteX3" fmla="*/ 9313 w 231263"/>
                  <a:gd name="connsiteY3" fmla="*/ 346230 h 585927"/>
                  <a:gd name="connsiteX4" fmla="*/ 231255 w 231263"/>
                  <a:gd name="connsiteY4" fmla="*/ 301841 h 585927"/>
                  <a:gd name="connsiteX5" fmla="*/ 18191 w 231263"/>
                  <a:gd name="connsiteY5" fmla="*/ 248575 h 585927"/>
                  <a:gd name="connsiteX6" fmla="*/ 151356 w 231263"/>
                  <a:gd name="connsiteY6" fmla="*/ 195309 h 585927"/>
                  <a:gd name="connsiteX7" fmla="*/ 169111 w 231263"/>
                  <a:gd name="connsiteY7" fmla="*/ 106532 h 585927"/>
                  <a:gd name="connsiteX8" fmla="*/ 169111 w 231263"/>
                  <a:gd name="connsiteY8" fmla="*/ 71022 h 585927"/>
                  <a:gd name="connsiteX9" fmla="*/ 177989 w 231263"/>
                  <a:gd name="connsiteY9" fmla="*/ 44389 h 585927"/>
                  <a:gd name="connsiteX10" fmla="*/ 151356 w 231263"/>
                  <a:gd name="connsiteY10" fmla="*/ 0 h 5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263" h="585927">
                    <a:moveTo>
                      <a:pt x="169111" y="585927"/>
                    </a:moveTo>
                    <a:cubicBezTo>
                      <a:pt x="81074" y="529701"/>
                      <a:pt x="-6963" y="473476"/>
                      <a:pt x="435" y="443884"/>
                    </a:cubicBezTo>
                    <a:cubicBezTo>
                      <a:pt x="7833" y="414292"/>
                      <a:pt x="212019" y="424649"/>
                      <a:pt x="213499" y="408373"/>
                    </a:cubicBezTo>
                    <a:cubicBezTo>
                      <a:pt x="214979" y="392097"/>
                      <a:pt x="6354" y="363985"/>
                      <a:pt x="9313" y="346230"/>
                    </a:cubicBezTo>
                    <a:cubicBezTo>
                      <a:pt x="12272" y="328475"/>
                      <a:pt x="229775" y="318117"/>
                      <a:pt x="231255" y="301841"/>
                    </a:cubicBezTo>
                    <a:cubicBezTo>
                      <a:pt x="232735" y="285565"/>
                      <a:pt x="31507" y="266330"/>
                      <a:pt x="18191" y="248575"/>
                    </a:cubicBezTo>
                    <a:cubicBezTo>
                      <a:pt x="4875" y="230820"/>
                      <a:pt x="126203" y="218983"/>
                      <a:pt x="151356" y="195309"/>
                    </a:cubicBezTo>
                    <a:cubicBezTo>
                      <a:pt x="176509" y="171635"/>
                      <a:pt x="169111" y="106532"/>
                      <a:pt x="169111" y="106532"/>
                    </a:cubicBezTo>
                    <a:cubicBezTo>
                      <a:pt x="172070" y="85818"/>
                      <a:pt x="169111" y="71022"/>
                      <a:pt x="169111" y="71022"/>
                    </a:cubicBezTo>
                    <a:cubicBezTo>
                      <a:pt x="170591" y="60665"/>
                      <a:pt x="180948" y="56226"/>
                      <a:pt x="177989" y="44389"/>
                    </a:cubicBezTo>
                    <a:cubicBezTo>
                      <a:pt x="175030" y="32552"/>
                      <a:pt x="163193" y="16276"/>
                      <a:pt x="151356" y="0"/>
                    </a:cubicBezTo>
                  </a:path>
                </a:pathLst>
              </a:custGeom>
              <a:noFill/>
              <a:ln w="50800">
                <a:gradFill>
                  <a:gsLst>
                    <a:gs pos="69000">
                      <a:srgbClr val="FF6666"/>
                    </a:gs>
                    <a:gs pos="100000">
                      <a:srgbClr val="FFBFBF"/>
                    </a:gs>
                  </a:gsLst>
                  <a:lin ang="5400000" scaled="1"/>
                </a:gradFill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0" name="フリーフォーム: 図形 59">
                <a:extLst>
                  <a:ext uri="{FF2B5EF4-FFF2-40B4-BE49-F238E27FC236}">
                    <a16:creationId xmlns:a16="http://schemas.microsoft.com/office/drawing/2014/main" id="{F20ECECC-EC70-326D-F381-AC91959E74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6708" y="14533679"/>
                <a:ext cx="172678" cy="594461"/>
              </a:xfrm>
              <a:custGeom>
                <a:avLst/>
                <a:gdLst>
                  <a:gd name="connsiteX0" fmla="*/ 169111 w 231263"/>
                  <a:gd name="connsiteY0" fmla="*/ 585927 h 585927"/>
                  <a:gd name="connsiteX1" fmla="*/ 435 w 231263"/>
                  <a:gd name="connsiteY1" fmla="*/ 443884 h 585927"/>
                  <a:gd name="connsiteX2" fmla="*/ 213499 w 231263"/>
                  <a:gd name="connsiteY2" fmla="*/ 408373 h 585927"/>
                  <a:gd name="connsiteX3" fmla="*/ 9313 w 231263"/>
                  <a:gd name="connsiteY3" fmla="*/ 346230 h 585927"/>
                  <a:gd name="connsiteX4" fmla="*/ 231255 w 231263"/>
                  <a:gd name="connsiteY4" fmla="*/ 301841 h 585927"/>
                  <a:gd name="connsiteX5" fmla="*/ 18191 w 231263"/>
                  <a:gd name="connsiteY5" fmla="*/ 248575 h 585927"/>
                  <a:gd name="connsiteX6" fmla="*/ 151356 w 231263"/>
                  <a:gd name="connsiteY6" fmla="*/ 195309 h 585927"/>
                  <a:gd name="connsiteX7" fmla="*/ 169111 w 231263"/>
                  <a:gd name="connsiteY7" fmla="*/ 106532 h 585927"/>
                  <a:gd name="connsiteX8" fmla="*/ 169111 w 231263"/>
                  <a:gd name="connsiteY8" fmla="*/ 71022 h 585927"/>
                  <a:gd name="connsiteX9" fmla="*/ 177989 w 231263"/>
                  <a:gd name="connsiteY9" fmla="*/ 44389 h 585927"/>
                  <a:gd name="connsiteX10" fmla="*/ 151356 w 231263"/>
                  <a:gd name="connsiteY10" fmla="*/ 0 h 5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263" h="585927">
                    <a:moveTo>
                      <a:pt x="169111" y="585927"/>
                    </a:moveTo>
                    <a:cubicBezTo>
                      <a:pt x="81074" y="529701"/>
                      <a:pt x="-6963" y="473476"/>
                      <a:pt x="435" y="443884"/>
                    </a:cubicBezTo>
                    <a:cubicBezTo>
                      <a:pt x="7833" y="414292"/>
                      <a:pt x="212019" y="424649"/>
                      <a:pt x="213499" y="408373"/>
                    </a:cubicBezTo>
                    <a:cubicBezTo>
                      <a:pt x="214979" y="392097"/>
                      <a:pt x="6354" y="363985"/>
                      <a:pt x="9313" y="346230"/>
                    </a:cubicBezTo>
                    <a:cubicBezTo>
                      <a:pt x="12272" y="328475"/>
                      <a:pt x="229775" y="318117"/>
                      <a:pt x="231255" y="301841"/>
                    </a:cubicBezTo>
                    <a:cubicBezTo>
                      <a:pt x="232735" y="285565"/>
                      <a:pt x="31507" y="266330"/>
                      <a:pt x="18191" y="248575"/>
                    </a:cubicBezTo>
                    <a:cubicBezTo>
                      <a:pt x="4875" y="230820"/>
                      <a:pt x="126203" y="218983"/>
                      <a:pt x="151356" y="195309"/>
                    </a:cubicBezTo>
                    <a:cubicBezTo>
                      <a:pt x="176509" y="171635"/>
                      <a:pt x="169111" y="106532"/>
                      <a:pt x="169111" y="106532"/>
                    </a:cubicBezTo>
                    <a:cubicBezTo>
                      <a:pt x="172070" y="85818"/>
                      <a:pt x="169111" y="71022"/>
                      <a:pt x="169111" y="71022"/>
                    </a:cubicBezTo>
                    <a:cubicBezTo>
                      <a:pt x="170591" y="60665"/>
                      <a:pt x="180948" y="56226"/>
                      <a:pt x="177989" y="44389"/>
                    </a:cubicBezTo>
                    <a:cubicBezTo>
                      <a:pt x="175030" y="32552"/>
                      <a:pt x="163193" y="16276"/>
                      <a:pt x="151356" y="0"/>
                    </a:cubicBezTo>
                  </a:path>
                </a:pathLst>
              </a:custGeom>
              <a:noFill/>
              <a:ln w="50800">
                <a:gradFill>
                  <a:gsLst>
                    <a:gs pos="69000">
                      <a:srgbClr val="FF6666"/>
                    </a:gs>
                    <a:gs pos="100000">
                      <a:srgbClr val="FFBFBF"/>
                    </a:gs>
                  </a:gsLst>
                  <a:lin ang="5400000" scaled="1"/>
                </a:gradFill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1" name="フリーフォーム: 図形 60">
                <a:extLst>
                  <a:ext uri="{FF2B5EF4-FFF2-40B4-BE49-F238E27FC236}">
                    <a16:creationId xmlns:a16="http://schemas.microsoft.com/office/drawing/2014/main" id="{11B63EB0-CC49-E07E-24DA-5AA860B5F6B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80000">
                <a:off x="8437568" y="14533679"/>
                <a:ext cx="172678" cy="594461"/>
              </a:xfrm>
              <a:custGeom>
                <a:avLst/>
                <a:gdLst>
                  <a:gd name="connsiteX0" fmla="*/ 169111 w 231263"/>
                  <a:gd name="connsiteY0" fmla="*/ 585927 h 585927"/>
                  <a:gd name="connsiteX1" fmla="*/ 435 w 231263"/>
                  <a:gd name="connsiteY1" fmla="*/ 443884 h 585927"/>
                  <a:gd name="connsiteX2" fmla="*/ 213499 w 231263"/>
                  <a:gd name="connsiteY2" fmla="*/ 408373 h 585927"/>
                  <a:gd name="connsiteX3" fmla="*/ 9313 w 231263"/>
                  <a:gd name="connsiteY3" fmla="*/ 346230 h 585927"/>
                  <a:gd name="connsiteX4" fmla="*/ 231255 w 231263"/>
                  <a:gd name="connsiteY4" fmla="*/ 301841 h 585927"/>
                  <a:gd name="connsiteX5" fmla="*/ 18191 w 231263"/>
                  <a:gd name="connsiteY5" fmla="*/ 248575 h 585927"/>
                  <a:gd name="connsiteX6" fmla="*/ 151356 w 231263"/>
                  <a:gd name="connsiteY6" fmla="*/ 195309 h 585927"/>
                  <a:gd name="connsiteX7" fmla="*/ 169111 w 231263"/>
                  <a:gd name="connsiteY7" fmla="*/ 106532 h 585927"/>
                  <a:gd name="connsiteX8" fmla="*/ 169111 w 231263"/>
                  <a:gd name="connsiteY8" fmla="*/ 71022 h 585927"/>
                  <a:gd name="connsiteX9" fmla="*/ 177989 w 231263"/>
                  <a:gd name="connsiteY9" fmla="*/ 44389 h 585927"/>
                  <a:gd name="connsiteX10" fmla="*/ 151356 w 231263"/>
                  <a:gd name="connsiteY10" fmla="*/ 0 h 5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263" h="585927">
                    <a:moveTo>
                      <a:pt x="169111" y="585927"/>
                    </a:moveTo>
                    <a:cubicBezTo>
                      <a:pt x="81074" y="529701"/>
                      <a:pt x="-6963" y="473476"/>
                      <a:pt x="435" y="443884"/>
                    </a:cubicBezTo>
                    <a:cubicBezTo>
                      <a:pt x="7833" y="414292"/>
                      <a:pt x="212019" y="424649"/>
                      <a:pt x="213499" y="408373"/>
                    </a:cubicBezTo>
                    <a:cubicBezTo>
                      <a:pt x="214979" y="392097"/>
                      <a:pt x="6354" y="363985"/>
                      <a:pt x="9313" y="346230"/>
                    </a:cubicBezTo>
                    <a:cubicBezTo>
                      <a:pt x="12272" y="328475"/>
                      <a:pt x="229775" y="318117"/>
                      <a:pt x="231255" y="301841"/>
                    </a:cubicBezTo>
                    <a:cubicBezTo>
                      <a:pt x="232735" y="285565"/>
                      <a:pt x="31507" y="266330"/>
                      <a:pt x="18191" y="248575"/>
                    </a:cubicBezTo>
                    <a:cubicBezTo>
                      <a:pt x="4875" y="230820"/>
                      <a:pt x="126203" y="218983"/>
                      <a:pt x="151356" y="195309"/>
                    </a:cubicBezTo>
                    <a:cubicBezTo>
                      <a:pt x="176509" y="171635"/>
                      <a:pt x="169111" y="106532"/>
                      <a:pt x="169111" y="106532"/>
                    </a:cubicBezTo>
                    <a:cubicBezTo>
                      <a:pt x="172070" y="85818"/>
                      <a:pt x="169111" y="71022"/>
                      <a:pt x="169111" y="71022"/>
                    </a:cubicBezTo>
                    <a:cubicBezTo>
                      <a:pt x="170591" y="60665"/>
                      <a:pt x="180948" y="56226"/>
                      <a:pt x="177989" y="44389"/>
                    </a:cubicBezTo>
                    <a:cubicBezTo>
                      <a:pt x="175030" y="32552"/>
                      <a:pt x="163193" y="16276"/>
                      <a:pt x="151356" y="0"/>
                    </a:cubicBezTo>
                  </a:path>
                </a:pathLst>
              </a:custGeom>
              <a:noFill/>
              <a:ln w="50800">
                <a:gradFill>
                  <a:gsLst>
                    <a:gs pos="69000">
                      <a:srgbClr val="FF6666"/>
                    </a:gs>
                    <a:gs pos="100000">
                      <a:srgbClr val="FFBFBF"/>
                    </a:gs>
                  </a:gsLst>
                  <a:lin ang="5400000" scaled="1"/>
                </a:gradFill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2" name="フリーフォーム: 図形 61">
                <a:extLst>
                  <a:ext uri="{FF2B5EF4-FFF2-40B4-BE49-F238E27FC236}">
                    <a16:creationId xmlns:a16="http://schemas.microsoft.com/office/drawing/2014/main" id="{4E0DC293-8B64-EDD0-ED54-5AB2B591E3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0000">
                <a:off x="9074396" y="14581197"/>
                <a:ext cx="172678" cy="594461"/>
              </a:xfrm>
              <a:custGeom>
                <a:avLst/>
                <a:gdLst>
                  <a:gd name="connsiteX0" fmla="*/ 169111 w 231263"/>
                  <a:gd name="connsiteY0" fmla="*/ 585927 h 585927"/>
                  <a:gd name="connsiteX1" fmla="*/ 435 w 231263"/>
                  <a:gd name="connsiteY1" fmla="*/ 443884 h 585927"/>
                  <a:gd name="connsiteX2" fmla="*/ 213499 w 231263"/>
                  <a:gd name="connsiteY2" fmla="*/ 408373 h 585927"/>
                  <a:gd name="connsiteX3" fmla="*/ 9313 w 231263"/>
                  <a:gd name="connsiteY3" fmla="*/ 346230 h 585927"/>
                  <a:gd name="connsiteX4" fmla="*/ 231255 w 231263"/>
                  <a:gd name="connsiteY4" fmla="*/ 301841 h 585927"/>
                  <a:gd name="connsiteX5" fmla="*/ 18191 w 231263"/>
                  <a:gd name="connsiteY5" fmla="*/ 248575 h 585927"/>
                  <a:gd name="connsiteX6" fmla="*/ 151356 w 231263"/>
                  <a:gd name="connsiteY6" fmla="*/ 195309 h 585927"/>
                  <a:gd name="connsiteX7" fmla="*/ 169111 w 231263"/>
                  <a:gd name="connsiteY7" fmla="*/ 106532 h 585927"/>
                  <a:gd name="connsiteX8" fmla="*/ 169111 w 231263"/>
                  <a:gd name="connsiteY8" fmla="*/ 71022 h 585927"/>
                  <a:gd name="connsiteX9" fmla="*/ 177989 w 231263"/>
                  <a:gd name="connsiteY9" fmla="*/ 44389 h 585927"/>
                  <a:gd name="connsiteX10" fmla="*/ 151356 w 231263"/>
                  <a:gd name="connsiteY10" fmla="*/ 0 h 5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263" h="585927">
                    <a:moveTo>
                      <a:pt x="169111" y="585927"/>
                    </a:moveTo>
                    <a:cubicBezTo>
                      <a:pt x="81074" y="529701"/>
                      <a:pt x="-6963" y="473476"/>
                      <a:pt x="435" y="443884"/>
                    </a:cubicBezTo>
                    <a:cubicBezTo>
                      <a:pt x="7833" y="414292"/>
                      <a:pt x="212019" y="424649"/>
                      <a:pt x="213499" y="408373"/>
                    </a:cubicBezTo>
                    <a:cubicBezTo>
                      <a:pt x="214979" y="392097"/>
                      <a:pt x="6354" y="363985"/>
                      <a:pt x="9313" y="346230"/>
                    </a:cubicBezTo>
                    <a:cubicBezTo>
                      <a:pt x="12272" y="328475"/>
                      <a:pt x="229775" y="318117"/>
                      <a:pt x="231255" y="301841"/>
                    </a:cubicBezTo>
                    <a:cubicBezTo>
                      <a:pt x="232735" y="285565"/>
                      <a:pt x="31507" y="266330"/>
                      <a:pt x="18191" y="248575"/>
                    </a:cubicBezTo>
                    <a:cubicBezTo>
                      <a:pt x="4875" y="230820"/>
                      <a:pt x="126203" y="218983"/>
                      <a:pt x="151356" y="195309"/>
                    </a:cubicBezTo>
                    <a:cubicBezTo>
                      <a:pt x="176509" y="171635"/>
                      <a:pt x="169111" y="106532"/>
                      <a:pt x="169111" y="106532"/>
                    </a:cubicBezTo>
                    <a:cubicBezTo>
                      <a:pt x="172070" y="85818"/>
                      <a:pt x="169111" y="71022"/>
                      <a:pt x="169111" y="71022"/>
                    </a:cubicBezTo>
                    <a:cubicBezTo>
                      <a:pt x="170591" y="60665"/>
                      <a:pt x="180948" y="56226"/>
                      <a:pt x="177989" y="44389"/>
                    </a:cubicBezTo>
                    <a:cubicBezTo>
                      <a:pt x="175030" y="32552"/>
                      <a:pt x="163193" y="16276"/>
                      <a:pt x="151356" y="0"/>
                    </a:cubicBezTo>
                  </a:path>
                </a:pathLst>
              </a:custGeom>
              <a:noFill/>
              <a:ln w="50800">
                <a:gradFill>
                  <a:gsLst>
                    <a:gs pos="69000">
                      <a:srgbClr val="FF6666"/>
                    </a:gs>
                    <a:gs pos="100000">
                      <a:srgbClr val="FFBFBF"/>
                    </a:gs>
                  </a:gsLst>
                  <a:lin ang="5400000" scaled="1"/>
                </a:gradFill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フリーフォーム: 図形 62">
                <a:extLst>
                  <a:ext uri="{FF2B5EF4-FFF2-40B4-BE49-F238E27FC236}">
                    <a16:creationId xmlns:a16="http://schemas.microsoft.com/office/drawing/2014/main" id="{5DCD9796-37F7-E129-623B-5D336E54B35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0000">
                <a:off x="6519397" y="14646927"/>
                <a:ext cx="172678" cy="594461"/>
              </a:xfrm>
              <a:custGeom>
                <a:avLst/>
                <a:gdLst>
                  <a:gd name="connsiteX0" fmla="*/ 169111 w 231263"/>
                  <a:gd name="connsiteY0" fmla="*/ 585927 h 585927"/>
                  <a:gd name="connsiteX1" fmla="*/ 435 w 231263"/>
                  <a:gd name="connsiteY1" fmla="*/ 443884 h 585927"/>
                  <a:gd name="connsiteX2" fmla="*/ 213499 w 231263"/>
                  <a:gd name="connsiteY2" fmla="*/ 408373 h 585927"/>
                  <a:gd name="connsiteX3" fmla="*/ 9313 w 231263"/>
                  <a:gd name="connsiteY3" fmla="*/ 346230 h 585927"/>
                  <a:gd name="connsiteX4" fmla="*/ 231255 w 231263"/>
                  <a:gd name="connsiteY4" fmla="*/ 301841 h 585927"/>
                  <a:gd name="connsiteX5" fmla="*/ 18191 w 231263"/>
                  <a:gd name="connsiteY5" fmla="*/ 248575 h 585927"/>
                  <a:gd name="connsiteX6" fmla="*/ 151356 w 231263"/>
                  <a:gd name="connsiteY6" fmla="*/ 195309 h 585927"/>
                  <a:gd name="connsiteX7" fmla="*/ 169111 w 231263"/>
                  <a:gd name="connsiteY7" fmla="*/ 106532 h 585927"/>
                  <a:gd name="connsiteX8" fmla="*/ 169111 w 231263"/>
                  <a:gd name="connsiteY8" fmla="*/ 71022 h 585927"/>
                  <a:gd name="connsiteX9" fmla="*/ 177989 w 231263"/>
                  <a:gd name="connsiteY9" fmla="*/ 44389 h 585927"/>
                  <a:gd name="connsiteX10" fmla="*/ 151356 w 231263"/>
                  <a:gd name="connsiteY10" fmla="*/ 0 h 5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263" h="585927">
                    <a:moveTo>
                      <a:pt x="169111" y="585927"/>
                    </a:moveTo>
                    <a:cubicBezTo>
                      <a:pt x="81074" y="529701"/>
                      <a:pt x="-6963" y="473476"/>
                      <a:pt x="435" y="443884"/>
                    </a:cubicBezTo>
                    <a:cubicBezTo>
                      <a:pt x="7833" y="414292"/>
                      <a:pt x="212019" y="424649"/>
                      <a:pt x="213499" y="408373"/>
                    </a:cubicBezTo>
                    <a:cubicBezTo>
                      <a:pt x="214979" y="392097"/>
                      <a:pt x="6354" y="363985"/>
                      <a:pt x="9313" y="346230"/>
                    </a:cubicBezTo>
                    <a:cubicBezTo>
                      <a:pt x="12272" y="328475"/>
                      <a:pt x="229775" y="318117"/>
                      <a:pt x="231255" y="301841"/>
                    </a:cubicBezTo>
                    <a:cubicBezTo>
                      <a:pt x="232735" y="285565"/>
                      <a:pt x="31507" y="266330"/>
                      <a:pt x="18191" y="248575"/>
                    </a:cubicBezTo>
                    <a:cubicBezTo>
                      <a:pt x="4875" y="230820"/>
                      <a:pt x="126203" y="218983"/>
                      <a:pt x="151356" y="195309"/>
                    </a:cubicBezTo>
                    <a:cubicBezTo>
                      <a:pt x="176509" y="171635"/>
                      <a:pt x="169111" y="106532"/>
                      <a:pt x="169111" y="106532"/>
                    </a:cubicBezTo>
                    <a:cubicBezTo>
                      <a:pt x="172070" y="85818"/>
                      <a:pt x="169111" y="71022"/>
                      <a:pt x="169111" y="71022"/>
                    </a:cubicBezTo>
                    <a:cubicBezTo>
                      <a:pt x="170591" y="60665"/>
                      <a:pt x="180948" y="56226"/>
                      <a:pt x="177989" y="44389"/>
                    </a:cubicBezTo>
                    <a:cubicBezTo>
                      <a:pt x="175030" y="32552"/>
                      <a:pt x="163193" y="16276"/>
                      <a:pt x="151356" y="0"/>
                    </a:cubicBezTo>
                  </a:path>
                </a:pathLst>
              </a:custGeom>
              <a:noFill/>
              <a:ln w="50800">
                <a:gradFill>
                  <a:gsLst>
                    <a:gs pos="69000">
                      <a:srgbClr val="FF6666"/>
                    </a:gs>
                    <a:gs pos="100000">
                      <a:srgbClr val="FFBFBF"/>
                    </a:gs>
                  </a:gsLst>
                  <a:lin ang="5400000" scaled="1"/>
                </a:gradFill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177" name="矢印: 右 176">
              <a:extLst>
                <a:ext uri="{FF2B5EF4-FFF2-40B4-BE49-F238E27FC236}">
                  <a16:creationId xmlns:a16="http://schemas.microsoft.com/office/drawing/2014/main" id="{B87B5E3B-2D76-8044-FAF3-87C7225D37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2421" y="10562663"/>
              <a:ext cx="1101917" cy="138758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21" name="フリーフォーム: 図形 220">
            <a:extLst>
              <a:ext uri="{FF2B5EF4-FFF2-40B4-BE49-F238E27FC236}">
                <a16:creationId xmlns:a16="http://schemas.microsoft.com/office/drawing/2014/main" id="{3A18B1C2-AE21-768B-E783-9F12170D3031}"/>
              </a:ext>
            </a:extLst>
          </p:cNvPr>
          <p:cNvSpPr>
            <a:spLocks noChangeAspect="1"/>
          </p:cNvSpPr>
          <p:nvPr/>
        </p:nvSpPr>
        <p:spPr>
          <a:xfrm rot="2220000">
            <a:off x="19102171" y="10252550"/>
            <a:ext cx="172678" cy="594461"/>
          </a:xfrm>
          <a:custGeom>
            <a:avLst/>
            <a:gdLst>
              <a:gd name="connsiteX0" fmla="*/ 169111 w 231263"/>
              <a:gd name="connsiteY0" fmla="*/ 585927 h 585927"/>
              <a:gd name="connsiteX1" fmla="*/ 435 w 231263"/>
              <a:gd name="connsiteY1" fmla="*/ 443884 h 585927"/>
              <a:gd name="connsiteX2" fmla="*/ 213499 w 231263"/>
              <a:gd name="connsiteY2" fmla="*/ 408373 h 585927"/>
              <a:gd name="connsiteX3" fmla="*/ 9313 w 231263"/>
              <a:gd name="connsiteY3" fmla="*/ 346230 h 585927"/>
              <a:gd name="connsiteX4" fmla="*/ 231255 w 231263"/>
              <a:gd name="connsiteY4" fmla="*/ 301841 h 585927"/>
              <a:gd name="connsiteX5" fmla="*/ 18191 w 231263"/>
              <a:gd name="connsiteY5" fmla="*/ 248575 h 585927"/>
              <a:gd name="connsiteX6" fmla="*/ 151356 w 231263"/>
              <a:gd name="connsiteY6" fmla="*/ 195309 h 585927"/>
              <a:gd name="connsiteX7" fmla="*/ 169111 w 231263"/>
              <a:gd name="connsiteY7" fmla="*/ 106532 h 585927"/>
              <a:gd name="connsiteX8" fmla="*/ 169111 w 231263"/>
              <a:gd name="connsiteY8" fmla="*/ 71022 h 585927"/>
              <a:gd name="connsiteX9" fmla="*/ 177989 w 231263"/>
              <a:gd name="connsiteY9" fmla="*/ 44389 h 585927"/>
              <a:gd name="connsiteX10" fmla="*/ 151356 w 231263"/>
              <a:gd name="connsiteY10" fmla="*/ 0 h 58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263" h="585927">
                <a:moveTo>
                  <a:pt x="169111" y="585927"/>
                </a:moveTo>
                <a:cubicBezTo>
                  <a:pt x="81074" y="529701"/>
                  <a:pt x="-6963" y="473476"/>
                  <a:pt x="435" y="443884"/>
                </a:cubicBezTo>
                <a:cubicBezTo>
                  <a:pt x="7833" y="414292"/>
                  <a:pt x="212019" y="424649"/>
                  <a:pt x="213499" y="408373"/>
                </a:cubicBezTo>
                <a:cubicBezTo>
                  <a:pt x="214979" y="392097"/>
                  <a:pt x="6354" y="363985"/>
                  <a:pt x="9313" y="346230"/>
                </a:cubicBezTo>
                <a:cubicBezTo>
                  <a:pt x="12272" y="328475"/>
                  <a:pt x="229775" y="318117"/>
                  <a:pt x="231255" y="301841"/>
                </a:cubicBezTo>
                <a:cubicBezTo>
                  <a:pt x="232735" y="285565"/>
                  <a:pt x="31507" y="266330"/>
                  <a:pt x="18191" y="248575"/>
                </a:cubicBezTo>
                <a:cubicBezTo>
                  <a:pt x="4875" y="230820"/>
                  <a:pt x="126203" y="218983"/>
                  <a:pt x="151356" y="195309"/>
                </a:cubicBezTo>
                <a:cubicBezTo>
                  <a:pt x="176509" y="171635"/>
                  <a:pt x="169111" y="106532"/>
                  <a:pt x="169111" y="106532"/>
                </a:cubicBezTo>
                <a:cubicBezTo>
                  <a:pt x="172070" y="85818"/>
                  <a:pt x="169111" y="71022"/>
                  <a:pt x="169111" y="71022"/>
                </a:cubicBezTo>
                <a:cubicBezTo>
                  <a:pt x="170591" y="60665"/>
                  <a:pt x="180948" y="56226"/>
                  <a:pt x="177989" y="44389"/>
                </a:cubicBezTo>
                <a:cubicBezTo>
                  <a:pt x="175030" y="32552"/>
                  <a:pt x="163193" y="16276"/>
                  <a:pt x="151356" y="0"/>
                </a:cubicBezTo>
              </a:path>
            </a:pathLst>
          </a:custGeom>
          <a:noFill/>
          <a:ln w="50800">
            <a:gradFill>
              <a:gsLst>
                <a:gs pos="69000">
                  <a:srgbClr val="FF6666"/>
                </a:gs>
                <a:gs pos="100000">
                  <a:srgbClr val="FFBFBF"/>
                </a:gs>
              </a:gsLst>
              <a:lin ang="5400000" scaled="1"/>
            </a:gradFill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3C34F86-E5C8-B173-5A91-CC69D14BE2F2}"/>
              </a:ext>
            </a:extLst>
          </p:cNvPr>
          <p:cNvSpPr/>
          <p:nvPr/>
        </p:nvSpPr>
        <p:spPr>
          <a:xfrm>
            <a:off x="16951547" y="6695686"/>
            <a:ext cx="13212000" cy="6804000"/>
          </a:xfrm>
          <a:prstGeom prst="rect">
            <a:avLst/>
          </a:prstGeom>
          <a:solidFill>
            <a:srgbClr val="F9EEEC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7200" b="1" u="sng" dirty="0">
              <a:latin typeface="メイリオ"/>
            </a:endParaRP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6749711B-4288-1F62-537B-EEBF7925E4DA}"/>
              </a:ext>
            </a:extLst>
          </p:cNvPr>
          <p:cNvGrpSpPr/>
          <p:nvPr/>
        </p:nvGrpSpPr>
        <p:grpSpPr>
          <a:xfrm>
            <a:off x="17799267" y="7001794"/>
            <a:ext cx="11535633" cy="3314939"/>
            <a:chOff x="17717535" y="6913303"/>
            <a:chExt cx="11535633" cy="3314939"/>
          </a:xfrm>
        </p:grpSpPr>
        <p:grpSp>
          <p:nvGrpSpPr>
            <p:cNvPr id="138" name="グループ化 137">
              <a:extLst>
                <a:ext uri="{FF2B5EF4-FFF2-40B4-BE49-F238E27FC236}">
                  <a16:creationId xmlns:a16="http://schemas.microsoft.com/office/drawing/2014/main" id="{5B089F17-D3E4-1677-CD75-F068393584E5}"/>
                </a:ext>
              </a:extLst>
            </p:cNvPr>
            <p:cNvGrpSpPr/>
            <p:nvPr/>
          </p:nvGrpSpPr>
          <p:grpSpPr>
            <a:xfrm>
              <a:off x="17717535" y="7550586"/>
              <a:ext cx="11535633" cy="2677656"/>
              <a:chOff x="10944737" y="8666686"/>
              <a:chExt cx="11535633" cy="26776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テキスト ボックス 123">
                    <a:extLst>
                      <a:ext uri="{FF2B5EF4-FFF2-40B4-BE49-F238E27FC236}">
                        <a16:creationId xmlns:a16="http://schemas.microsoft.com/office/drawing/2014/main" id="{11B6B81B-502D-A16A-A25D-09E2DDBD3811}"/>
                      </a:ext>
                    </a:extLst>
                  </p:cNvPr>
                  <p:cNvSpPr txBox="1"/>
                  <p:nvPr/>
                </p:nvSpPr>
                <p:spPr>
                  <a:xfrm>
                    <a:off x="16565345" y="8666686"/>
                    <a:ext cx="5915025" cy="26776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225425"/>
                    <a14:m>
                      <m:oMath xmlns:m="http://schemas.openxmlformats.org/officeDocument/2006/math"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altLang="ja-JP" sz="28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	: Thermal radiation intensity</a:t>
                    </a:r>
                    <a:endParaRPr kumimoji="1" lang="en-US" altLang="ja-JP" sz="2800" b="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defTabSz="361950">
                      <a:tabLst>
                        <a:tab pos="449263" algn="l"/>
                      </a:tabLst>
                    </a:pPr>
                    <a14:m>
                      <m:oMath xmlns:m="http://schemas.openxmlformats.org/officeDocument/2006/math">
                        <m:r>
                          <a:rPr kumimoji="1" lang="ja-JP" alt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oMath>
                    </a14:m>
                    <a:r>
                      <a:rPr lang="en-US" altLang="ja-JP" sz="28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	: Stefan–Boltzmann constant</a:t>
                    </a:r>
                    <a:endParaRPr kumimoji="1" lang="en-US" altLang="ja-JP" sz="2800" b="0" i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defTabSz="361950">
                      <a:tabLst>
                        <a:tab pos="449263" algn="l"/>
                      </a:tabLst>
                    </a:pPr>
                    <a14:m>
                      <m:oMath xmlns:m="http://schemas.openxmlformats.org/officeDocument/2006/math">
                        <m:r>
                          <a:rPr kumimoji="1"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a14:m>
                    <a:r>
                      <a:rPr lang="en-US" altLang="ja-JP" sz="28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	: Temperature of the emitter</a:t>
                    </a:r>
                    <a:endParaRPr kumimoji="1" lang="en-US" altLang="ja-JP" sz="2800" b="0" i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tabLst>
                        <a:tab pos="449263" algn="l"/>
                      </a:tabLst>
                    </a:pPr>
                    <a14:m>
                      <m:oMath xmlns:m="http://schemas.openxmlformats.org/officeDocument/2006/math">
                        <m:r>
                          <a:rPr kumimoji="1"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a14:m>
                    <a:r>
                      <a:rPr lang="en-US" altLang="ja-JP" sz="28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	:</a:t>
                    </a:r>
                    <a:r>
                      <a:rPr lang="en-US" altLang="ja-JP" sz="2800" dirty="0">
                        <a:solidFill>
                          <a:srgbClr val="000000"/>
                        </a:solidFill>
                      </a:rPr>
                      <a:t> </a:t>
                    </a:r>
                    <a:r>
                      <a:rPr lang="en-US" altLang="ja-JP" sz="28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Area of the emitter</a:t>
                    </a:r>
                  </a:p>
                  <a:p>
                    <a:pPr defTabSz="358775">
                      <a:tabLst>
                        <a:tab pos="449263" algn="l"/>
                      </a:tabLst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oMath>
                    </a14:m>
                    <a:r>
                      <a:rPr lang="en-US" altLang="ja-JP" sz="28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	: Refractive index of the structure</a:t>
                    </a:r>
                    <a:endParaRPr kumimoji="1" lang="en-US" altLang="ja-JP" sz="28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tabLst>
                        <a:tab pos="266700" algn="l"/>
                        <a:tab pos="268288" algn="l"/>
                        <a:tab pos="449263" algn="l"/>
                      </a:tabLst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oMath>
                    </a14:m>
                    <a:r>
                      <a:rPr lang="en-US" altLang="ja-JP" sz="28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	: Refractive index of the emitter</a:t>
                    </a:r>
                  </a:p>
                </p:txBody>
              </p:sp>
            </mc:Choice>
            <mc:Fallback xmlns="">
              <p:sp>
                <p:nvSpPr>
                  <p:cNvPr id="124" name="テキスト ボックス 123">
                    <a:extLst>
                      <a:ext uri="{FF2B5EF4-FFF2-40B4-BE49-F238E27FC236}">
                        <a16:creationId xmlns:a16="http://schemas.microsoft.com/office/drawing/2014/main" id="{11B6B81B-502D-A16A-A25D-09E2DDBD38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65345" y="8666686"/>
                    <a:ext cx="5915025" cy="267765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2278" r="-825" b="-546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3" name="グループ化 132">
                <a:extLst>
                  <a:ext uri="{FF2B5EF4-FFF2-40B4-BE49-F238E27FC236}">
                    <a16:creationId xmlns:a16="http://schemas.microsoft.com/office/drawing/2014/main" id="{94181BF5-2B0F-C217-5CE4-0F14053486EF}"/>
                  </a:ext>
                </a:extLst>
              </p:cNvPr>
              <p:cNvGrpSpPr/>
              <p:nvPr/>
            </p:nvGrpSpPr>
            <p:grpSpPr>
              <a:xfrm>
                <a:off x="10944737" y="8828094"/>
                <a:ext cx="5677907" cy="2354840"/>
                <a:chOff x="10944737" y="8890236"/>
                <a:chExt cx="5677907" cy="2354840"/>
              </a:xfrm>
            </p:grpSpPr>
            <p:grpSp>
              <p:nvGrpSpPr>
                <p:cNvPr id="132" name="グループ化 131">
                  <a:extLst>
                    <a:ext uri="{FF2B5EF4-FFF2-40B4-BE49-F238E27FC236}">
                      <a16:creationId xmlns:a16="http://schemas.microsoft.com/office/drawing/2014/main" id="{806CB016-2DC2-7754-B9C7-1C4E93BB5B3A}"/>
                    </a:ext>
                  </a:extLst>
                </p:cNvPr>
                <p:cNvGrpSpPr/>
                <p:nvPr/>
              </p:nvGrpSpPr>
              <p:grpSpPr>
                <a:xfrm>
                  <a:off x="10944737" y="8890236"/>
                  <a:ext cx="5677907" cy="1643757"/>
                  <a:chOff x="10525162" y="8873727"/>
                  <a:chExt cx="5677907" cy="1643757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7" name="テキスト ボックス 126">
                        <a:extLst>
                          <a:ext uri="{FF2B5EF4-FFF2-40B4-BE49-F238E27FC236}">
                            <a16:creationId xmlns:a16="http://schemas.microsoft.com/office/drawing/2014/main" id="{4B2C9C62-5474-1A1C-E68B-6EB3D24A971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25162" y="9341662"/>
                        <a:ext cx="1132921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ja-JP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ja-JP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m:oMathPara>
                        </a14:m>
                        <a:endParaRPr lang="en-US" altLang="ja-JP" sz="4000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27" name="テキスト ボックス 126">
                        <a:extLst>
                          <a:ext uri="{FF2B5EF4-FFF2-40B4-BE49-F238E27FC236}">
                            <a16:creationId xmlns:a16="http://schemas.microsoft.com/office/drawing/2014/main" id="{4B2C9C62-5474-1A1C-E68B-6EB3D24A971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525162" y="9341662"/>
                        <a:ext cx="1132921" cy="707886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8" name="テキスト ボックス 127">
                        <a:extLst>
                          <a:ext uri="{FF2B5EF4-FFF2-40B4-BE49-F238E27FC236}">
                            <a16:creationId xmlns:a16="http://schemas.microsoft.com/office/drawing/2014/main" id="{9660C393-2761-DC9A-D37D-FB4EFE3E214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788521" y="9018849"/>
                        <a:ext cx="4414548" cy="135351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14:m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ja-JP" sz="4000" i="1" smtClean="0">
                                    <a:solidFill>
                                      <a:srgbClr val="E53F2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4000" b="0" i="1" smtClean="0">
                                    <a:solidFill>
                                      <a:srgbClr val="E53F23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4000" b="0" i="0" smtClean="0">
                                    <a:solidFill>
                                      <a:srgbClr val="E53F23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  <m:sup>
                                <m:r>
                                  <a:rPr lang="en-US" altLang="ja-JP" sz="4000" b="0" i="0" smtClean="0">
                                    <a:solidFill>
                                      <a:srgbClr val="E53F23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ja-JP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ja-JP" alt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sSup>
                              <m:sSupPr>
                                <m:ctrlPr>
                                  <a:rPr lang="en-US" altLang="ja-JP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altLang="ja-JP" sz="40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oMath>
                        </a14:m>
                        <a:r>
                          <a:rPr lang="ja-JP" altLang="en-US" sz="4000" dirty="0">
                            <a:solidFill>
                              <a:srgbClr val="000000"/>
                            </a:solidFill>
                          </a:rPr>
                          <a:t> </a:t>
                        </a:r>
                        <a:r>
                          <a:rPr lang="en-US" altLang="ja-JP" sz="4000" dirty="0">
                            <a:solidFill>
                              <a:srgbClr val="000000"/>
                            </a:solidFill>
                          </a:rPr>
                          <a:t>(</a:t>
                        </a:r>
                        <a:r>
                          <a:rPr lang="en-US" altLang="ja-JP" sz="40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if</a:t>
                        </a:r>
                        <a:r>
                          <a:rPr lang="en-US" altLang="ja-JP" sz="4000" dirty="0">
                            <a:solidFill>
                              <a:srgbClr val="000000"/>
                            </a:solidFill>
                          </a:rPr>
                          <a:t>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ja-JP" sz="400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4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4000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lang="en-US" altLang="ja-JP" sz="4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&gt;</m:t>
                            </m:r>
                            <m:sSub>
                              <m:sSubPr>
                                <m:ctrlPr>
                                  <a:rPr lang="en-US" altLang="ja-JP" sz="4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4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4000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oMath>
                        </a14:m>
                        <a:r>
                          <a:rPr lang="en-US" altLang="ja-JP" sz="4000" dirty="0">
                            <a:solidFill>
                              <a:srgbClr val="000000"/>
                            </a:solidFill>
                          </a:rPr>
                          <a:t>)</a:t>
                        </a:r>
                      </a:p>
                      <a:p>
                        <a14:m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ja-JP" sz="4000" i="1" smtClean="0">
                                    <a:solidFill>
                                      <a:srgbClr val="E53F2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4000" b="0" i="1" smtClean="0">
                                    <a:solidFill>
                                      <a:srgbClr val="E53F23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4000" b="0" i="0" smtClean="0">
                                    <a:solidFill>
                                      <a:srgbClr val="E53F23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  <m:sup>
                                <m:r>
                                  <a:rPr lang="en-US" altLang="ja-JP" sz="4000" b="0" i="0" smtClean="0">
                                    <a:solidFill>
                                      <a:srgbClr val="E53F23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ja-JP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ja-JP" alt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sSup>
                              <m:sSupPr>
                                <m:ctrlPr>
                                  <a:rPr lang="en-US" altLang="ja-JP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altLang="ja-JP" sz="40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oMath>
                        </a14:m>
                        <a:r>
                          <a:rPr lang="ja-JP" altLang="en-US" sz="4000" dirty="0">
                            <a:solidFill>
                              <a:srgbClr val="000000"/>
                            </a:solidFill>
                          </a:rPr>
                          <a:t> </a:t>
                        </a:r>
                        <a:r>
                          <a:rPr lang="en-US" altLang="ja-JP" sz="4000" dirty="0">
                            <a:solidFill>
                              <a:srgbClr val="000000"/>
                            </a:solidFill>
                          </a:rPr>
                          <a:t>(</a:t>
                        </a:r>
                        <a:r>
                          <a:rPr lang="en-US" altLang="ja-JP" sz="40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if</a:t>
                        </a:r>
                        <a:r>
                          <a:rPr lang="en-US" altLang="ja-JP" sz="4000" dirty="0">
                            <a:solidFill>
                              <a:srgbClr val="000000"/>
                            </a:solidFill>
                          </a:rPr>
                          <a:t>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ja-JP" sz="400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4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4000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lang="en-US" altLang="ja-JP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altLang="ja-JP" sz="4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4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4000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</m:sub>
                            </m:sSub>
                          </m:oMath>
                        </a14:m>
                        <a:r>
                          <a:rPr lang="en-US" altLang="ja-JP" sz="4000" dirty="0">
                            <a:solidFill>
                              <a:srgbClr val="000000"/>
                            </a:solidFill>
                          </a:rPr>
                          <a:t>)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128" name="テキスト ボックス 127">
                        <a:extLst>
                          <a:ext uri="{FF2B5EF4-FFF2-40B4-BE49-F238E27FC236}">
                            <a16:creationId xmlns:a16="http://schemas.microsoft.com/office/drawing/2014/main" id="{9660C393-2761-DC9A-D37D-FB4EFE3E214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788521" y="9018849"/>
                        <a:ext cx="4414548" cy="1353512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 t="-9009" r="-1519" b="-1846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29" name="左中かっこ 128">
                    <a:extLst>
                      <a:ext uri="{FF2B5EF4-FFF2-40B4-BE49-F238E27FC236}">
                        <a16:creationId xmlns:a16="http://schemas.microsoft.com/office/drawing/2014/main" id="{E2C6E9E9-23D7-B64C-13BE-7F2481C9956E}"/>
                      </a:ext>
                    </a:extLst>
                  </p:cNvPr>
                  <p:cNvSpPr/>
                  <p:nvPr/>
                </p:nvSpPr>
                <p:spPr>
                  <a:xfrm>
                    <a:off x="11617223" y="8873727"/>
                    <a:ext cx="266529" cy="1643757"/>
                  </a:xfrm>
                  <a:prstGeom prst="leftBrace">
                    <a:avLst/>
                  </a:prstGeom>
                  <a:ln w="1270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31" name="テキスト ボックス 130">
                  <a:extLst>
                    <a:ext uri="{FF2B5EF4-FFF2-40B4-BE49-F238E27FC236}">
                      <a16:creationId xmlns:a16="http://schemas.microsoft.com/office/drawing/2014/main" id="{4D77E726-875C-D7EE-ED4C-738C47132312}"/>
                    </a:ext>
                  </a:extLst>
                </p:cNvPr>
                <p:cNvSpPr txBox="1"/>
                <p:nvPr/>
              </p:nvSpPr>
              <p:spPr>
                <a:xfrm>
                  <a:off x="11644926" y="10660301"/>
                  <a:ext cx="42185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3200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Stefan-</a:t>
                  </a:r>
                  <a:r>
                    <a:rPr lang="en-US" altLang="ja-JP" sz="3200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Boltzman</a:t>
                  </a:r>
                  <a:r>
                    <a:rPr lang="en-US" altLang="ja-JP" sz="3200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law</a:t>
                  </a:r>
                  <a:endParaRPr lang="ja-JP" altLang="en-US" sz="3200" u="sng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8" name="グループ化 67">
              <a:extLst>
                <a:ext uri="{FF2B5EF4-FFF2-40B4-BE49-F238E27FC236}">
                  <a16:creationId xmlns:a16="http://schemas.microsoft.com/office/drawing/2014/main" id="{AA938241-5B1B-4107-87BD-235B8E226526}"/>
                </a:ext>
              </a:extLst>
            </p:cNvPr>
            <p:cNvGrpSpPr/>
            <p:nvPr/>
          </p:nvGrpSpPr>
          <p:grpSpPr>
            <a:xfrm>
              <a:off x="18149580" y="6913303"/>
              <a:ext cx="10368000" cy="584775"/>
              <a:chOff x="18149580" y="6913303"/>
              <a:chExt cx="10368000" cy="584775"/>
            </a:xfrm>
          </p:grpSpPr>
          <p:cxnSp>
            <p:nvCxnSpPr>
              <p:cNvPr id="217" name="直線コネクタ 216">
                <a:extLst>
                  <a:ext uri="{FF2B5EF4-FFF2-40B4-BE49-F238E27FC236}">
                    <a16:creationId xmlns:a16="http://schemas.microsoft.com/office/drawing/2014/main" id="{9C172872-D026-F830-63C0-153308A91A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49580" y="7409587"/>
                <a:ext cx="10368000" cy="0"/>
              </a:xfrm>
              <a:prstGeom prst="line">
                <a:avLst/>
              </a:prstGeom>
              <a:ln w="76200">
                <a:solidFill>
                  <a:srgbClr val="4880D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テキスト ボックス 217">
                <a:extLst>
                  <a:ext uri="{FF2B5EF4-FFF2-40B4-BE49-F238E27FC236}">
                    <a16:creationId xmlns:a16="http://schemas.microsoft.com/office/drawing/2014/main" id="{2513DCDC-A05A-E843-5231-45186A27833A}"/>
                  </a:ext>
                </a:extLst>
              </p:cNvPr>
              <p:cNvSpPr txBox="1"/>
              <p:nvPr/>
            </p:nvSpPr>
            <p:spPr>
              <a:xfrm>
                <a:off x="18166423" y="6913303"/>
                <a:ext cx="103343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b="1" dirty="0">
                    <a:solidFill>
                      <a:srgbClr val="1F51A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Thermal radiation in high refractive index structures</a:t>
                </a:r>
                <a:endParaRPr kumimoji="1" lang="ja-JP" altLang="en-US" sz="3200" b="1" dirty="0">
                  <a:solidFill>
                    <a:srgbClr val="1F51A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3FE86F6A-62CF-4B94-7C3A-8CDF9A4B21F1}"/>
              </a:ext>
            </a:extLst>
          </p:cNvPr>
          <p:cNvGrpSpPr/>
          <p:nvPr/>
        </p:nvGrpSpPr>
        <p:grpSpPr>
          <a:xfrm>
            <a:off x="24739670" y="10359219"/>
            <a:ext cx="5008094" cy="2777167"/>
            <a:chOff x="24590309" y="10329722"/>
            <a:chExt cx="5008094" cy="2777167"/>
          </a:xfrm>
        </p:grpSpPr>
        <p:sp>
          <p:nvSpPr>
            <p:cNvPr id="198" name="テキスト ボックス 197">
              <a:extLst>
                <a:ext uri="{FF2B5EF4-FFF2-40B4-BE49-F238E27FC236}">
                  <a16:creationId xmlns:a16="http://schemas.microsoft.com/office/drawing/2014/main" id="{285C4DC9-390C-3E97-4F06-73274F35DC2A}"/>
                </a:ext>
              </a:extLst>
            </p:cNvPr>
            <p:cNvSpPr txBox="1"/>
            <p:nvPr/>
          </p:nvSpPr>
          <p:spPr>
            <a:xfrm>
              <a:off x="24590309" y="12522114"/>
              <a:ext cx="5008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b="1" dirty="0">
                  <a:solidFill>
                    <a:srgbClr val="E53F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Absorption</a:t>
              </a:r>
            </a:p>
          </p:txBody>
        </p:sp>
        <p:grpSp>
          <p:nvGrpSpPr>
            <p:cNvPr id="214" name="グループ化 213">
              <a:extLst>
                <a:ext uri="{FF2B5EF4-FFF2-40B4-BE49-F238E27FC236}">
                  <a16:creationId xmlns:a16="http://schemas.microsoft.com/office/drawing/2014/main" id="{D9403FDF-0FC3-CC9A-ACAD-FC10ECEE9A45}"/>
                </a:ext>
              </a:extLst>
            </p:cNvPr>
            <p:cNvGrpSpPr/>
            <p:nvPr/>
          </p:nvGrpSpPr>
          <p:grpSpPr>
            <a:xfrm>
              <a:off x="25065723" y="10329722"/>
              <a:ext cx="4057267" cy="2327054"/>
              <a:chOff x="24598796" y="10329722"/>
              <a:chExt cx="4057267" cy="2327054"/>
            </a:xfrm>
          </p:grpSpPr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1F46E54E-6550-0B6A-C9C1-069AA61ABBCB}"/>
                  </a:ext>
                </a:extLst>
              </p:cNvPr>
              <p:cNvGrpSpPr/>
              <p:nvPr/>
            </p:nvGrpSpPr>
            <p:grpSpPr>
              <a:xfrm>
                <a:off x="24755667" y="12062281"/>
                <a:ext cx="3716182" cy="594495"/>
                <a:chOff x="18232551" y="12741113"/>
                <a:chExt cx="3716182" cy="594495"/>
              </a:xfrm>
            </p:grpSpPr>
            <p:sp>
              <p:nvSpPr>
                <p:cNvPr id="193" name="正方形/長方形 192">
                  <a:extLst>
                    <a:ext uri="{FF2B5EF4-FFF2-40B4-BE49-F238E27FC236}">
                      <a16:creationId xmlns:a16="http://schemas.microsoft.com/office/drawing/2014/main" id="{1B82E294-CED1-6C09-A646-9F4BA745DBA8}"/>
                    </a:ext>
                  </a:extLst>
                </p:cNvPr>
                <p:cNvSpPr/>
                <p:nvPr/>
              </p:nvSpPr>
              <p:spPr>
                <a:xfrm>
                  <a:off x="18240733" y="12820756"/>
                  <a:ext cx="3708000" cy="474308"/>
                </a:xfrm>
                <a:prstGeom prst="rect">
                  <a:avLst/>
                </a:prstGeom>
                <a:solidFill>
                  <a:srgbClr val="424242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95" name="テキスト ボックス 194">
                  <a:extLst>
                    <a:ext uri="{FF2B5EF4-FFF2-40B4-BE49-F238E27FC236}">
                      <a16:creationId xmlns:a16="http://schemas.microsoft.com/office/drawing/2014/main" id="{946978FA-6DE6-C3DD-848E-726010CAB47E}"/>
                    </a:ext>
                  </a:extLst>
                </p:cNvPr>
                <p:cNvSpPr txBox="1"/>
                <p:nvPr/>
              </p:nvSpPr>
              <p:spPr>
                <a:xfrm>
                  <a:off x="19300393" y="12750833"/>
                  <a:ext cx="15886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32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Emitter</a:t>
                  </a:r>
                  <a:endParaRPr kumimoji="1" lang="ja-JP" alt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6" name="テキスト ボックス 195">
                      <a:extLst>
                        <a:ext uri="{FF2B5EF4-FFF2-40B4-BE49-F238E27FC236}">
                          <a16:creationId xmlns:a16="http://schemas.microsoft.com/office/drawing/2014/main" id="{2D26EC29-6EF5-4FF9-9565-93A596E1B7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232551" y="12741113"/>
                      <a:ext cx="511554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ja-JP" sz="3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3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altLang="ja-JP" sz="3200" b="1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𝐢</m:t>
                                </m:r>
                              </m:sub>
                            </m:sSub>
                          </m:oMath>
                        </m:oMathPara>
                      </a14:m>
                      <a:endParaRPr lang="ja-JP" altLang="en-US" sz="32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4" name="テキスト ボックス 43">
                      <a:extLst>
                        <a:ext uri="{FF2B5EF4-FFF2-40B4-BE49-F238E27FC236}">
                          <a16:creationId xmlns:a16="http://schemas.microsoft.com/office/drawing/2014/main" id="{5CC8F89B-2F13-9858-D9D5-0EE8FF958DA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232551" y="12741113"/>
                      <a:ext cx="511554" cy="584775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30" name="正方形/長方形 129">
                <a:extLst>
                  <a:ext uri="{FF2B5EF4-FFF2-40B4-BE49-F238E27FC236}">
                    <a16:creationId xmlns:a16="http://schemas.microsoft.com/office/drawing/2014/main" id="{453C8746-EB35-2FED-E9D4-B5E1B1E89089}"/>
                  </a:ext>
                </a:extLst>
              </p:cNvPr>
              <p:cNvSpPr/>
              <p:nvPr/>
            </p:nvSpPr>
            <p:spPr>
              <a:xfrm>
                <a:off x="24763849" y="10329722"/>
                <a:ext cx="3708000" cy="1830706"/>
              </a:xfrm>
              <a:prstGeom prst="rect">
                <a:avLst/>
              </a:prstGeom>
              <a:solidFill>
                <a:srgbClr val="CADB2A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213" name="グループ化 212">
                <a:extLst>
                  <a:ext uri="{FF2B5EF4-FFF2-40B4-BE49-F238E27FC236}">
                    <a16:creationId xmlns:a16="http://schemas.microsoft.com/office/drawing/2014/main" id="{ADBCAA6C-988C-DB54-AB7C-ECE31AE1C921}"/>
                  </a:ext>
                </a:extLst>
              </p:cNvPr>
              <p:cNvGrpSpPr/>
              <p:nvPr/>
            </p:nvGrpSpPr>
            <p:grpSpPr>
              <a:xfrm>
                <a:off x="24598796" y="11367316"/>
                <a:ext cx="4057267" cy="842943"/>
                <a:chOff x="24598796" y="11367316"/>
                <a:chExt cx="4057267" cy="842943"/>
              </a:xfrm>
            </p:grpSpPr>
            <p:sp>
              <p:nvSpPr>
                <p:cNvPr id="197" name="楕円 196">
                  <a:extLst>
                    <a:ext uri="{FF2B5EF4-FFF2-40B4-BE49-F238E27FC236}">
                      <a16:creationId xmlns:a16="http://schemas.microsoft.com/office/drawing/2014/main" id="{C1A49624-BA85-EBA0-D60F-9445881A30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425559" y="11367316"/>
                  <a:ext cx="417658" cy="4176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E0003">
                        <a:alpha val="80000"/>
                      </a:srgbClr>
                    </a:gs>
                    <a:gs pos="96000">
                      <a:srgbClr val="E0999B">
                        <a:alpha val="34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81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09" name="楕円 208">
                  <a:extLst>
                    <a:ext uri="{FF2B5EF4-FFF2-40B4-BE49-F238E27FC236}">
                      <a16:creationId xmlns:a16="http://schemas.microsoft.com/office/drawing/2014/main" id="{8C3FB3AF-90C4-1143-FC95-3F392A5FF7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451656" y="11404277"/>
                  <a:ext cx="417658" cy="4176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E0003">
                        <a:alpha val="80000"/>
                      </a:srgbClr>
                    </a:gs>
                    <a:gs pos="96000">
                      <a:srgbClr val="E0999B">
                        <a:alpha val="34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81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10" name="楕円 209">
                  <a:extLst>
                    <a:ext uri="{FF2B5EF4-FFF2-40B4-BE49-F238E27FC236}">
                      <a16:creationId xmlns:a16="http://schemas.microsoft.com/office/drawing/2014/main" id="{A563371C-5BA6-A02D-A03A-B4F8C01774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238405" y="11506891"/>
                  <a:ext cx="417658" cy="4176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E0003">
                        <a:alpha val="80000"/>
                      </a:srgbClr>
                    </a:gs>
                    <a:gs pos="96000">
                      <a:srgbClr val="E0999B">
                        <a:alpha val="34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81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11" name="楕円 210">
                  <a:extLst>
                    <a:ext uri="{FF2B5EF4-FFF2-40B4-BE49-F238E27FC236}">
                      <a16:creationId xmlns:a16="http://schemas.microsoft.com/office/drawing/2014/main" id="{33884C90-446C-02C7-753A-E2CAEAA77A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420463" y="11418670"/>
                  <a:ext cx="417658" cy="4176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E0003">
                        <a:alpha val="80000"/>
                      </a:srgbClr>
                    </a:gs>
                    <a:gs pos="96000">
                      <a:srgbClr val="E0999B">
                        <a:alpha val="34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81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12" name="楕円 211">
                  <a:extLst>
                    <a:ext uri="{FF2B5EF4-FFF2-40B4-BE49-F238E27FC236}">
                      <a16:creationId xmlns:a16="http://schemas.microsoft.com/office/drawing/2014/main" id="{C69E42FF-79E7-54CA-92D2-1302B6FD97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98796" y="11595249"/>
                  <a:ext cx="417658" cy="41765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E0003">
                        <a:alpha val="80000"/>
                      </a:srgbClr>
                    </a:gs>
                    <a:gs pos="96000">
                      <a:srgbClr val="E0999B">
                        <a:alpha val="34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8100"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48" name="フリーフォーム: 図形 47">
                  <a:extLst>
                    <a:ext uri="{FF2B5EF4-FFF2-40B4-BE49-F238E27FC236}">
                      <a16:creationId xmlns:a16="http://schemas.microsoft.com/office/drawing/2014/main" id="{35002924-2DF1-69B9-AC17-3D8D01FED1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776841">
                  <a:off x="25652089" y="11580145"/>
                  <a:ext cx="172678" cy="594461"/>
                </a:xfrm>
                <a:custGeom>
                  <a:avLst/>
                  <a:gdLst>
                    <a:gd name="connsiteX0" fmla="*/ 169111 w 231263"/>
                    <a:gd name="connsiteY0" fmla="*/ 585927 h 585927"/>
                    <a:gd name="connsiteX1" fmla="*/ 435 w 231263"/>
                    <a:gd name="connsiteY1" fmla="*/ 443884 h 585927"/>
                    <a:gd name="connsiteX2" fmla="*/ 213499 w 231263"/>
                    <a:gd name="connsiteY2" fmla="*/ 408373 h 585927"/>
                    <a:gd name="connsiteX3" fmla="*/ 9313 w 231263"/>
                    <a:gd name="connsiteY3" fmla="*/ 346230 h 585927"/>
                    <a:gd name="connsiteX4" fmla="*/ 231255 w 231263"/>
                    <a:gd name="connsiteY4" fmla="*/ 301841 h 585927"/>
                    <a:gd name="connsiteX5" fmla="*/ 18191 w 231263"/>
                    <a:gd name="connsiteY5" fmla="*/ 248575 h 585927"/>
                    <a:gd name="connsiteX6" fmla="*/ 151356 w 231263"/>
                    <a:gd name="connsiteY6" fmla="*/ 195309 h 585927"/>
                    <a:gd name="connsiteX7" fmla="*/ 169111 w 231263"/>
                    <a:gd name="connsiteY7" fmla="*/ 106532 h 585927"/>
                    <a:gd name="connsiteX8" fmla="*/ 169111 w 231263"/>
                    <a:gd name="connsiteY8" fmla="*/ 71022 h 585927"/>
                    <a:gd name="connsiteX9" fmla="*/ 177989 w 231263"/>
                    <a:gd name="connsiteY9" fmla="*/ 44389 h 585927"/>
                    <a:gd name="connsiteX10" fmla="*/ 151356 w 231263"/>
                    <a:gd name="connsiteY10" fmla="*/ 0 h 58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1263" h="585927">
                      <a:moveTo>
                        <a:pt x="169111" y="585927"/>
                      </a:moveTo>
                      <a:cubicBezTo>
                        <a:pt x="81074" y="529701"/>
                        <a:pt x="-6963" y="473476"/>
                        <a:pt x="435" y="443884"/>
                      </a:cubicBezTo>
                      <a:cubicBezTo>
                        <a:pt x="7833" y="414292"/>
                        <a:pt x="212019" y="424649"/>
                        <a:pt x="213499" y="408373"/>
                      </a:cubicBezTo>
                      <a:cubicBezTo>
                        <a:pt x="214979" y="392097"/>
                        <a:pt x="6354" y="363985"/>
                        <a:pt x="9313" y="346230"/>
                      </a:cubicBezTo>
                      <a:cubicBezTo>
                        <a:pt x="12272" y="328475"/>
                        <a:pt x="229775" y="318117"/>
                        <a:pt x="231255" y="301841"/>
                      </a:cubicBezTo>
                      <a:cubicBezTo>
                        <a:pt x="232735" y="285565"/>
                        <a:pt x="31507" y="266330"/>
                        <a:pt x="18191" y="248575"/>
                      </a:cubicBezTo>
                      <a:cubicBezTo>
                        <a:pt x="4875" y="230820"/>
                        <a:pt x="126203" y="218983"/>
                        <a:pt x="151356" y="195309"/>
                      </a:cubicBezTo>
                      <a:cubicBezTo>
                        <a:pt x="176509" y="171635"/>
                        <a:pt x="169111" y="106532"/>
                        <a:pt x="169111" y="106532"/>
                      </a:cubicBezTo>
                      <a:cubicBezTo>
                        <a:pt x="172070" y="85818"/>
                        <a:pt x="169111" y="71022"/>
                        <a:pt x="169111" y="71022"/>
                      </a:cubicBezTo>
                      <a:cubicBezTo>
                        <a:pt x="170591" y="60665"/>
                        <a:pt x="180948" y="56226"/>
                        <a:pt x="177989" y="44389"/>
                      </a:cubicBezTo>
                      <a:cubicBezTo>
                        <a:pt x="175030" y="32552"/>
                        <a:pt x="163193" y="16276"/>
                        <a:pt x="151356" y="0"/>
                      </a:cubicBezTo>
                    </a:path>
                  </a:pathLst>
                </a:custGeom>
                <a:noFill/>
                <a:ln w="50800">
                  <a:gradFill>
                    <a:gsLst>
                      <a:gs pos="69000">
                        <a:srgbClr val="FF6666"/>
                      </a:gs>
                      <a:gs pos="100000">
                        <a:srgbClr val="FFBFBF"/>
                      </a:gs>
                    </a:gsLst>
                    <a:lin ang="5400000" scaled="1"/>
                  </a:gradFill>
                  <a:tailEnd type="triangle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49" name="フリーフォーム: 図形 48">
                  <a:extLst>
                    <a:ext uri="{FF2B5EF4-FFF2-40B4-BE49-F238E27FC236}">
                      <a16:creationId xmlns:a16="http://schemas.microsoft.com/office/drawing/2014/main" id="{D0FD11EE-B6DF-26B6-002A-FDC369451A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24690" y="11568280"/>
                  <a:ext cx="172678" cy="594461"/>
                </a:xfrm>
                <a:custGeom>
                  <a:avLst/>
                  <a:gdLst>
                    <a:gd name="connsiteX0" fmla="*/ 169111 w 231263"/>
                    <a:gd name="connsiteY0" fmla="*/ 585927 h 585927"/>
                    <a:gd name="connsiteX1" fmla="*/ 435 w 231263"/>
                    <a:gd name="connsiteY1" fmla="*/ 443884 h 585927"/>
                    <a:gd name="connsiteX2" fmla="*/ 213499 w 231263"/>
                    <a:gd name="connsiteY2" fmla="*/ 408373 h 585927"/>
                    <a:gd name="connsiteX3" fmla="*/ 9313 w 231263"/>
                    <a:gd name="connsiteY3" fmla="*/ 346230 h 585927"/>
                    <a:gd name="connsiteX4" fmla="*/ 231255 w 231263"/>
                    <a:gd name="connsiteY4" fmla="*/ 301841 h 585927"/>
                    <a:gd name="connsiteX5" fmla="*/ 18191 w 231263"/>
                    <a:gd name="connsiteY5" fmla="*/ 248575 h 585927"/>
                    <a:gd name="connsiteX6" fmla="*/ 151356 w 231263"/>
                    <a:gd name="connsiteY6" fmla="*/ 195309 h 585927"/>
                    <a:gd name="connsiteX7" fmla="*/ 169111 w 231263"/>
                    <a:gd name="connsiteY7" fmla="*/ 106532 h 585927"/>
                    <a:gd name="connsiteX8" fmla="*/ 169111 w 231263"/>
                    <a:gd name="connsiteY8" fmla="*/ 71022 h 585927"/>
                    <a:gd name="connsiteX9" fmla="*/ 177989 w 231263"/>
                    <a:gd name="connsiteY9" fmla="*/ 44389 h 585927"/>
                    <a:gd name="connsiteX10" fmla="*/ 151356 w 231263"/>
                    <a:gd name="connsiteY10" fmla="*/ 0 h 58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1263" h="585927">
                      <a:moveTo>
                        <a:pt x="169111" y="585927"/>
                      </a:moveTo>
                      <a:cubicBezTo>
                        <a:pt x="81074" y="529701"/>
                        <a:pt x="-6963" y="473476"/>
                        <a:pt x="435" y="443884"/>
                      </a:cubicBezTo>
                      <a:cubicBezTo>
                        <a:pt x="7833" y="414292"/>
                        <a:pt x="212019" y="424649"/>
                        <a:pt x="213499" y="408373"/>
                      </a:cubicBezTo>
                      <a:cubicBezTo>
                        <a:pt x="214979" y="392097"/>
                        <a:pt x="6354" y="363985"/>
                        <a:pt x="9313" y="346230"/>
                      </a:cubicBezTo>
                      <a:cubicBezTo>
                        <a:pt x="12272" y="328475"/>
                        <a:pt x="229775" y="318117"/>
                        <a:pt x="231255" y="301841"/>
                      </a:cubicBezTo>
                      <a:cubicBezTo>
                        <a:pt x="232735" y="285565"/>
                        <a:pt x="31507" y="266330"/>
                        <a:pt x="18191" y="248575"/>
                      </a:cubicBezTo>
                      <a:cubicBezTo>
                        <a:pt x="4875" y="230820"/>
                        <a:pt x="126203" y="218983"/>
                        <a:pt x="151356" y="195309"/>
                      </a:cubicBezTo>
                      <a:cubicBezTo>
                        <a:pt x="176509" y="171635"/>
                        <a:pt x="169111" y="106532"/>
                        <a:pt x="169111" y="106532"/>
                      </a:cubicBezTo>
                      <a:cubicBezTo>
                        <a:pt x="172070" y="85818"/>
                        <a:pt x="169111" y="71022"/>
                        <a:pt x="169111" y="71022"/>
                      </a:cubicBezTo>
                      <a:cubicBezTo>
                        <a:pt x="170591" y="60665"/>
                        <a:pt x="180948" y="56226"/>
                        <a:pt x="177989" y="44389"/>
                      </a:cubicBezTo>
                      <a:cubicBezTo>
                        <a:pt x="175030" y="32552"/>
                        <a:pt x="163193" y="16276"/>
                        <a:pt x="151356" y="0"/>
                      </a:cubicBezTo>
                    </a:path>
                  </a:pathLst>
                </a:custGeom>
                <a:noFill/>
                <a:ln w="50800">
                  <a:gradFill>
                    <a:gsLst>
                      <a:gs pos="69000">
                        <a:srgbClr val="FF6666"/>
                      </a:gs>
                      <a:gs pos="100000">
                        <a:srgbClr val="FFBFBF"/>
                      </a:gs>
                    </a:gsLst>
                    <a:lin ang="5400000" scaled="1"/>
                  </a:gradFill>
                  <a:tailEnd type="triangle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50" name="フリーフォーム: 図形 49">
                  <a:extLst>
                    <a:ext uri="{FF2B5EF4-FFF2-40B4-BE49-F238E27FC236}">
                      <a16:creationId xmlns:a16="http://schemas.microsoft.com/office/drawing/2014/main" id="{7352B3B3-1622-5ECC-087E-6CEB6930047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380000">
                  <a:off x="27422250" y="11568280"/>
                  <a:ext cx="172678" cy="594461"/>
                </a:xfrm>
                <a:custGeom>
                  <a:avLst/>
                  <a:gdLst>
                    <a:gd name="connsiteX0" fmla="*/ 169111 w 231263"/>
                    <a:gd name="connsiteY0" fmla="*/ 585927 h 585927"/>
                    <a:gd name="connsiteX1" fmla="*/ 435 w 231263"/>
                    <a:gd name="connsiteY1" fmla="*/ 443884 h 585927"/>
                    <a:gd name="connsiteX2" fmla="*/ 213499 w 231263"/>
                    <a:gd name="connsiteY2" fmla="*/ 408373 h 585927"/>
                    <a:gd name="connsiteX3" fmla="*/ 9313 w 231263"/>
                    <a:gd name="connsiteY3" fmla="*/ 346230 h 585927"/>
                    <a:gd name="connsiteX4" fmla="*/ 231255 w 231263"/>
                    <a:gd name="connsiteY4" fmla="*/ 301841 h 585927"/>
                    <a:gd name="connsiteX5" fmla="*/ 18191 w 231263"/>
                    <a:gd name="connsiteY5" fmla="*/ 248575 h 585927"/>
                    <a:gd name="connsiteX6" fmla="*/ 151356 w 231263"/>
                    <a:gd name="connsiteY6" fmla="*/ 195309 h 585927"/>
                    <a:gd name="connsiteX7" fmla="*/ 169111 w 231263"/>
                    <a:gd name="connsiteY7" fmla="*/ 106532 h 585927"/>
                    <a:gd name="connsiteX8" fmla="*/ 169111 w 231263"/>
                    <a:gd name="connsiteY8" fmla="*/ 71022 h 585927"/>
                    <a:gd name="connsiteX9" fmla="*/ 177989 w 231263"/>
                    <a:gd name="connsiteY9" fmla="*/ 44389 h 585927"/>
                    <a:gd name="connsiteX10" fmla="*/ 151356 w 231263"/>
                    <a:gd name="connsiteY10" fmla="*/ 0 h 58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1263" h="585927">
                      <a:moveTo>
                        <a:pt x="169111" y="585927"/>
                      </a:moveTo>
                      <a:cubicBezTo>
                        <a:pt x="81074" y="529701"/>
                        <a:pt x="-6963" y="473476"/>
                        <a:pt x="435" y="443884"/>
                      </a:cubicBezTo>
                      <a:cubicBezTo>
                        <a:pt x="7833" y="414292"/>
                        <a:pt x="212019" y="424649"/>
                        <a:pt x="213499" y="408373"/>
                      </a:cubicBezTo>
                      <a:cubicBezTo>
                        <a:pt x="214979" y="392097"/>
                        <a:pt x="6354" y="363985"/>
                        <a:pt x="9313" y="346230"/>
                      </a:cubicBezTo>
                      <a:cubicBezTo>
                        <a:pt x="12272" y="328475"/>
                        <a:pt x="229775" y="318117"/>
                        <a:pt x="231255" y="301841"/>
                      </a:cubicBezTo>
                      <a:cubicBezTo>
                        <a:pt x="232735" y="285565"/>
                        <a:pt x="31507" y="266330"/>
                        <a:pt x="18191" y="248575"/>
                      </a:cubicBezTo>
                      <a:cubicBezTo>
                        <a:pt x="4875" y="230820"/>
                        <a:pt x="126203" y="218983"/>
                        <a:pt x="151356" y="195309"/>
                      </a:cubicBezTo>
                      <a:cubicBezTo>
                        <a:pt x="176509" y="171635"/>
                        <a:pt x="169111" y="106532"/>
                        <a:pt x="169111" y="106532"/>
                      </a:cubicBezTo>
                      <a:cubicBezTo>
                        <a:pt x="172070" y="85818"/>
                        <a:pt x="169111" y="71022"/>
                        <a:pt x="169111" y="71022"/>
                      </a:cubicBezTo>
                      <a:cubicBezTo>
                        <a:pt x="170591" y="60665"/>
                        <a:pt x="180948" y="56226"/>
                        <a:pt x="177989" y="44389"/>
                      </a:cubicBezTo>
                      <a:cubicBezTo>
                        <a:pt x="175030" y="32552"/>
                        <a:pt x="163193" y="16276"/>
                        <a:pt x="151356" y="0"/>
                      </a:cubicBezTo>
                    </a:path>
                  </a:pathLst>
                </a:custGeom>
                <a:noFill/>
                <a:ln w="50800">
                  <a:gradFill>
                    <a:gsLst>
                      <a:gs pos="69000">
                        <a:srgbClr val="FF6666"/>
                      </a:gs>
                      <a:gs pos="100000">
                        <a:srgbClr val="FFBFBF"/>
                      </a:gs>
                    </a:gsLst>
                    <a:lin ang="5400000" scaled="1"/>
                  </a:gradFill>
                  <a:tailEnd type="triangle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51" name="フリーフォーム: 図形 50">
                  <a:extLst>
                    <a:ext uri="{FF2B5EF4-FFF2-40B4-BE49-F238E27FC236}">
                      <a16:creationId xmlns:a16="http://schemas.microsoft.com/office/drawing/2014/main" id="{1FD819A0-CB82-5457-CAE3-425644CA87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220000">
                  <a:off x="28173378" y="11615798"/>
                  <a:ext cx="172678" cy="594461"/>
                </a:xfrm>
                <a:custGeom>
                  <a:avLst/>
                  <a:gdLst>
                    <a:gd name="connsiteX0" fmla="*/ 169111 w 231263"/>
                    <a:gd name="connsiteY0" fmla="*/ 585927 h 585927"/>
                    <a:gd name="connsiteX1" fmla="*/ 435 w 231263"/>
                    <a:gd name="connsiteY1" fmla="*/ 443884 h 585927"/>
                    <a:gd name="connsiteX2" fmla="*/ 213499 w 231263"/>
                    <a:gd name="connsiteY2" fmla="*/ 408373 h 585927"/>
                    <a:gd name="connsiteX3" fmla="*/ 9313 w 231263"/>
                    <a:gd name="connsiteY3" fmla="*/ 346230 h 585927"/>
                    <a:gd name="connsiteX4" fmla="*/ 231255 w 231263"/>
                    <a:gd name="connsiteY4" fmla="*/ 301841 h 585927"/>
                    <a:gd name="connsiteX5" fmla="*/ 18191 w 231263"/>
                    <a:gd name="connsiteY5" fmla="*/ 248575 h 585927"/>
                    <a:gd name="connsiteX6" fmla="*/ 151356 w 231263"/>
                    <a:gd name="connsiteY6" fmla="*/ 195309 h 585927"/>
                    <a:gd name="connsiteX7" fmla="*/ 169111 w 231263"/>
                    <a:gd name="connsiteY7" fmla="*/ 106532 h 585927"/>
                    <a:gd name="connsiteX8" fmla="*/ 169111 w 231263"/>
                    <a:gd name="connsiteY8" fmla="*/ 71022 h 585927"/>
                    <a:gd name="connsiteX9" fmla="*/ 177989 w 231263"/>
                    <a:gd name="connsiteY9" fmla="*/ 44389 h 585927"/>
                    <a:gd name="connsiteX10" fmla="*/ 151356 w 231263"/>
                    <a:gd name="connsiteY10" fmla="*/ 0 h 58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1263" h="585927">
                      <a:moveTo>
                        <a:pt x="169111" y="585927"/>
                      </a:moveTo>
                      <a:cubicBezTo>
                        <a:pt x="81074" y="529701"/>
                        <a:pt x="-6963" y="473476"/>
                        <a:pt x="435" y="443884"/>
                      </a:cubicBezTo>
                      <a:cubicBezTo>
                        <a:pt x="7833" y="414292"/>
                        <a:pt x="212019" y="424649"/>
                        <a:pt x="213499" y="408373"/>
                      </a:cubicBezTo>
                      <a:cubicBezTo>
                        <a:pt x="214979" y="392097"/>
                        <a:pt x="6354" y="363985"/>
                        <a:pt x="9313" y="346230"/>
                      </a:cubicBezTo>
                      <a:cubicBezTo>
                        <a:pt x="12272" y="328475"/>
                        <a:pt x="229775" y="318117"/>
                        <a:pt x="231255" y="301841"/>
                      </a:cubicBezTo>
                      <a:cubicBezTo>
                        <a:pt x="232735" y="285565"/>
                        <a:pt x="31507" y="266330"/>
                        <a:pt x="18191" y="248575"/>
                      </a:cubicBezTo>
                      <a:cubicBezTo>
                        <a:pt x="4875" y="230820"/>
                        <a:pt x="126203" y="218983"/>
                        <a:pt x="151356" y="195309"/>
                      </a:cubicBezTo>
                      <a:cubicBezTo>
                        <a:pt x="176509" y="171635"/>
                        <a:pt x="169111" y="106532"/>
                        <a:pt x="169111" y="106532"/>
                      </a:cubicBezTo>
                      <a:cubicBezTo>
                        <a:pt x="172070" y="85818"/>
                        <a:pt x="169111" y="71022"/>
                        <a:pt x="169111" y="71022"/>
                      </a:cubicBezTo>
                      <a:cubicBezTo>
                        <a:pt x="170591" y="60665"/>
                        <a:pt x="180948" y="56226"/>
                        <a:pt x="177989" y="44389"/>
                      </a:cubicBezTo>
                      <a:cubicBezTo>
                        <a:pt x="175030" y="32552"/>
                        <a:pt x="163193" y="16276"/>
                        <a:pt x="151356" y="0"/>
                      </a:cubicBezTo>
                    </a:path>
                  </a:pathLst>
                </a:custGeom>
                <a:noFill/>
                <a:ln w="50800">
                  <a:gradFill>
                    <a:gsLst>
                      <a:gs pos="69000">
                        <a:srgbClr val="FF6666"/>
                      </a:gs>
                      <a:gs pos="100000">
                        <a:srgbClr val="FFBFBF"/>
                      </a:gs>
                    </a:gsLst>
                    <a:lin ang="5400000" scaled="1"/>
                  </a:gradFill>
                  <a:tailEnd type="triangle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96" name="フリーフォーム: 図形 95">
                  <a:extLst>
                    <a:ext uri="{FF2B5EF4-FFF2-40B4-BE49-F238E27FC236}">
                      <a16:creationId xmlns:a16="http://schemas.microsoft.com/office/drawing/2014/main" id="{64798861-CDB2-E528-EEF0-92058E2995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600000">
                  <a:off x="24894479" y="11681528"/>
                  <a:ext cx="172678" cy="594461"/>
                </a:xfrm>
                <a:custGeom>
                  <a:avLst/>
                  <a:gdLst>
                    <a:gd name="connsiteX0" fmla="*/ 169111 w 231263"/>
                    <a:gd name="connsiteY0" fmla="*/ 585927 h 585927"/>
                    <a:gd name="connsiteX1" fmla="*/ 435 w 231263"/>
                    <a:gd name="connsiteY1" fmla="*/ 443884 h 585927"/>
                    <a:gd name="connsiteX2" fmla="*/ 213499 w 231263"/>
                    <a:gd name="connsiteY2" fmla="*/ 408373 h 585927"/>
                    <a:gd name="connsiteX3" fmla="*/ 9313 w 231263"/>
                    <a:gd name="connsiteY3" fmla="*/ 346230 h 585927"/>
                    <a:gd name="connsiteX4" fmla="*/ 231255 w 231263"/>
                    <a:gd name="connsiteY4" fmla="*/ 301841 h 585927"/>
                    <a:gd name="connsiteX5" fmla="*/ 18191 w 231263"/>
                    <a:gd name="connsiteY5" fmla="*/ 248575 h 585927"/>
                    <a:gd name="connsiteX6" fmla="*/ 151356 w 231263"/>
                    <a:gd name="connsiteY6" fmla="*/ 195309 h 585927"/>
                    <a:gd name="connsiteX7" fmla="*/ 169111 w 231263"/>
                    <a:gd name="connsiteY7" fmla="*/ 106532 h 585927"/>
                    <a:gd name="connsiteX8" fmla="*/ 169111 w 231263"/>
                    <a:gd name="connsiteY8" fmla="*/ 71022 h 585927"/>
                    <a:gd name="connsiteX9" fmla="*/ 177989 w 231263"/>
                    <a:gd name="connsiteY9" fmla="*/ 44389 h 585927"/>
                    <a:gd name="connsiteX10" fmla="*/ 151356 w 231263"/>
                    <a:gd name="connsiteY10" fmla="*/ 0 h 58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1263" h="585927">
                      <a:moveTo>
                        <a:pt x="169111" y="585927"/>
                      </a:moveTo>
                      <a:cubicBezTo>
                        <a:pt x="81074" y="529701"/>
                        <a:pt x="-6963" y="473476"/>
                        <a:pt x="435" y="443884"/>
                      </a:cubicBezTo>
                      <a:cubicBezTo>
                        <a:pt x="7833" y="414292"/>
                        <a:pt x="212019" y="424649"/>
                        <a:pt x="213499" y="408373"/>
                      </a:cubicBezTo>
                      <a:cubicBezTo>
                        <a:pt x="214979" y="392097"/>
                        <a:pt x="6354" y="363985"/>
                        <a:pt x="9313" y="346230"/>
                      </a:cubicBezTo>
                      <a:cubicBezTo>
                        <a:pt x="12272" y="328475"/>
                        <a:pt x="229775" y="318117"/>
                        <a:pt x="231255" y="301841"/>
                      </a:cubicBezTo>
                      <a:cubicBezTo>
                        <a:pt x="232735" y="285565"/>
                        <a:pt x="31507" y="266330"/>
                        <a:pt x="18191" y="248575"/>
                      </a:cubicBezTo>
                      <a:cubicBezTo>
                        <a:pt x="4875" y="230820"/>
                        <a:pt x="126203" y="218983"/>
                        <a:pt x="151356" y="195309"/>
                      </a:cubicBezTo>
                      <a:cubicBezTo>
                        <a:pt x="176509" y="171635"/>
                        <a:pt x="169111" y="106532"/>
                        <a:pt x="169111" y="106532"/>
                      </a:cubicBezTo>
                      <a:cubicBezTo>
                        <a:pt x="172070" y="85818"/>
                        <a:pt x="169111" y="71022"/>
                        <a:pt x="169111" y="71022"/>
                      </a:cubicBezTo>
                      <a:cubicBezTo>
                        <a:pt x="170591" y="60665"/>
                        <a:pt x="180948" y="56226"/>
                        <a:pt x="177989" y="44389"/>
                      </a:cubicBezTo>
                      <a:cubicBezTo>
                        <a:pt x="175030" y="32552"/>
                        <a:pt x="163193" y="16276"/>
                        <a:pt x="151356" y="0"/>
                      </a:cubicBezTo>
                    </a:path>
                  </a:pathLst>
                </a:custGeom>
                <a:noFill/>
                <a:ln w="50800">
                  <a:gradFill>
                    <a:gsLst>
                      <a:gs pos="69000">
                        <a:srgbClr val="FF6666"/>
                      </a:gs>
                      <a:gs pos="100000">
                        <a:srgbClr val="FFBFBF"/>
                      </a:gs>
                    </a:gsLst>
                    <a:lin ang="5400000" scaled="1"/>
                  </a:gradFill>
                  <a:tailEnd type="triangle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</p:grpSp>
      </p:grp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0E57AF66-286B-C3C4-1605-701D83AFE0D3}"/>
              </a:ext>
            </a:extLst>
          </p:cNvPr>
          <p:cNvGrpSpPr/>
          <p:nvPr/>
        </p:nvGrpSpPr>
        <p:grpSpPr>
          <a:xfrm>
            <a:off x="17860738" y="10206818"/>
            <a:ext cx="6931891" cy="2939254"/>
            <a:chOff x="17154455" y="10177321"/>
            <a:chExt cx="6931891" cy="2939254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8E6A3275-F474-5464-542E-1CF3DC9201BD}"/>
                </a:ext>
              </a:extLst>
            </p:cNvPr>
            <p:cNvGrpSpPr/>
            <p:nvPr/>
          </p:nvGrpSpPr>
          <p:grpSpPr>
            <a:xfrm>
              <a:off x="18679467" y="10177321"/>
              <a:ext cx="3856514" cy="2479455"/>
              <a:chOff x="18029517" y="10177321"/>
              <a:chExt cx="3856514" cy="2479455"/>
            </a:xfrm>
          </p:grpSpPr>
          <p:grpSp>
            <p:nvGrpSpPr>
              <p:cNvPr id="207" name="グループ化 206">
                <a:extLst>
                  <a:ext uri="{FF2B5EF4-FFF2-40B4-BE49-F238E27FC236}">
                    <a16:creationId xmlns:a16="http://schemas.microsoft.com/office/drawing/2014/main" id="{5E247423-3DC7-44AE-5F55-8D45F242E80B}"/>
                  </a:ext>
                </a:extLst>
              </p:cNvPr>
              <p:cNvGrpSpPr/>
              <p:nvPr/>
            </p:nvGrpSpPr>
            <p:grpSpPr>
              <a:xfrm>
                <a:off x="18097769" y="10215858"/>
                <a:ext cx="3788262" cy="2440918"/>
                <a:chOff x="18160471" y="10894690"/>
                <a:chExt cx="3788262" cy="2440918"/>
              </a:xfrm>
            </p:grpSpPr>
            <p:grpSp>
              <p:nvGrpSpPr>
                <p:cNvPr id="206" name="グループ化 205">
                  <a:extLst>
                    <a:ext uri="{FF2B5EF4-FFF2-40B4-BE49-F238E27FC236}">
                      <a16:creationId xmlns:a16="http://schemas.microsoft.com/office/drawing/2014/main" id="{CF69EA72-03A5-BFDA-550E-F6204C8004F4}"/>
                    </a:ext>
                  </a:extLst>
                </p:cNvPr>
                <p:cNvGrpSpPr/>
                <p:nvPr/>
              </p:nvGrpSpPr>
              <p:grpSpPr>
                <a:xfrm>
                  <a:off x="18232551" y="12741113"/>
                  <a:ext cx="3716182" cy="594495"/>
                  <a:chOff x="18232551" y="12741113"/>
                  <a:chExt cx="3716182" cy="594495"/>
                </a:xfrm>
              </p:grpSpPr>
              <p:sp>
                <p:nvSpPr>
                  <p:cNvPr id="39" name="正方形/長方形 38">
                    <a:extLst>
                      <a:ext uri="{FF2B5EF4-FFF2-40B4-BE49-F238E27FC236}">
                        <a16:creationId xmlns:a16="http://schemas.microsoft.com/office/drawing/2014/main" id="{3479BA1A-FBF7-797C-73F3-648C007CC1C3}"/>
                      </a:ext>
                    </a:extLst>
                  </p:cNvPr>
                  <p:cNvSpPr/>
                  <p:nvPr/>
                </p:nvSpPr>
                <p:spPr>
                  <a:xfrm>
                    <a:off x="18240733" y="12820756"/>
                    <a:ext cx="3708000" cy="474308"/>
                  </a:xfrm>
                  <a:prstGeom prst="rect">
                    <a:avLst/>
                  </a:prstGeom>
                  <a:solidFill>
                    <a:srgbClr val="424242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43" name="テキスト ボックス 42">
                    <a:extLst>
                      <a:ext uri="{FF2B5EF4-FFF2-40B4-BE49-F238E27FC236}">
                        <a16:creationId xmlns:a16="http://schemas.microsoft.com/office/drawing/2014/main" id="{9D572F9D-2273-9201-3560-FCBDF4286F4F}"/>
                      </a:ext>
                    </a:extLst>
                  </p:cNvPr>
                  <p:cNvSpPr txBox="1"/>
                  <p:nvPr/>
                </p:nvSpPr>
                <p:spPr>
                  <a:xfrm>
                    <a:off x="19300393" y="12750833"/>
                    <a:ext cx="15886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Emitter</a:t>
                    </a:r>
                    <a:endParaRPr kumimoji="1" lang="ja-JP" altLang="en-US" sz="32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テキスト ボックス 43">
                        <a:extLst>
                          <a:ext uri="{FF2B5EF4-FFF2-40B4-BE49-F238E27FC236}">
                            <a16:creationId xmlns:a16="http://schemas.microsoft.com/office/drawing/2014/main" id="{5CC8F89B-2F13-9858-D9D5-0EE8FF958DA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232551" y="12741113"/>
                        <a:ext cx="511554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ja-JP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3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ja-JP" sz="32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𝐢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ja-JP" altLang="en-US" sz="32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4" name="テキスト ボックス 43">
                        <a:extLst>
                          <a:ext uri="{FF2B5EF4-FFF2-40B4-BE49-F238E27FC236}">
                            <a16:creationId xmlns:a16="http://schemas.microsoft.com/office/drawing/2014/main" id="{5CC8F89B-2F13-9858-D9D5-0EE8FF958DA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232551" y="12741113"/>
                        <a:ext cx="511554" cy="584775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205" name="グループ化 204">
                  <a:extLst>
                    <a:ext uri="{FF2B5EF4-FFF2-40B4-BE49-F238E27FC236}">
                      <a16:creationId xmlns:a16="http://schemas.microsoft.com/office/drawing/2014/main" id="{60D52F10-99C2-E0A9-CDAE-E668C7EAA3A4}"/>
                    </a:ext>
                  </a:extLst>
                </p:cNvPr>
                <p:cNvGrpSpPr/>
                <p:nvPr/>
              </p:nvGrpSpPr>
              <p:grpSpPr>
                <a:xfrm>
                  <a:off x="18160471" y="10894690"/>
                  <a:ext cx="3788262" cy="1994401"/>
                  <a:chOff x="18160471" y="10894690"/>
                  <a:chExt cx="3788262" cy="1994401"/>
                </a:xfrm>
              </p:grpSpPr>
              <p:grpSp>
                <p:nvGrpSpPr>
                  <p:cNvPr id="199" name="グループ化 198">
                    <a:extLst>
                      <a:ext uri="{FF2B5EF4-FFF2-40B4-BE49-F238E27FC236}">
                        <a16:creationId xmlns:a16="http://schemas.microsoft.com/office/drawing/2014/main" id="{3E188B8D-2259-DEA7-2437-1F28C0481C0C}"/>
                      </a:ext>
                    </a:extLst>
                  </p:cNvPr>
                  <p:cNvGrpSpPr/>
                  <p:nvPr/>
                </p:nvGrpSpPr>
                <p:grpSpPr>
                  <a:xfrm>
                    <a:off x="18240733" y="10894690"/>
                    <a:ext cx="3708000" cy="1944570"/>
                    <a:chOff x="18240733" y="10894690"/>
                    <a:chExt cx="3708000" cy="1944570"/>
                  </a:xfrm>
                </p:grpSpPr>
                <p:sp>
                  <p:nvSpPr>
                    <p:cNvPr id="34" name="正方形/長方形 33">
                      <a:extLst>
                        <a:ext uri="{FF2B5EF4-FFF2-40B4-BE49-F238E27FC236}">
                          <a16:creationId xmlns:a16="http://schemas.microsoft.com/office/drawing/2014/main" id="{9AAD20DC-DFEB-E203-B587-362B256997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240733" y="11008554"/>
                      <a:ext cx="3708000" cy="1830706"/>
                    </a:xfrm>
                    <a:prstGeom prst="rect">
                      <a:avLst/>
                    </a:prstGeom>
                    <a:solidFill>
                      <a:srgbClr val="CADB2A"/>
                    </a:solidFill>
                    <a:ln>
                      <a:noFill/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5" name="テキスト ボックス 34">
                          <a:extLst>
                            <a:ext uri="{FF2B5EF4-FFF2-40B4-BE49-F238E27FC236}">
                              <a16:creationId xmlns:a16="http://schemas.microsoft.com/office/drawing/2014/main" id="{CFE25E20-F88A-6B68-EFF7-CB75D465579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8243513" y="10894690"/>
                          <a:ext cx="612068" cy="5847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ja-JP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n-US" altLang="ja-JP" sz="32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ja-JP" altLang="en-US" sz="3200" b="1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5" name="テキスト ボックス 34">
                          <a:extLst>
                            <a:ext uri="{FF2B5EF4-FFF2-40B4-BE49-F238E27FC236}">
                              <a16:creationId xmlns:a16="http://schemas.microsoft.com/office/drawing/2014/main" id="{CFE25E20-F88A-6B68-EFF7-CB75D465579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8243513" y="10894690"/>
                          <a:ext cx="612068" cy="584775"/>
                        </a:xfrm>
                        <a:prstGeom prst="rect">
                          <a:avLst/>
                        </a:prstGeom>
                        <a:blipFill>
                          <a:blip r:embed="rId2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36" name="テキスト ボックス 35">
                      <a:extLst>
                        <a:ext uri="{FF2B5EF4-FFF2-40B4-BE49-F238E27FC236}">
                          <a16:creationId xmlns:a16="http://schemas.microsoft.com/office/drawing/2014/main" id="{EBE9C9E3-B939-84EC-1248-9CBDA872FA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334124" y="11328148"/>
                      <a:ext cx="3521218" cy="10772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refractive index structure</a:t>
                      </a:r>
                    </a:p>
                  </p:txBody>
                </p:sp>
              </p:grpSp>
              <p:sp>
                <p:nvSpPr>
                  <p:cNvPr id="200" name="フリーフォーム: 図形 199">
                    <a:extLst>
                      <a:ext uri="{FF2B5EF4-FFF2-40B4-BE49-F238E27FC236}">
                        <a16:creationId xmlns:a16="http://schemas.microsoft.com/office/drawing/2014/main" id="{B7AE5364-5682-EA0C-2862-82C42D2131A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9776841">
                    <a:off x="19128973" y="12258977"/>
                    <a:ext cx="172678" cy="594461"/>
                  </a:xfrm>
                  <a:custGeom>
                    <a:avLst/>
                    <a:gdLst>
                      <a:gd name="connsiteX0" fmla="*/ 169111 w 231263"/>
                      <a:gd name="connsiteY0" fmla="*/ 585927 h 585927"/>
                      <a:gd name="connsiteX1" fmla="*/ 435 w 231263"/>
                      <a:gd name="connsiteY1" fmla="*/ 443884 h 585927"/>
                      <a:gd name="connsiteX2" fmla="*/ 213499 w 231263"/>
                      <a:gd name="connsiteY2" fmla="*/ 408373 h 585927"/>
                      <a:gd name="connsiteX3" fmla="*/ 9313 w 231263"/>
                      <a:gd name="connsiteY3" fmla="*/ 346230 h 585927"/>
                      <a:gd name="connsiteX4" fmla="*/ 231255 w 231263"/>
                      <a:gd name="connsiteY4" fmla="*/ 301841 h 585927"/>
                      <a:gd name="connsiteX5" fmla="*/ 18191 w 231263"/>
                      <a:gd name="connsiteY5" fmla="*/ 248575 h 585927"/>
                      <a:gd name="connsiteX6" fmla="*/ 151356 w 231263"/>
                      <a:gd name="connsiteY6" fmla="*/ 195309 h 585927"/>
                      <a:gd name="connsiteX7" fmla="*/ 169111 w 231263"/>
                      <a:gd name="connsiteY7" fmla="*/ 106532 h 585927"/>
                      <a:gd name="connsiteX8" fmla="*/ 169111 w 231263"/>
                      <a:gd name="connsiteY8" fmla="*/ 71022 h 585927"/>
                      <a:gd name="connsiteX9" fmla="*/ 177989 w 231263"/>
                      <a:gd name="connsiteY9" fmla="*/ 44389 h 585927"/>
                      <a:gd name="connsiteX10" fmla="*/ 151356 w 231263"/>
                      <a:gd name="connsiteY10" fmla="*/ 0 h 585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1263" h="585927">
                        <a:moveTo>
                          <a:pt x="169111" y="585927"/>
                        </a:moveTo>
                        <a:cubicBezTo>
                          <a:pt x="81074" y="529701"/>
                          <a:pt x="-6963" y="473476"/>
                          <a:pt x="435" y="443884"/>
                        </a:cubicBezTo>
                        <a:cubicBezTo>
                          <a:pt x="7833" y="414292"/>
                          <a:pt x="212019" y="424649"/>
                          <a:pt x="213499" y="408373"/>
                        </a:cubicBezTo>
                        <a:cubicBezTo>
                          <a:pt x="214979" y="392097"/>
                          <a:pt x="6354" y="363985"/>
                          <a:pt x="9313" y="346230"/>
                        </a:cubicBezTo>
                        <a:cubicBezTo>
                          <a:pt x="12272" y="328475"/>
                          <a:pt x="229775" y="318117"/>
                          <a:pt x="231255" y="301841"/>
                        </a:cubicBezTo>
                        <a:cubicBezTo>
                          <a:pt x="232735" y="285565"/>
                          <a:pt x="31507" y="266330"/>
                          <a:pt x="18191" y="248575"/>
                        </a:cubicBezTo>
                        <a:cubicBezTo>
                          <a:pt x="4875" y="230820"/>
                          <a:pt x="126203" y="218983"/>
                          <a:pt x="151356" y="195309"/>
                        </a:cubicBezTo>
                        <a:cubicBezTo>
                          <a:pt x="176509" y="171635"/>
                          <a:pt x="169111" y="106532"/>
                          <a:pt x="169111" y="106532"/>
                        </a:cubicBezTo>
                        <a:cubicBezTo>
                          <a:pt x="172070" y="85818"/>
                          <a:pt x="169111" y="71022"/>
                          <a:pt x="169111" y="71022"/>
                        </a:cubicBezTo>
                        <a:cubicBezTo>
                          <a:pt x="170591" y="60665"/>
                          <a:pt x="180948" y="56226"/>
                          <a:pt x="177989" y="44389"/>
                        </a:cubicBezTo>
                        <a:cubicBezTo>
                          <a:pt x="175030" y="32552"/>
                          <a:pt x="163193" y="16276"/>
                          <a:pt x="151356" y="0"/>
                        </a:cubicBezTo>
                      </a:path>
                    </a:pathLst>
                  </a:custGeom>
                  <a:noFill/>
                  <a:ln w="50800">
                    <a:gradFill>
                      <a:gsLst>
                        <a:gs pos="69000">
                          <a:srgbClr val="FF6666"/>
                        </a:gs>
                        <a:gs pos="100000">
                          <a:srgbClr val="FFBFBF"/>
                        </a:gs>
                      </a:gsLst>
                      <a:lin ang="5400000" scaled="1"/>
                    </a:gradFill>
                    <a:tailEnd type="triangle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201" name="フリーフォーム: 図形 200">
                    <a:extLst>
                      <a:ext uri="{FF2B5EF4-FFF2-40B4-BE49-F238E27FC236}">
                        <a16:creationId xmlns:a16="http://schemas.microsoft.com/office/drawing/2014/main" id="{2A39F613-584D-7DB6-C749-0C642DEDAB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0001574" y="12247112"/>
                    <a:ext cx="172678" cy="594461"/>
                  </a:xfrm>
                  <a:custGeom>
                    <a:avLst/>
                    <a:gdLst>
                      <a:gd name="connsiteX0" fmla="*/ 169111 w 231263"/>
                      <a:gd name="connsiteY0" fmla="*/ 585927 h 585927"/>
                      <a:gd name="connsiteX1" fmla="*/ 435 w 231263"/>
                      <a:gd name="connsiteY1" fmla="*/ 443884 h 585927"/>
                      <a:gd name="connsiteX2" fmla="*/ 213499 w 231263"/>
                      <a:gd name="connsiteY2" fmla="*/ 408373 h 585927"/>
                      <a:gd name="connsiteX3" fmla="*/ 9313 w 231263"/>
                      <a:gd name="connsiteY3" fmla="*/ 346230 h 585927"/>
                      <a:gd name="connsiteX4" fmla="*/ 231255 w 231263"/>
                      <a:gd name="connsiteY4" fmla="*/ 301841 h 585927"/>
                      <a:gd name="connsiteX5" fmla="*/ 18191 w 231263"/>
                      <a:gd name="connsiteY5" fmla="*/ 248575 h 585927"/>
                      <a:gd name="connsiteX6" fmla="*/ 151356 w 231263"/>
                      <a:gd name="connsiteY6" fmla="*/ 195309 h 585927"/>
                      <a:gd name="connsiteX7" fmla="*/ 169111 w 231263"/>
                      <a:gd name="connsiteY7" fmla="*/ 106532 h 585927"/>
                      <a:gd name="connsiteX8" fmla="*/ 169111 w 231263"/>
                      <a:gd name="connsiteY8" fmla="*/ 71022 h 585927"/>
                      <a:gd name="connsiteX9" fmla="*/ 177989 w 231263"/>
                      <a:gd name="connsiteY9" fmla="*/ 44389 h 585927"/>
                      <a:gd name="connsiteX10" fmla="*/ 151356 w 231263"/>
                      <a:gd name="connsiteY10" fmla="*/ 0 h 585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1263" h="585927">
                        <a:moveTo>
                          <a:pt x="169111" y="585927"/>
                        </a:moveTo>
                        <a:cubicBezTo>
                          <a:pt x="81074" y="529701"/>
                          <a:pt x="-6963" y="473476"/>
                          <a:pt x="435" y="443884"/>
                        </a:cubicBezTo>
                        <a:cubicBezTo>
                          <a:pt x="7833" y="414292"/>
                          <a:pt x="212019" y="424649"/>
                          <a:pt x="213499" y="408373"/>
                        </a:cubicBezTo>
                        <a:cubicBezTo>
                          <a:pt x="214979" y="392097"/>
                          <a:pt x="6354" y="363985"/>
                          <a:pt x="9313" y="346230"/>
                        </a:cubicBezTo>
                        <a:cubicBezTo>
                          <a:pt x="12272" y="328475"/>
                          <a:pt x="229775" y="318117"/>
                          <a:pt x="231255" y="301841"/>
                        </a:cubicBezTo>
                        <a:cubicBezTo>
                          <a:pt x="232735" y="285565"/>
                          <a:pt x="31507" y="266330"/>
                          <a:pt x="18191" y="248575"/>
                        </a:cubicBezTo>
                        <a:cubicBezTo>
                          <a:pt x="4875" y="230820"/>
                          <a:pt x="126203" y="218983"/>
                          <a:pt x="151356" y="195309"/>
                        </a:cubicBezTo>
                        <a:cubicBezTo>
                          <a:pt x="176509" y="171635"/>
                          <a:pt x="169111" y="106532"/>
                          <a:pt x="169111" y="106532"/>
                        </a:cubicBezTo>
                        <a:cubicBezTo>
                          <a:pt x="172070" y="85818"/>
                          <a:pt x="169111" y="71022"/>
                          <a:pt x="169111" y="71022"/>
                        </a:cubicBezTo>
                        <a:cubicBezTo>
                          <a:pt x="170591" y="60665"/>
                          <a:pt x="180948" y="56226"/>
                          <a:pt x="177989" y="44389"/>
                        </a:cubicBezTo>
                        <a:cubicBezTo>
                          <a:pt x="175030" y="32552"/>
                          <a:pt x="163193" y="16276"/>
                          <a:pt x="151356" y="0"/>
                        </a:cubicBezTo>
                      </a:path>
                    </a:pathLst>
                  </a:custGeom>
                  <a:noFill/>
                  <a:ln w="50800">
                    <a:gradFill>
                      <a:gsLst>
                        <a:gs pos="69000">
                          <a:srgbClr val="FF6666"/>
                        </a:gs>
                        <a:gs pos="100000">
                          <a:srgbClr val="FFBFBF"/>
                        </a:gs>
                      </a:gsLst>
                      <a:lin ang="5400000" scaled="1"/>
                    </a:gradFill>
                    <a:tailEnd type="triangle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202" name="フリーフォーム: 図形 201">
                    <a:extLst>
                      <a:ext uri="{FF2B5EF4-FFF2-40B4-BE49-F238E27FC236}">
                        <a16:creationId xmlns:a16="http://schemas.microsoft.com/office/drawing/2014/main" id="{3DF828C4-15E3-3B8E-E071-D0F01E4AFE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380000">
                    <a:off x="20899134" y="12247112"/>
                    <a:ext cx="172678" cy="594461"/>
                  </a:xfrm>
                  <a:custGeom>
                    <a:avLst/>
                    <a:gdLst>
                      <a:gd name="connsiteX0" fmla="*/ 169111 w 231263"/>
                      <a:gd name="connsiteY0" fmla="*/ 585927 h 585927"/>
                      <a:gd name="connsiteX1" fmla="*/ 435 w 231263"/>
                      <a:gd name="connsiteY1" fmla="*/ 443884 h 585927"/>
                      <a:gd name="connsiteX2" fmla="*/ 213499 w 231263"/>
                      <a:gd name="connsiteY2" fmla="*/ 408373 h 585927"/>
                      <a:gd name="connsiteX3" fmla="*/ 9313 w 231263"/>
                      <a:gd name="connsiteY3" fmla="*/ 346230 h 585927"/>
                      <a:gd name="connsiteX4" fmla="*/ 231255 w 231263"/>
                      <a:gd name="connsiteY4" fmla="*/ 301841 h 585927"/>
                      <a:gd name="connsiteX5" fmla="*/ 18191 w 231263"/>
                      <a:gd name="connsiteY5" fmla="*/ 248575 h 585927"/>
                      <a:gd name="connsiteX6" fmla="*/ 151356 w 231263"/>
                      <a:gd name="connsiteY6" fmla="*/ 195309 h 585927"/>
                      <a:gd name="connsiteX7" fmla="*/ 169111 w 231263"/>
                      <a:gd name="connsiteY7" fmla="*/ 106532 h 585927"/>
                      <a:gd name="connsiteX8" fmla="*/ 169111 w 231263"/>
                      <a:gd name="connsiteY8" fmla="*/ 71022 h 585927"/>
                      <a:gd name="connsiteX9" fmla="*/ 177989 w 231263"/>
                      <a:gd name="connsiteY9" fmla="*/ 44389 h 585927"/>
                      <a:gd name="connsiteX10" fmla="*/ 151356 w 231263"/>
                      <a:gd name="connsiteY10" fmla="*/ 0 h 585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1263" h="585927">
                        <a:moveTo>
                          <a:pt x="169111" y="585927"/>
                        </a:moveTo>
                        <a:cubicBezTo>
                          <a:pt x="81074" y="529701"/>
                          <a:pt x="-6963" y="473476"/>
                          <a:pt x="435" y="443884"/>
                        </a:cubicBezTo>
                        <a:cubicBezTo>
                          <a:pt x="7833" y="414292"/>
                          <a:pt x="212019" y="424649"/>
                          <a:pt x="213499" y="408373"/>
                        </a:cubicBezTo>
                        <a:cubicBezTo>
                          <a:pt x="214979" y="392097"/>
                          <a:pt x="6354" y="363985"/>
                          <a:pt x="9313" y="346230"/>
                        </a:cubicBezTo>
                        <a:cubicBezTo>
                          <a:pt x="12272" y="328475"/>
                          <a:pt x="229775" y="318117"/>
                          <a:pt x="231255" y="301841"/>
                        </a:cubicBezTo>
                        <a:cubicBezTo>
                          <a:pt x="232735" y="285565"/>
                          <a:pt x="31507" y="266330"/>
                          <a:pt x="18191" y="248575"/>
                        </a:cubicBezTo>
                        <a:cubicBezTo>
                          <a:pt x="4875" y="230820"/>
                          <a:pt x="126203" y="218983"/>
                          <a:pt x="151356" y="195309"/>
                        </a:cubicBezTo>
                        <a:cubicBezTo>
                          <a:pt x="176509" y="171635"/>
                          <a:pt x="169111" y="106532"/>
                          <a:pt x="169111" y="106532"/>
                        </a:cubicBezTo>
                        <a:cubicBezTo>
                          <a:pt x="172070" y="85818"/>
                          <a:pt x="169111" y="71022"/>
                          <a:pt x="169111" y="71022"/>
                        </a:cubicBezTo>
                        <a:cubicBezTo>
                          <a:pt x="170591" y="60665"/>
                          <a:pt x="180948" y="56226"/>
                          <a:pt x="177989" y="44389"/>
                        </a:cubicBezTo>
                        <a:cubicBezTo>
                          <a:pt x="175030" y="32552"/>
                          <a:pt x="163193" y="16276"/>
                          <a:pt x="151356" y="0"/>
                        </a:cubicBezTo>
                      </a:path>
                    </a:pathLst>
                  </a:custGeom>
                  <a:noFill/>
                  <a:ln w="50800">
                    <a:gradFill>
                      <a:gsLst>
                        <a:gs pos="69000">
                          <a:srgbClr val="FF6666"/>
                        </a:gs>
                        <a:gs pos="100000">
                          <a:srgbClr val="FFBFBF"/>
                        </a:gs>
                      </a:gsLst>
                      <a:lin ang="5400000" scaled="1"/>
                    </a:gradFill>
                    <a:tailEnd type="triangle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203" name="フリーフォーム: 図形 202">
                    <a:extLst>
                      <a:ext uri="{FF2B5EF4-FFF2-40B4-BE49-F238E27FC236}">
                        <a16:creationId xmlns:a16="http://schemas.microsoft.com/office/drawing/2014/main" id="{85622DB0-5360-DC5D-A16A-E1CDF4258B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220000">
                    <a:off x="21650262" y="12294630"/>
                    <a:ext cx="172678" cy="594461"/>
                  </a:xfrm>
                  <a:custGeom>
                    <a:avLst/>
                    <a:gdLst>
                      <a:gd name="connsiteX0" fmla="*/ 169111 w 231263"/>
                      <a:gd name="connsiteY0" fmla="*/ 585927 h 585927"/>
                      <a:gd name="connsiteX1" fmla="*/ 435 w 231263"/>
                      <a:gd name="connsiteY1" fmla="*/ 443884 h 585927"/>
                      <a:gd name="connsiteX2" fmla="*/ 213499 w 231263"/>
                      <a:gd name="connsiteY2" fmla="*/ 408373 h 585927"/>
                      <a:gd name="connsiteX3" fmla="*/ 9313 w 231263"/>
                      <a:gd name="connsiteY3" fmla="*/ 346230 h 585927"/>
                      <a:gd name="connsiteX4" fmla="*/ 231255 w 231263"/>
                      <a:gd name="connsiteY4" fmla="*/ 301841 h 585927"/>
                      <a:gd name="connsiteX5" fmla="*/ 18191 w 231263"/>
                      <a:gd name="connsiteY5" fmla="*/ 248575 h 585927"/>
                      <a:gd name="connsiteX6" fmla="*/ 151356 w 231263"/>
                      <a:gd name="connsiteY6" fmla="*/ 195309 h 585927"/>
                      <a:gd name="connsiteX7" fmla="*/ 169111 w 231263"/>
                      <a:gd name="connsiteY7" fmla="*/ 106532 h 585927"/>
                      <a:gd name="connsiteX8" fmla="*/ 169111 w 231263"/>
                      <a:gd name="connsiteY8" fmla="*/ 71022 h 585927"/>
                      <a:gd name="connsiteX9" fmla="*/ 177989 w 231263"/>
                      <a:gd name="connsiteY9" fmla="*/ 44389 h 585927"/>
                      <a:gd name="connsiteX10" fmla="*/ 151356 w 231263"/>
                      <a:gd name="connsiteY10" fmla="*/ 0 h 585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1263" h="585927">
                        <a:moveTo>
                          <a:pt x="169111" y="585927"/>
                        </a:moveTo>
                        <a:cubicBezTo>
                          <a:pt x="81074" y="529701"/>
                          <a:pt x="-6963" y="473476"/>
                          <a:pt x="435" y="443884"/>
                        </a:cubicBezTo>
                        <a:cubicBezTo>
                          <a:pt x="7833" y="414292"/>
                          <a:pt x="212019" y="424649"/>
                          <a:pt x="213499" y="408373"/>
                        </a:cubicBezTo>
                        <a:cubicBezTo>
                          <a:pt x="214979" y="392097"/>
                          <a:pt x="6354" y="363985"/>
                          <a:pt x="9313" y="346230"/>
                        </a:cubicBezTo>
                        <a:cubicBezTo>
                          <a:pt x="12272" y="328475"/>
                          <a:pt x="229775" y="318117"/>
                          <a:pt x="231255" y="301841"/>
                        </a:cubicBezTo>
                        <a:cubicBezTo>
                          <a:pt x="232735" y="285565"/>
                          <a:pt x="31507" y="266330"/>
                          <a:pt x="18191" y="248575"/>
                        </a:cubicBezTo>
                        <a:cubicBezTo>
                          <a:pt x="4875" y="230820"/>
                          <a:pt x="126203" y="218983"/>
                          <a:pt x="151356" y="195309"/>
                        </a:cubicBezTo>
                        <a:cubicBezTo>
                          <a:pt x="176509" y="171635"/>
                          <a:pt x="169111" y="106532"/>
                          <a:pt x="169111" y="106532"/>
                        </a:cubicBezTo>
                        <a:cubicBezTo>
                          <a:pt x="172070" y="85818"/>
                          <a:pt x="169111" y="71022"/>
                          <a:pt x="169111" y="71022"/>
                        </a:cubicBezTo>
                        <a:cubicBezTo>
                          <a:pt x="170591" y="60665"/>
                          <a:pt x="180948" y="56226"/>
                          <a:pt x="177989" y="44389"/>
                        </a:cubicBezTo>
                        <a:cubicBezTo>
                          <a:pt x="175030" y="32552"/>
                          <a:pt x="163193" y="16276"/>
                          <a:pt x="151356" y="0"/>
                        </a:cubicBezTo>
                      </a:path>
                    </a:pathLst>
                  </a:custGeom>
                  <a:noFill/>
                  <a:ln w="50800">
                    <a:gradFill>
                      <a:gsLst>
                        <a:gs pos="69000">
                          <a:srgbClr val="FF6666"/>
                        </a:gs>
                        <a:gs pos="100000">
                          <a:srgbClr val="FFBFBF"/>
                        </a:gs>
                      </a:gsLst>
                      <a:lin ang="5400000" scaled="1"/>
                    </a:gradFill>
                    <a:tailEnd type="triangle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204" name="フリーフォーム: 図形 203">
                    <a:extLst>
                      <a:ext uri="{FF2B5EF4-FFF2-40B4-BE49-F238E27FC236}">
                        <a16:creationId xmlns:a16="http://schemas.microsoft.com/office/drawing/2014/main" id="{4F92945A-2F07-A6D5-BB91-854FE16251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600000">
                    <a:off x="18371363" y="12360360"/>
                    <a:ext cx="172678" cy="594461"/>
                  </a:xfrm>
                  <a:custGeom>
                    <a:avLst/>
                    <a:gdLst>
                      <a:gd name="connsiteX0" fmla="*/ 169111 w 231263"/>
                      <a:gd name="connsiteY0" fmla="*/ 585927 h 585927"/>
                      <a:gd name="connsiteX1" fmla="*/ 435 w 231263"/>
                      <a:gd name="connsiteY1" fmla="*/ 443884 h 585927"/>
                      <a:gd name="connsiteX2" fmla="*/ 213499 w 231263"/>
                      <a:gd name="connsiteY2" fmla="*/ 408373 h 585927"/>
                      <a:gd name="connsiteX3" fmla="*/ 9313 w 231263"/>
                      <a:gd name="connsiteY3" fmla="*/ 346230 h 585927"/>
                      <a:gd name="connsiteX4" fmla="*/ 231255 w 231263"/>
                      <a:gd name="connsiteY4" fmla="*/ 301841 h 585927"/>
                      <a:gd name="connsiteX5" fmla="*/ 18191 w 231263"/>
                      <a:gd name="connsiteY5" fmla="*/ 248575 h 585927"/>
                      <a:gd name="connsiteX6" fmla="*/ 151356 w 231263"/>
                      <a:gd name="connsiteY6" fmla="*/ 195309 h 585927"/>
                      <a:gd name="connsiteX7" fmla="*/ 169111 w 231263"/>
                      <a:gd name="connsiteY7" fmla="*/ 106532 h 585927"/>
                      <a:gd name="connsiteX8" fmla="*/ 169111 w 231263"/>
                      <a:gd name="connsiteY8" fmla="*/ 71022 h 585927"/>
                      <a:gd name="connsiteX9" fmla="*/ 177989 w 231263"/>
                      <a:gd name="connsiteY9" fmla="*/ 44389 h 585927"/>
                      <a:gd name="connsiteX10" fmla="*/ 151356 w 231263"/>
                      <a:gd name="connsiteY10" fmla="*/ 0 h 585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1263" h="585927">
                        <a:moveTo>
                          <a:pt x="169111" y="585927"/>
                        </a:moveTo>
                        <a:cubicBezTo>
                          <a:pt x="81074" y="529701"/>
                          <a:pt x="-6963" y="473476"/>
                          <a:pt x="435" y="443884"/>
                        </a:cubicBezTo>
                        <a:cubicBezTo>
                          <a:pt x="7833" y="414292"/>
                          <a:pt x="212019" y="424649"/>
                          <a:pt x="213499" y="408373"/>
                        </a:cubicBezTo>
                        <a:cubicBezTo>
                          <a:pt x="214979" y="392097"/>
                          <a:pt x="6354" y="363985"/>
                          <a:pt x="9313" y="346230"/>
                        </a:cubicBezTo>
                        <a:cubicBezTo>
                          <a:pt x="12272" y="328475"/>
                          <a:pt x="229775" y="318117"/>
                          <a:pt x="231255" y="301841"/>
                        </a:cubicBezTo>
                        <a:cubicBezTo>
                          <a:pt x="232735" y="285565"/>
                          <a:pt x="31507" y="266330"/>
                          <a:pt x="18191" y="248575"/>
                        </a:cubicBezTo>
                        <a:cubicBezTo>
                          <a:pt x="4875" y="230820"/>
                          <a:pt x="126203" y="218983"/>
                          <a:pt x="151356" y="195309"/>
                        </a:cubicBezTo>
                        <a:cubicBezTo>
                          <a:pt x="176509" y="171635"/>
                          <a:pt x="169111" y="106532"/>
                          <a:pt x="169111" y="106532"/>
                        </a:cubicBezTo>
                        <a:cubicBezTo>
                          <a:pt x="172070" y="85818"/>
                          <a:pt x="169111" y="71022"/>
                          <a:pt x="169111" y="71022"/>
                        </a:cubicBezTo>
                        <a:cubicBezTo>
                          <a:pt x="170591" y="60665"/>
                          <a:pt x="180948" y="56226"/>
                          <a:pt x="177989" y="44389"/>
                        </a:cubicBezTo>
                        <a:cubicBezTo>
                          <a:pt x="175030" y="32552"/>
                          <a:pt x="163193" y="16276"/>
                          <a:pt x="151356" y="0"/>
                        </a:cubicBezTo>
                      </a:path>
                    </a:pathLst>
                  </a:custGeom>
                  <a:noFill/>
                  <a:ln w="50800">
                    <a:gradFill>
                      <a:gsLst>
                        <a:gs pos="69000">
                          <a:srgbClr val="FF6666"/>
                        </a:gs>
                        <a:gs pos="100000">
                          <a:srgbClr val="FFBFBF"/>
                        </a:gs>
                      </a:gsLst>
                      <a:lin ang="5400000" scaled="1"/>
                    </a:gradFill>
                    <a:tailEnd type="triangle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</p:grpSp>
          </p:grpSp>
          <p:sp>
            <p:nvSpPr>
              <p:cNvPr id="219" name="フリーフォーム: 図形 218">
                <a:extLst>
                  <a:ext uri="{FF2B5EF4-FFF2-40B4-BE49-F238E27FC236}">
                    <a16:creationId xmlns:a16="http://schemas.microsoft.com/office/drawing/2014/main" id="{84F11623-367D-0D6B-E957-B3E8B16A4B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0000">
                <a:off x="18277576" y="11193326"/>
                <a:ext cx="172678" cy="594461"/>
              </a:xfrm>
              <a:custGeom>
                <a:avLst/>
                <a:gdLst>
                  <a:gd name="connsiteX0" fmla="*/ 169111 w 231263"/>
                  <a:gd name="connsiteY0" fmla="*/ 585927 h 585927"/>
                  <a:gd name="connsiteX1" fmla="*/ 435 w 231263"/>
                  <a:gd name="connsiteY1" fmla="*/ 443884 h 585927"/>
                  <a:gd name="connsiteX2" fmla="*/ 213499 w 231263"/>
                  <a:gd name="connsiteY2" fmla="*/ 408373 h 585927"/>
                  <a:gd name="connsiteX3" fmla="*/ 9313 w 231263"/>
                  <a:gd name="connsiteY3" fmla="*/ 346230 h 585927"/>
                  <a:gd name="connsiteX4" fmla="*/ 231255 w 231263"/>
                  <a:gd name="connsiteY4" fmla="*/ 301841 h 585927"/>
                  <a:gd name="connsiteX5" fmla="*/ 18191 w 231263"/>
                  <a:gd name="connsiteY5" fmla="*/ 248575 h 585927"/>
                  <a:gd name="connsiteX6" fmla="*/ 151356 w 231263"/>
                  <a:gd name="connsiteY6" fmla="*/ 195309 h 585927"/>
                  <a:gd name="connsiteX7" fmla="*/ 169111 w 231263"/>
                  <a:gd name="connsiteY7" fmla="*/ 106532 h 585927"/>
                  <a:gd name="connsiteX8" fmla="*/ 169111 w 231263"/>
                  <a:gd name="connsiteY8" fmla="*/ 71022 h 585927"/>
                  <a:gd name="connsiteX9" fmla="*/ 177989 w 231263"/>
                  <a:gd name="connsiteY9" fmla="*/ 44389 h 585927"/>
                  <a:gd name="connsiteX10" fmla="*/ 151356 w 231263"/>
                  <a:gd name="connsiteY10" fmla="*/ 0 h 5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263" h="585927">
                    <a:moveTo>
                      <a:pt x="169111" y="585927"/>
                    </a:moveTo>
                    <a:cubicBezTo>
                      <a:pt x="81074" y="529701"/>
                      <a:pt x="-6963" y="473476"/>
                      <a:pt x="435" y="443884"/>
                    </a:cubicBezTo>
                    <a:cubicBezTo>
                      <a:pt x="7833" y="414292"/>
                      <a:pt x="212019" y="424649"/>
                      <a:pt x="213499" y="408373"/>
                    </a:cubicBezTo>
                    <a:cubicBezTo>
                      <a:pt x="214979" y="392097"/>
                      <a:pt x="6354" y="363985"/>
                      <a:pt x="9313" y="346230"/>
                    </a:cubicBezTo>
                    <a:cubicBezTo>
                      <a:pt x="12272" y="328475"/>
                      <a:pt x="229775" y="318117"/>
                      <a:pt x="231255" y="301841"/>
                    </a:cubicBezTo>
                    <a:cubicBezTo>
                      <a:pt x="232735" y="285565"/>
                      <a:pt x="31507" y="266330"/>
                      <a:pt x="18191" y="248575"/>
                    </a:cubicBezTo>
                    <a:cubicBezTo>
                      <a:pt x="4875" y="230820"/>
                      <a:pt x="126203" y="218983"/>
                      <a:pt x="151356" y="195309"/>
                    </a:cubicBezTo>
                    <a:cubicBezTo>
                      <a:pt x="176509" y="171635"/>
                      <a:pt x="169111" y="106532"/>
                      <a:pt x="169111" y="106532"/>
                    </a:cubicBezTo>
                    <a:cubicBezTo>
                      <a:pt x="172070" y="85818"/>
                      <a:pt x="169111" y="71022"/>
                      <a:pt x="169111" y="71022"/>
                    </a:cubicBezTo>
                    <a:cubicBezTo>
                      <a:pt x="170591" y="60665"/>
                      <a:pt x="180948" y="56226"/>
                      <a:pt x="177989" y="44389"/>
                    </a:cubicBezTo>
                    <a:cubicBezTo>
                      <a:pt x="175030" y="32552"/>
                      <a:pt x="163193" y="16276"/>
                      <a:pt x="151356" y="0"/>
                    </a:cubicBezTo>
                  </a:path>
                </a:pathLst>
              </a:custGeom>
              <a:noFill/>
              <a:ln w="50800">
                <a:gradFill>
                  <a:gsLst>
                    <a:gs pos="69000">
                      <a:srgbClr val="FF6666"/>
                    </a:gs>
                    <a:gs pos="100000">
                      <a:srgbClr val="FFBFBF"/>
                    </a:gs>
                  </a:gsLst>
                  <a:lin ang="5400000" scaled="1"/>
                </a:gradFill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20" name="楕円 219">
                <a:extLst>
                  <a:ext uri="{FF2B5EF4-FFF2-40B4-BE49-F238E27FC236}">
                    <a16:creationId xmlns:a16="http://schemas.microsoft.com/office/drawing/2014/main" id="{405B1581-24B8-81F9-567D-0A695A9FDE64}"/>
                  </a:ext>
                </a:extLst>
              </p:cNvPr>
              <p:cNvSpPr/>
              <p:nvPr/>
            </p:nvSpPr>
            <p:spPr>
              <a:xfrm>
                <a:off x="18029517" y="11561854"/>
                <a:ext cx="360000" cy="360000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2" name="フリーフォーム: 図形 221">
                <a:extLst>
                  <a:ext uri="{FF2B5EF4-FFF2-40B4-BE49-F238E27FC236}">
                    <a16:creationId xmlns:a16="http://schemas.microsoft.com/office/drawing/2014/main" id="{283BBF7F-1B21-8ABF-88B9-22AB010B4D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6660000">
                <a:off x="19623052" y="10214512"/>
                <a:ext cx="172678" cy="594461"/>
              </a:xfrm>
              <a:custGeom>
                <a:avLst/>
                <a:gdLst>
                  <a:gd name="connsiteX0" fmla="*/ 169111 w 231263"/>
                  <a:gd name="connsiteY0" fmla="*/ 585927 h 585927"/>
                  <a:gd name="connsiteX1" fmla="*/ 435 w 231263"/>
                  <a:gd name="connsiteY1" fmla="*/ 443884 h 585927"/>
                  <a:gd name="connsiteX2" fmla="*/ 213499 w 231263"/>
                  <a:gd name="connsiteY2" fmla="*/ 408373 h 585927"/>
                  <a:gd name="connsiteX3" fmla="*/ 9313 w 231263"/>
                  <a:gd name="connsiteY3" fmla="*/ 346230 h 585927"/>
                  <a:gd name="connsiteX4" fmla="*/ 231255 w 231263"/>
                  <a:gd name="connsiteY4" fmla="*/ 301841 h 585927"/>
                  <a:gd name="connsiteX5" fmla="*/ 18191 w 231263"/>
                  <a:gd name="connsiteY5" fmla="*/ 248575 h 585927"/>
                  <a:gd name="connsiteX6" fmla="*/ 151356 w 231263"/>
                  <a:gd name="connsiteY6" fmla="*/ 195309 h 585927"/>
                  <a:gd name="connsiteX7" fmla="*/ 169111 w 231263"/>
                  <a:gd name="connsiteY7" fmla="*/ 106532 h 585927"/>
                  <a:gd name="connsiteX8" fmla="*/ 169111 w 231263"/>
                  <a:gd name="connsiteY8" fmla="*/ 71022 h 585927"/>
                  <a:gd name="connsiteX9" fmla="*/ 177989 w 231263"/>
                  <a:gd name="connsiteY9" fmla="*/ 44389 h 585927"/>
                  <a:gd name="connsiteX10" fmla="*/ 151356 w 231263"/>
                  <a:gd name="connsiteY10" fmla="*/ 0 h 5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263" h="585927">
                    <a:moveTo>
                      <a:pt x="169111" y="585927"/>
                    </a:moveTo>
                    <a:cubicBezTo>
                      <a:pt x="81074" y="529701"/>
                      <a:pt x="-6963" y="473476"/>
                      <a:pt x="435" y="443884"/>
                    </a:cubicBezTo>
                    <a:cubicBezTo>
                      <a:pt x="7833" y="414292"/>
                      <a:pt x="212019" y="424649"/>
                      <a:pt x="213499" y="408373"/>
                    </a:cubicBezTo>
                    <a:cubicBezTo>
                      <a:pt x="214979" y="392097"/>
                      <a:pt x="6354" y="363985"/>
                      <a:pt x="9313" y="346230"/>
                    </a:cubicBezTo>
                    <a:cubicBezTo>
                      <a:pt x="12272" y="328475"/>
                      <a:pt x="229775" y="318117"/>
                      <a:pt x="231255" y="301841"/>
                    </a:cubicBezTo>
                    <a:cubicBezTo>
                      <a:pt x="232735" y="285565"/>
                      <a:pt x="31507" y="266330"/>
                      <a:pt x="18191" y="248575"/>
                    </a:cubicBezTo>
                    <a:cubicBezTo>
                      <a:pt x="4875" y="230820"/>
                      <a:pt x="126203" y="218983"/>
                      <a:pt x="151356" y="195309"/>
                    </a:cubicBezTo>
                    <a:cubicBezTo>
                      <a:pt x="176509" y="171635"/>
                      <a:pt x="169111" y="106532"/>
                      <a:pt x="169111" y="106532"/>
                    </a:cubicBezTo>
                    <a:cubicBezTo>
                      <a:pt x="172070" y="85818"/>
                      <a:pt x="169111" y="71022"/>
                      <a:pt x="169111" y="71022"/>
                    </a:cubicBezTo>
                    <a:cubicBezTo>
                      <a:pt x="170591" y="60665"/>
                      <a:pt x="180948" y="56226"/>
                      <a:pt x="177989" y="44389"/>
                    </a:cubicBezTo>
                    <a:cubicBezTo>
                      <a:pt x="175030" y="32552"/>
                      <a:pt x="163193" y="16276"/>
                      <a:pt x="151356" y="0"/>
                    </a:cubicBezTo>
                  </a:path>
                </a:pathLst>
              </a:custGeom>
              <a:noFill/>
              <a:ln w="50800">
                <a:gradFill>
                  <a:gsLst>
                    <a:gs pos="69000">
                      <a:srgbClr val="FF6666"/>
                    </a:gs>
                    <a:gs pos="100000">
                      <a:srgbClr val="FFBFBF"/>
                    </a:gs>
                  </a:gsLst>
                  <a:lin ang="5400000" scaled="1"/>
                </a:gradFill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23" name="楕円 222">
                <a:extLst>
                  <a:ext uri="{FF2B5EF4-FFF2-40B4-BE49-F238E27FC236}">
                    <a16:creationId xmlns:a16="http://schemas.microsoft.com/office/drawing/2014/main" id="{1014E9D2-1E48-6CB6-2AFB-5D42112CCFC3}"/>
                  </a:ext>
                </a:extLst>
              </p:cNvPr>
              <p:cNvSpPr/>
              <p:nvPr/>
            </p:nvSpPr>
            <p:spPr>
              <a:xfrm>
                <a:off x="19248690" y="10177321"/>
                <a:ext cx="360000" cy="360000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BDDB5FFF-9C23-9C64-759C-E4DBB894C148}"/>
                </a:ext>
              </a:extLst>
            </p:cNvPr>
            <p:cNvSpPr txBox="1"/>
            <p:nvPr/>
          </p:nvSpPr>
          <p:spPr>
            <a:xfrm>
              <a:off x="17154455" y="12522114"/>
              <a:ext cx="6931891" cy="59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b="1" dirty="0">
                  <a:solidFill>
                    <a:srgbClr val="E53F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internal reflection</a:t>
              </a:r>
              <a:endParaRPr kumimoji="1" lang="ja-JP" altLang="en-US" sz="3200" b="1" dirty="0">
                <a:solidFill>
                  <a:srgbClr val="E53F2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B13A1C4E-0F57-E2D2-E80A-90DAF04D7DFB}"/>
              </a:ext>
            </a:extLst>
          </p:cNvPr>
          <p:cNvGrpSpPr/>
          <p:nvPr/>
        </p:nvGrpSpPr>
        <p:grpSpPr>
          <a:xfrm>
            <a:off x="17032223" y="10074917"/>
            <a:ext cx="2194198" cy="1077218"/>
            <a:chOff x="7817638" y="6913303"/>
            <a:chExt cx="1836000" cy="1077218"/>
          </a:xfrm>
        </p:grpSpPr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5F2B9866-41AB-9184-779F-BF7101D16184}"/>
                </a:ext>
              </a:extLst>
            </p:cNvPr>
            <p:cNvCxnSpPr>
              <a:cxnSpLocks/>
            </p:cNvCxnSpPr>
            <p:nvPr/>
          </p:nvCxnSpPr>
          <p:spPr>
            <a:xfrm>
              <a:off x="7817638" y="7409585"/>
              <a:ext cx="1836000" cy="0"/>
            </a:xfrm>
            <a:prstGeom prst="line">
              <a:avLst/>
            </a:prstGeom>
            <a:ln w="76200">
              <a:solidFill>
                <a:srgbClr val="CA311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7E603898-1156-DCA5-9EF2-E6AEB25C924B}"/>
                </a:ext>
              </a:extLst>
            </p:cNvPr>
            <p:cNvSpPr txBox="1"/>
            <p:nvPr/>
          </p:nvSpPr>
          <p:spPr>
            <a:xfrm>
              <a:off x="7819808" y="6913303"/>
              <a:ext cx="183166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b="1" dirty="0">
                  <a:solidFill>
                    <a:srgbClr val="CA31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Concerns</a:t>
              </a: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7CD8DF-3462-758A-E727-64742677624F}"/>
              </a:ext>
            </a:extLst>
          </p:cNvPr>
          <p:cNvSpPr txBox="1"/>
          <p:nvPr/>
        </p:nvSpPr>
        <p:spPr>
          <a:xfrm>
            <a:off x="14682506" y="7880286"/>
            <a:ext cx="3099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C8697FC9-76B5-E855-61FF-CEFC2F109D82}"/>
              </a:ext>
            </a:extLst>
          </p:cNvPr>
          <p:cNvSpPr/>
          <p:nvPr/>
        </p:nvSpPr>
        <p:spPr>
          <a:xfrm>
            <a:off x="17785660" y="13083396"/>
            <a:ext cx="12318893" cy="4760037"/>
          </a:xfrm>
          <a:prstGeom prst="rect">
            <a:avLst/>
          </a:prstGeom>
          <a:solidFill>
            <a:srgbClr val="FFBFBF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7200" b="1" u="sng" dirty="0">
              <a:latin typeface="メイリオ"/>
            </a:endParaRPr>
          </a:p>
        </p:txBody>
      </p:sp>
      <p:grpSp>
        <p:nvGrpSpPr>
          <p:cNvPr id="286" name="グループ化 285">
            <a:extLst>
              <a:ext uri="{FF2B5EF4-FFF2-40B4-BE49-F238E27FC236}">
                <a16:creationId xmlns:a16="http://schemas.microsoft.com/office/drawing/2014/main" id="{E22906F2-12B7-B997-EE1A-CB1EF1079D54}"/>
              </a:ext>
            </a:extLst>
          </p:cNvPr>
          <p:cNvGrpSpPr/>
          <p:nvPr/>
        </p:nvGrpSpPr>
        <p:grpSpPr>
          <a:xfrm>
            <a:off x="18036482" y="16740558"/>
            <a:ext cx="11781686" cy="810000"/>
            <a:chOff x="18142711" y="16340323"/>
            <a:chExt cx="11781686" cy="810000"/>
          </a:xfrm>
        </p:grpSpPr>
        <p:sp>
          <p:nvSpPr>
            <p:cNvPr id="141" name="正方形/長方形 140">
              <a:extLst>
                <a:ext uri="{FF2B5EF4-FFF2-40B4-BE49-F238E27FC236}">
                  <a16:creationId xmlns:a16="http://schemas.microsoft.com/office/drawing/2014/main" id="{A9636460-89B3-6766-FB2A-C379557FE97D}"/>
                </a:ext>
              </a:extLst>
            </p:cNvPr>
            <p:cNvSpPr/>
            <p:nvPr/>
          </p:nvSpPr>
          <p:spPr>
            <a:xfrm>
              <a:off x="18233051" y="16340323"/>
              <a:ext cx="11645829" cy="810000"/>
            </a:xfrm>
            <a:prstGeom prst="rect">
              <a:avLst/>
            </a:prstGeom>
            <a:solidFill>
              <a:srgbClr val="FFEFE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ja-JP" altLang="en-US" sz="1800" dirty="0">
                <a:solidFill>
                  <a:srgbClr val="003164"/>
                </a:solidFill>
                <a:latin typeface="+mn-ea"/>
              </a:endParaRPr>
            </a:p>
          </p:txBody>
        </p:sp>
        <p:sp>
          <p:nvSpPr>
            <p:cNvPr id="142" name="四角形: 角を丸くする 141">
              <a:extLst>
                <a:ext uri="{FF2B5EF4-FFF2-40B4-BE49-F238E27FC236}">
                  <a16:creationId xmlns:a16="http://schemas.microsoft.com/office/drawing/2014/main" id="{69D9F276-D1DE-C1C7-6A07-B5EAFA5BC391}"/>
                </a:ext>
              </a:extLst>
            </p:cNvPr>
            <p:cNvSpPr/>
            <p:nvPr/>
          </p:nvSpPr>
          <p:spPr>
            <a:xfrm>
              <a:off x="18254185" y="16340323"/>
              <a:ext cx="11624695" cy="810000"/>
            </a:xfrm>
            <a:prstGeom prst="roundRect">
              <a:avLst>
                <a:gd name="adj" fmla="val 5795"/>
              </a:avLst>
            </a:prstGeom>
            <a:noFill/>
            <a:ln w="63500">
              <a:solidFill>
                <a:srgbClr val="E53F2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283" name="グループ化 282">
              <a:extLst>
                <a:ext uri="{FF2B5EF4-FFF2-40B4-BE49-F238E27FC236}">
                  <a16:creationId xmlns:a16="http://schemas.microsoft.com/office/drawing/2014/main" id="{66B71091-C170-A421-9E92-E47C24BA9E8B}"/>
                </a:ext>
              </a:extLst>
            </p:cNvPr>
            <p:cNvGrpSpPr/>
            <p:nvPr/>
          </p:nvGrpSpPr>
          <p:grpSpPr>
            <a:xfrm>
              <a:off x="18142711" y="16340543"/>
              <a:ext cx="2135367" cy="809560"/>
              <a:chOff x="18142711" y="16340543"/>
              <a:chExt cx="2135367" cy="809560"/>
            </a:xfrm>
          </p:grpSpPr>
          <p:sp>
            <p:nvSpPr>
              <p:cNvPr id="143" name="正方形/長方形 142">
                <a:extLst>
                  <a:ext uri="{FF2B5EF4-FFF2-40B4-BE49-F238E27FC236}">
                    <a16:creationId xmlns:a16="http://schemas.microsoft.com/office/drawing/2014/main" id="{B713AA40-D180-BBDC-FAFA-AF85BD4EA013}"/>
                  </a:ext>
                </a:extLst>
              </p:cNvPr>
              <p:cNvSpPr/>
              <p:nvPr/>
            </p:nvSpPr>
            <p:spPr>
              <a:xfrm>
                <a:off x="18274096" y="16340543"/>
                <a:ext cx="1945254" cy="809560"/>
              </a:xfrm>
              <a:prstGeom prst="rect">
                <a:avLst/>
              </a:prstGeom>
              <a:solidFill>
                <a:srgbClr val="E53F23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ja-JP" altLang="en-US" sz="1800" dirty="0">
                  <a:solidFill>
                    <a:srgbClr val="003164"/>
                  </a:solidFill>
                  <a:latin typeface="+mn-ea"/>
                </a:endParaRPr>
              </a:p>
            </p:txBody>
          </p:sp>
          <p:sp>
            <p:nvSpPr>
              <p:cNvPr id="145" name="テキスト ボックス 144">
                <a:extLst>
                  <a:ext uri="{FF2B5EF4-FFF2-40B4-BE49-F238E27FC236}">
                    <a16:creationId xmlns:a16="http://schemas.microsoft.com/office/drawing/2014/main" id="{E1DD204E-FE09-35D4-9B3D-1CDEA7E3140E}"/>
                  </a:ext>
                </a:extLst>
              </p:cNvPr>
              <p:cNvSpPr txBox="1"/>
              <p:nvPr/>
            </p:nvSpPr>
            <p:spPr>
              <a:xfrm>
                <a:off x="18142711" y="16452936"/>
                <a:ext cx="21353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Objective</a:t>
                </a:r>
                <a:endParaRPr kumimoji="1" lang="ja-JP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02E9F4A7-49E2-2C3E-3E4E-B734E9AE149E}"/>
                </a:ext>
              </a:extLst>
            </p:cNvPr>
            <p:cNvSpPr txBox="1"/>
            <p:nvPr/>
          </p:nvSpPr>
          <p:spPr>
            <a:xfrm>
              <a:off x="20226613" y="16452936"/>
              <a:ext cx="96977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E53F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Si pyramid-based thermal extractors</a:t>
              </a:r>
            </a:p>
          </p:txBody>
        </p:sp>
      </p:grp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550E093F-BF07-C5B1-4503-C8B7222153D3}"/>
              </a:ext>
            </a:extLst>
          </p:cNvPr>
          <p:cNvGrpSpPr/>
          <p:nvPr/>
        </p:nvGrpSpPr>
        <p:grpSpPr>
          <a:xfrm>
            <a:off x="19330886" y="13123749"/>
            <a:ext cx="4900251" cy="3682233"/>
            <a:chOff x="19610404" y="13123749"/>
            <a:chExt cx="4900251" cy="3682233"/>
          </a:xfrm>
        </p:grpSpPr>
        <p:pic>
          <p:nvPicPr>
            <p:cNvPr id="147" name="図 146">
              <a:extLst>
                <a:ext uri="{FF2B5EF4-FFF2-40B4-BE49-F238E27FC236}">
                  <a16:creationId xmlns:a16="http://schemas.microsoft.com/office/drawing/2014/main" id="{F56E4923-133B-8565-3489-960352377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4" t="12161" r="14175" b="13542"/>
            <a:stretch/>
          </p:blipFill>
          <p:spPr>
            <a:xfrm>
              <a:off x="19610404" y="13123749"/>
              <a:ext cx="4900251" cy="3682233"/>
            </a:xfrm>
            <a:prstGeom prst="rect">
              <a:avLst/>
            </a:prstGeom>
          </p:spPr>
        </p:pic>
        <p:sp>
          <p:nvSpPr>
            <p:cNvPr id="151" name="テキスト ボックス 150">
              <a:extLst>
                <a:ext uri="{FF2B5EF4-FFF2-40B4-BE49-F238E27FC236}">
                  <a16:creationId xmlns:a16="http://schemas.microsoft.com/office/drawing/2014/main" id="{BA291CBC-82D1-618A-0183-A886FC2EBA18}"/>
                </a:ext>
              </a:extLst>
            </p:cNvPr>
            <p:cNvSpPr txBox="1"/>
            <p:nvPr/>
          </p:nvSpPr>
          <p:spPr>
            <a:xfrm rot="1380000">
              <a:off x="20424662" y="15635088"/>
              <a:ext cx="1808474" cy="57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  <a:latin typeface="+mn-lt"/>
                  <a:ea typeface="+mn-ea"/>
                </a:rPr>
                <a:t>Emitter</a:t>
              </a:r>
              <a:endParaRPr kumimoji="1" lang="ja-JP" altLang="en-US" sz="2800" b="1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52" name="テキスト ボックス 151">
              <a:extLst>
                <a:ext uri="{FF2B5EF4-FFF2-40B4-BE49-F238E27FC236}">
                  <a16:creationId xmlns:a16="http://schemas.microsoft.com/office/drawing/2014/main" id="{9D491D8F-F620-9FB8-B923-5CB91329743C}"/>
                </a:ext>
              </a:extLst>
            </p:cNvPr>
            <p:cNvSpPr txBox="1"/>
            <p:nvPr/>
          </p:nvSpPr>
          <p:spPr>
            <a:xfrm rot="1380000">
              <a:off x="20916727" y="15328240"/>
              <a:ext cx="824346" cy="573024"/>
            </a:xfrm>
            <a:custGeom>
              <a:avLst/>
              <a:gdLst>
                <a:gd name="connsiteX0" fmla="*/ 0 w 464206"/>
                <a:gd name="connsiteY0" fmla="*/ 0 h 400110"/>
                <a:gd name="connsiteX1" fmla="*/ 464206 w 464206"/>
                <a:gd name="connsiteY1" fmla="*/ 0 h 400110"/>
                <a:gd name="connsiteX2" fmla="*/ 464206 w 464206"/>
                <a:gd name="connsiteY2" fmla="*/ 400110 h 400110"/>
                <a:gd name="connsiteX3" fmla="*/ 0 w 464206"/>
                <a:gd name="connsiteY3" fmla="*/ 400110 h 400110"/>
                <a:gd name="connsiteX4" fmla="*/ 0 w 464206"/>
                <a:gd name="connsiteY4" fmla="*/ 0 h 400110"/>
                <a:gd name="connsiteX0" fmla="*/ 0 w 557990"/>
                <a:gd name="connsiteY0" fmla="*/ 0 h 400110"/>
                <a:gd name="connsiteX1" fmla="*/ 557990 w 557990"/>
                <a:gd name="connsiteY1" fmla="*/ 246185 h 400110"/>
                <a:gd name="connsiteX2" fmla="*/ 464206 w 557990"/>
                <a:gd name="connsiteY2" fmla="*/ 400110 h 400110"/>
                <a:gd name="connsiteX3" fmla="*/ 0 w 557990"/>
                <a:gd name="connsiteY3" fmla="*/ 400110 h 400110"/>
                <a:gd name="connsiteX4" fmla="*/ 0 w 557990"/>
                <a:gd name="connsiteY4" fmla="*/ 0 h 400110"/>
                <a:gd name="connsiteX0" fmla="*/ 0 w 557990"/>
                <a:gd name="connsiteY0" fmla="*/ 0 h 564233"/>
                <a:gd name="connsiteX1" fmla="*/ 557990 w 557990"/>
                <a:gd name="connsiteY1" fmla="*/ 246185 h 564233"/>
                <a:gd name="connsiteX2" fmla="*/ 522821 w 557990"/>
                <a:gd name="connsiteY2" fmla="*/ 564233 h 564233"/>
                <a:gd name="connsiteX3" fmla="*/ 0 w 557990"/>
                <a:gd name="connsiteY3" fmla="*/ 400110 h 564233"/>
                <a:gd name="connsiteX4" fmla="*/ 0 w 557990"/>
                <a:gd name="connsiteY4" fmla="*/ 0 h 564233"/>
                <a:gd name="connsiteX0" fmla="*/ 0 w 557991"/>
                <a:gd name="connsiteY0" fmla="*/ 0 h 552510"/>
                <a:gd name="connsiteX1" fmla="*/ 557990 w 557991"/>
                <a:gd name="connsiteY1" fmla="*/ 246185 h 552510"/>
                <a:gd name="connsiteX2" fmla="*/ 557991 w 557991"/>
                <a:gd name="connsiteY2" fmla="*/ 552510 h 552510"/>
                <a:gd name="connsiteX3" fmla="*/ 0 w 557991"/>
                <a:gd name="connsiteY3" fmla="*/ 400110 h 552510"/>
                <a:gd name="connsiteX4" fmla="*/ 0 w 557991"/>
                <a:gd name="connsiteY4" fmla="*/ 0 h 552510"/>
                <a:gd name="connsiteX0" fmla="*/ 0 w 557991"/>
                <a:gd name="connsiteY0" fmla="*/ 0 h 552510"/>
                <a:gd name="connsiteX1" fmla="*/ 557990 w 557991"/>
                <a:gd name="connsiteY1" fmla="*/ 246185 h 552510"/>
                <a:gd name="connsiteX2" fmla="*/ 557991 w 557991"/>
                <a:gd name="connsiteY2" fmla="*/ 552510 h 552510"/>
                <a:gd name="connsiteX3" fmla="*/ 11723 w 557991"/>
                <a:gd name="connsiteY3" fmla="*/ 306325 h 552510"/>
                <a:gd name="connsiteX4" fmla="*/ 0 w 557991"/>
                <a:gd name="connsiteY4" fmla="*/ 0 h 55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991" h="552510">
                  <a:moveTo>
                    <a:pt x="0" y="0"/>
                  </a:moveTo>
                  <a:lnTo>
                    <a:pt x="557990" y="246185"/>
                  </a:lnTo>
                  <a:cubicBezTo>
                    <a:pt x="557990" y="348293"/>
                    <a:pt x="557991" y="450402"/>
                    <a:pt x="557991" y="552510"/>
                  </a:cubicBezTo>
                  <a:lnTo>
                    <a:pt x="11723" y="306325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  <a:latin typeface="+mn-lt"/>
                  <a:ea typeface="+mn-ea"/>
                </a:rPr>
                <a:t>Si</a:t>
              </a:r>
              <a:endParaRPr kumimoji="1" lang="ja-JP" altLang="en-US" sz="2800" b="1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77" name="フリーフォーム: 図形 76">
              <a:extLst>
                <a:ext uri="{FF2B5EF4-FFF2-40B4-BE49-F238E27FC236}">
                  <a16:creationId xmlns:a16="http://schemas.microsoft.com/office/drawing/2014/main" id="{AD478B27-83F0-6EBB-3A6F-1349ECFC86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83295" y="14397963"/>
              <a:ext cx="172678" cy="594461"/>
            </a:xfrm>
            <a:custGeom>
              <a:avLst/>
              <a:gdLst>
                <a:gd name="connsiteX0" fmla="*/ 169111 w 231263"/>
                <a:gd name="connsiteY0" fmla="*/ 585927 h 585927"/>
                <a:gd name="connsiteX1" fmla="*/ 435 w 231263"/>
                <a:gd name="connsiteY1" fmla="*/ 443884 h 585927"/>
                <a:gd name="connsiteX2" fmla="*/ 213499 w 231263"/>
                <a:gd name="connsiteY2" fmla="*/ 408373 h 585927"/>
                <a:gd name="connsiteX3" fmla="*/ 9313 w 231263"/>
                <a:gd name="connsiteY3" fmla="*/ 346230 h 585927"/>
                <a:gd name="connsiteX4" fmla="*/ 231255 w 231263"/>
                <a:gd name="connsiteY4" fmla="*/ 301841 h 585927"/>
                <a:gd name="connsiteX5" fmla="*/ 18191 w 231263"/>
                <a:gd name="connsiteY5" fmla="*/ 248575 h 585927"/>
                <a:gd name="connsiteX6" fmla="*/ 151356 w 231263"/>
                <a:gd name="connsiteY6" fmla="*/ 195309 h 585927"/>
                <a:gd name="connsiteX7" fmla="*/ 169111 w 231263"/>
                <a:gd name="connsiteY7" fmla="*/ 106532 h 585927"/>
                <a:gd name="connsiteX8" fmla="*/ 169111 w 231263"/>
                <a:gd name="connsiteY8" fmla="*/ 71022 h 585927"/>
                <a:gd name="connsiteX9" fmla="*/ 177989 w 231263"/>
                <a:gd name="connsiteY9" fmla="*/ 44389 h 585927"/>
                <a:gd name="connsiteX10" fmla="*/ 151356 w 231263"/>
                <a:gd name="connsiteY10" fmla="*/ 0 h 58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263" h="585927">
                  <a:moveTo>
                    <a:pt x="169111" y="585927"/>
                  </a:moveTo>
                  <a:cubicBezTo>
                    <a:pt x="81074" y="529701"/>
                    <a:pt x="-6963" y="473476"/>
                    <a:pt x="435" y="443884"/>
                  </a:cubicBezTo>
                  <a:cubicBezTo>
                    <a:pt x="7833" y="414292"/>
                    <a:pt x="212019" y="424649"/>
                    <a:pt x="213499" y="408373"/>
                  </a:cubicBezTo>
                  <a:cubicBezTo>
                    <a:pt x="214979" y="392097"/>
                    <a:pt x="6354" y="363985"/>
                    <a:pt x="9313" y="346230"/>
                  </a:cubicBezTo>
                  <a:cubicBezTo>
                    <a:pt x="12272" y="328475"/>
                    <a:pt x="229775" y="318117"/>
                    <a:pt x="231255" y="301841"/>
                  </a:cubicBezTo>
                  <a:cubicBezTo>
                    <a:pt x="232735" y="285565"/>
                    <a:pt x="31507" y="266330"/>
                    <a:pt x="18191" y="248575"/>
                  </a:cubicBezTo>
                  <a:cubicBezTo>
                    <a:pt x="4875" y="230820"/>
                    <a:pt x="126203" y="218983"/>
                    <a:pt x="151356" y="195309"/>
                  </a:cubicBezTo>
                  <a:cubicBezTo>
                    <a:pt x="176509" y="171635"/>
                    <a:pt x="169111" y="106532"/>
                    <a:pt x="169111" y="106532"/>
                  </a:cubicBezTo>
                  <a:cubicBezTo>
                    <a:pt x="172070" y="85818"/>
                    <a:pt x="169111" y="71022"/>
                    <a:pt x="169111" y="71022"/>
                  </a:cubicBezTo>
                  <a:cubicBezTo>
                    <a:pt x="170591" y="60665"/>
                    <a:pt x="180948" y="56226"/>
                    <a:pt x="177989" y="44389"/>
                  </a:cubicBezTo>
                  <a:cubicBezTo>
                    <a:pt x="175030" y="32552"/>
                    <a:pt x="163193" y="16276"/>
                    <a:pt x="151356" y="0"/>
                  </a:cubicBezTo>
                </a:path>
              </a:pathLst>
            </a:custGeom>
            <a:noFill/>
            <a:ln w="50800">
              <a:gradFill>
                <a:gsLst>
                  <a:gs pos="69000">
                    <a:srgbClr val="FF6666"/>
                  </a:gs>
                  <a:gs pos="100000">
                    <a:srgbClr val="FFBFBF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" name="フリーフォーム: 図形 77">
              <a:extLst>
                <a:ext uri="{FF2B5EF4-FFF2-40B4-BE49-F238E27FC236}">
                  <a16:creationId xmlns:a16="http://schemas.microsoft.com/office/drawing/2014/main" id="{879F030E-379A-6AFA-C150-E7FB7F20EF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478846" y="14071594"/>
              <a:ext cx="172678" cy="594461"/>
            </a:xfrm>
            <a:custGeom>
              <a:avLst/>
              <a:gdLst>
                <a:gd name="connsiteX0" fmla="*/ 169111 w 231263"/>
                <a:gd name="connsiteY0" fmla="*/ 585927 h 585927"/>
                <a:gd name="connsiteX1" fmla="*/ 435 w 231263"/>
                <a:gd name="connsiteY1" fmla="*/ 443884 h 585927"/>
                <a:gd name="connsiteX2" fmla="*/ 213499 w 231263"/>
                <a:gd name="connsiteY2" fmla="*/ 408373 h 585927"/>
                <a:gd name="connsiteX3" fmla="*/ 9313 w 231263"/>
                <a:gd name="connsiteY3" fmla="*/ 346230 h 585927"/>
                <a:gd name="connsiteX4" fmla="*/ 231255 w 231263"/>
                <a:gd name="connsiteY4" fmla="*/ 301841 h 585927"/>
                <a:gd name="connsiteX5" fmla="*/ 18191 w 231263"/>
                <a:gd name="connsiteY5" fmla="*/ 248575 h 585927"/>
                <a:gd name="connsiteX6" fmla="*/ 151356 w 231263"/>
                <a:gd name="connsiteY6" fmla="*/ 195309 h 585927"/>
                <a:gd name="connsiteX7" fmla="*/ 169111 w 231263"/>
                <a:gd name="connsiteY7" fmla="*/ 106532 h 585927"/>
                <a:gd name="connsiteX8" fmla="*/ 169111 w 231263"/>
                <a:gd name="connsiteY8" fmla="*/ 71022 h 585927"/>
                <a:gd name="connsiteX9" fmla="*/ 177989 w 231263"/>
                <a:gd name="connsiteY9" fmla="*/ 44389 h 585927"/>
                <a:gd name="connsiteX10" fmla="*/ 151356 w 231263"/>
                <a:gd name="connsiteY10" fmla="*/ 0 h 58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263" h="585927">
                  <a:moveTo>
                    <a:pt x="169111" y="585927"/>
                  </a:moveTo>
                  <a:cubicBezTo>
                    <a:pt x="81074" y="529701"/>
                    <a:pt x="-6963" y="473476"/>
                    <a:pt x="435" y="443884"/>
                  </a:cubicBezTo>
                  <a:cubicBezTo>
                    <a:pt x="7833" y="414292"/>
                    <a:pt x="212019" y="424649"/>
                    <a:pt x="213499" y="408373"/>
                  </a:cubicBezTo>
                  <a:cubicBezTo>
                    <a:pt x="214979" y="392097"/>
                    <a:pt x="6354" y="363985"/>
                    <a:pt x="9313" y="346230"/>
                  </a:cubicBezTo>
                  <a:cubicBezTo>
                    <a:pt x="12272" y="328475"/>
                    <a:pt x="229775" y="318117"/>
                    <a:pt x="231255" y="301841"/>
                  </a:cubicBezTo>
                  <a:cubicBezTo>
                    <a:pt x="232735" y="285565"/>
                    <a:pt x="31507" y="266330"/>
                    <a:pt x="18191" y="248575"/>
                  </a:cubicBezTo>
                  <a:cubicBezTo>
                    <a:pt x="4875" y="230820"/>
                    <a:pt x="126203" y="218983"/>
                    <a:pt x="151356" y="195309"/>
                  </a:cubicBezTo>
                  <a:cubicBezTo>
                    <a:pt x="176509" y="171635"/>
                    <a:pt x="169111" y="106532"/>
                    <a:pt x="169111" y="106532"/>
                  </a:cubicBezTo>
                  <a:cubicBezTo>
                    <a:pt x="172070" y="85818"/>
                    <a:pt x="169111" y="71022"/>
                    <a:pt x="169111" y="71022"/>
                  </a:cubicBezTo>
                  <a:cubicBezTo>
                    <a:pt x="170591" y="60665"/>
                    <a:pt x="180948" y="56226"/>
                    <a:pt x="177989" y="44389"/>
                  </a:cubicBezTo>
                  <a:cubicBezTo>
                    <a:pt x="175030" y="32552"/>
                    <a:pt x="163193" y="16276"/>
                    <a:pt x="151356" y="0"/>
                  </a:cubicBezTo>
                </a:path>
              </a:pathLst>
            </a:custGeom>
            <a:noFill/>
            <a:ln w="50800">
              <a:gradFill>
                <a:gsLst>
                  <a:gs pos="69000">
                    <a:srgbClr val="FF6666"/>
                  </a:gs>
                  <a:gs pos="100000">
                    <a:srgbClr val="FFBFBF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" name="フリーフォーム: 図形 84">
              <a:extLst>
                <a:ext uri="{FF2B5EF4-FFF2-40B4-BE49-F238E27FC236}">
                  <a16:creationId xmlns:a16="http://schemas.microsoft.com/office/drawing/2014/main" id="{60F81BA3-A223-63D3-8C16-497228114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33669" y="13797389"/>
              <a:ext cx="172678" cy="594461"/>
            </a:xfrm>
            <a:custGeom>
              <a:avLst/>
              <a:gdLst>
                <a:gd name="connsiteX0" fmla="*/ 169111 w 231263"/>
                <a:gd name="connsiteY0" fmla="*/ 585927 h 585927"/>
                <a:gd name="connsiteX1" fmla="*/ 435 w 231263"/>
                <a:gd name="connsiteY1" fmla="*/ 443884 h 585927"/>
                <a:gd name="connsiteX2" fmla="*/ 213499 w 231263"/>
                <a:gd name="connsiteY2" fmla="*/ 408373 h 585927"/>
                <a:gd name="connsiteX3" fmla="*/ 9313 w 231263"/>
                <a:gd name="connsiteY3" fmla="*/ 346230 h 585927"/>
                <a:gd name="connsiteX4" fmla="*/ 231255 w 231263"/>
                <a:gd name="connsiteY4" fmla="*/ 301841 h 585927"/>
                <a:gd name="connsiteX5" fmla="*/ 18191 w 231263"/>
                <a:gd name="connsiteY5" fmla="*/ 248575 h 585927"/>
                <a:gd name="connsiteX6" fmla="*/ 151356 w 231263"/>
                <a:gd name="connsiteY6" fmla="*/ 195309 h 585927"/>
                <a:gd name="connsiteX7" fmla="*/ 169111 w 231263"/>
                <a:gd name="connsiteY7" fmla="*/ 106532 h 585927"/>
                <a:gd name="connsiteX8" fmla="*/ 169111 w 231263"/>
                <a:gd name="connsiteY8" fmla="*/ 71022 h 585927"/>
                <a:gd name="connsiteX9" fmla="*/ 177989 w 231263"/>
                <a:gd name="connsiteY9" fmla="*/ 44389 h 585927"/>
                <a:gd name="connsiteX10" fmla="*/ 151356 w 231263"/>
                <a:gd name="connsiteY10" fmla="*/ 0 h 58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263" h="585927">
                  <a:moveTo>
                    <a:pt x="169111" y="585927"/>
                  </a:moveTo>
                  <a:cubicBezTo>
                    <a:pt x="81074" y="529701"/>
                    <a:pt x="-6963" y="473476"/>
                    <a:pt x="435" y="443884"/>
                  </a:cubicBezTo>
                  <a:cubicBezTo>
                    <a:pt x="7833" y="414292"/>
                    <a:pt x="212019" y="424649"/>
                    <a:pt x="213499" y="408373"/>
                  </a:cubicBezTo>
                  <a:cubicBezTo>
                    <a:pt x="214979" y="392097"/>
                    <a:pt x="6354" y="363985"/>
                    <a:pt x="9313" y="346230"/>
                  </a:cubicBezTo>
                  <a:cubicBezTo>
                    <a:pt x="12272" y="328475"/>
                    <a:pt x="229775" y="318117"/>
                    <a:pt x="231255" y="301841"/>
                  </a:cubicBezTo>
                  <a:cubicBezTo>
                    <a:pt x="232735" y="285565"/>
                    <a:pt x="31507" y="266330"/>
                    <a:pt x="18191" y="248575"/>
                  </a:cubicBezTo>
                  <a:cubicBezTo>
                    <a:pt x="4875" y="230820"/>
                    <a:pt x="126203" y="218983"/>
                    <a:pt x="151356" y="195309"/>
                  </a:cubicBezTo>
                  <a:cubicBezTo>
                    <a:pt x="176509" y="171635"/>
                    <a:pt x="169111" y="106532"/>
                    <a:pt x="169111" y="106532"/>
                  </a:cubicBezTo>
                  <a:cubicBezTo>
                    <a:pt x="172070" y="85818"/>
                    <a:pt x="169111" y="71022"/>
                    <a:pt x="169111" y="71022"/>
                  </a:cubicBezTo>
                  <a:cubicBezTo>
                    <a:pt x="170591" y="60665"/>
                    <a:pt x="180948" y="56226"/>
                    <a:pt x="177989" y="44389"/>
                  </a:cubicBezTo>
                  <a:cubicBezTo>
                    <a:pt x="175030" y="32552"/>
                    <a:pt x="163193" y="16276"/>
                    <a:pt x="151356" y="0"/>
                  </a:cubicBezTo>
                </a:path>
              </a:pathLst>
            </a:custGeom>
            <a:noFill/>
            <a:ln w="50800">
              <a:gradFill>
                <a:gsLst>
                  <a:gs pos="69000">
                    <a:srgbClr val="FF6666"/>
                  </a:gs>
                  <a:gs pos="100000">
                    <a:srgbClr val="FFBFBF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フリーフォーム: 図形 100">
              <a:extLst>
                <a:ext uri="{FF2B5EF4-FFF2-40B4-BE49-F238E27FC236}">
                  <a16:creationId xmlns:a16="http://schemas.microsoft.com/office/drawing/2014/main" id="{36DD51EB-3B8F-922A-A94D-CB9637109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35479" y="13424077"/>
              <a:ext cx="172678" cy="594461"/>
            </a:xfrm>
            <a:custGeom>
              <a:avLst/>
              <a:gdLst>
                <a:gd name="connsiteX0" fmla="*/ 169111 w 231263"/>
                <a:gd name="connsiteY0" fmla="*/ 585927 h 585927"/>
                <a:gd name="connsiteX1" fmla="*/ 435 w 231263"/>
                <a:gd name="connsiteY1" fmla="*/ 443884 h 585927"/>
                <a:gd name="connsiteX2" fmla="*/ 213499 w 231263"/>
                <a:gd name="connsiteY2" fmla="*/ 408373 h 585927"/>
                <a:gd name="connsiteX3" fmla="*/ 9313 w 231263"/>
                <a:gd name="connsiteY3" fmla="*/ 346230 h 585927"/>
                <a:gd name="connsiteX4" fmla="*/ 231255 w 231263"/>
                <a:gd name="connsiteY4" fmla="*/ 301841 h 585927"/>
                <a:gd name="connsiteX5" fmla="*/ 18191 w 231263"/>
                <a:gd name="connsiteY5" fmla="*/ 248575 h 585927"/>
                <a:gd name="connsiteX6" fmla="*/ 151356 w 231263"/>
                <a:gd name="connsiteY6" fmla="*/ 195309 h 585927"/>
                <a:gd name="connsiteX7" fmla="*/ 169111 w 231263"/>
                <a:gd name="connsiteY7" fmla="*/ 106532 h 585927"/>
                <a:gd name="connsiteX8" fmla="*/ 169111 w 231263"/>
                <a:gd name="connsiteY8" fmla="*/ 71022 h 585927"/>
                <a:gd name="connsiteX9" fmla="*/ 177989 w 231263"/>
                <a:gd name="connsiteY9" fmla="*/ 44389 h 585927"/>
                <a:gd name="connsiteX10" fmla="*/ 151356 w 231263"/>
                <a:gd name="connsiteY10" fmla="*/ 0 h 58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263" h="585927">
                  <a:moveTo>
                    <a:pt x="169111" y="585927"/>
                  </a:moveTo>
                  <a:cubicBezTo>
                    <a:pt x="81074" y="529701"/>
                    <a:pt x="-6963" y="473476"/>
                    <a:pt x="435" y="443884"/>
                  </a:cubicBezTo>
                  <a:cubicBezTo>
                    <a:pt x="7833" y="414292"/>
                    <a:pt x="212019" y="424649"/>
                    <a:pt x="213499" y="408373"/>
                  </a:cubicBezTo>
                  <a:cubicBezTo>
                    <a:pt x="214979" y="392097"/>
                    <a:pt x="6354" y="363985"/>
                    <a:pt x="9313" y="346230"/>
                  </a:cubicBezTo>
                  <a:cubicBezTo>
                    <a:pt x="12272" y="328475"/>
                    <a:pt x="229775" y="318117"/>
                    <a:pt x="231255" y="301841"/>
                  </a:cubicBezTo>
                  <a:cubicBezTo>
                    <a:pt x="232735" y="285565"/>
                    <a:pt x="31507" y="266330"/>
                    <a:pt x="18191" y="248575"/>
                  </a:cubicBezTo>
                  <a:cubicBezTo>
                    <a:pt x="4875" y="230820"/>
                    <a:pt x="126203" y="218983"/>
                    <a:pt x="151356" y="195309"/>
                  </a:cubicBezTo>
                  <a:cubicBezTo>
                    <a:pt x="176509" y="171635"/>
                    <a:pt x="169111" y="106532"/>
                    <a:pt x="169111" y="106532"/>
                  </a:cubicBezTo>
                  <a:cubicBezTo>
                    <a:pt x="172070" y="85818"/>
                    <a:pt x="169111" y="71022"/>
                    <a:pt x="169111" y="71022"/>
                  </a:cubicBezTo>
                  <a:cubicBezTo>
                    <a:pt x="170591" y="60665"/>
                    <a:pt x="180948" y="56226"/>
                    <a:pt x="177989" y="44389"/>
                  </a:cubicBezTo>
                  <a:cubicBezTo>
                    <a:pt x="175030" y="32552"/>
                    <a:pt x="163193" y="16276"/>
                    <a:pt x="151356" y="0"/>
                  </a:cubicBezTo>
                </a:path>
              </a:pathLst>
            </a:custGeom>
            <a:noFill/>
            <a:ln w="50800">
              <a:gradFill>
                <a:gsLst>
                  <a:gs pos="69000">
                    <a:srgbClr val="FF6666"/>
                  </a:gs>
                  <a:gs pos="100000">
                    <a:srgbClr val="FFBFBF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フリーフォーム: 図形 101">
              <a:extLst>
                <a:ext uri="{FF2B5EF4-FFF2-40B4-BE49-F238E27FC236}">
                  <a16:creationId xmlns:a16="http://schemas.microsoft.com/office/drawing/2014/main" id="{18F25C9A-40F8-60A2-F726-95F94FC085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67590" y="13721307"/>
              <a:ext cx="172678" cy="594461"/>
            </a:xfrm>
            <a:custGeom>
              <a:avLst/>
              <a:gdLst>
                <a:gd name="connsiteX0" fmla="*/ 169111 w 231263"/>
                <a:gd name="connsiteY0" fmla="*/ 585927 h 585927"/>
                <a:gd name="connsiteX1" fmla="*/ 435 w 231263"/>
                <a:gd name="connsiteY1" fmla="*/ 443884 h 585927"/>
                <a:gd name="connsiteX2" fmla="*/ 213499 w 231263"/>
                <a:gd name="connsiteY2" fmla="*/ 408373 h 585927"/>
                <a:gd name="connsiteX3" fmla="*/ 9313 w 231263"/>
                <a:gd name="connsiteY3" fmla="*/ 346230 h 585927"/>
                <a:gd name="connsiteX4" fmla="*/ 231255 w 231263"/>
                <a:gd name="connsiteY4" fmla="*/ 301841 h 585927"/>
                <a:gd name="connsiteX5" fmla="*/ 18191 w 231263"/>
                <a:gd name="connsiteY5" fmla="*/ 248575 h 585927"/>
                <a:gd name="connsiteX6" fmla="*/ 151356 w 231263"/>
                <a:gd name="connsiteY6" fmla="*/ 195309 h 585927"/>
                <a:gd name="connsiteX7" fmla="*/ 169111 w 231263"/>
                <a:gd name="connsiteY7" fmla="*/ 106532 h 585927"/>
                <a:gd name="connsiteX8" fmla="*/ 169111 w 231263"/>
                <a:gd name="connsiteY8" fmla="*/ 71022 h 585927"/>
                <a:gd name="connsiteX9" fmla="*/ 177989 w 231263"/>
                <a:gd name="connsiteY9" fmla="*/ 44389 h 585927"/>
                <a:gd name="connsiteX10" fmla="*/ 151356 w 231263"/>
                <a:gd name="connsiteY10" fmla="*/ 0 h 58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263" h="585927">
                  <a:moveTo>
                    <a:pt x="169111" y="585927"/>
                  </a:moveTo>
                  <a:cubicBezTo>
                    <a:pt x="81074" y="529701"/>
                    <a:pt x="-6963" y="473476"/>
                    <a:pt x="435" y="443884"/>
                  </a:cubicBezTo>
                  <a:cubicBezTo>
                    <a:pt x="7833" y="414292"/>
                    <a:pt x="212019" y="424649"/>
                    <a:pt x="213499" y="408373"/>
                  </a:cubicBezTo>
                  <a:cubicBezTo>
                    <a:pt x="214979" y="392097"/>
                    <a:pt x="6354" y="363985"/>
                    <a:pt x="9313" y="346230"/>
                  </a:cubicBezTo>
                  <a:cubicBezTo>
                    <a:pt x="12272" y="328475"/>
                    <a:pt x="229775" y="318117"/>
                    <a:pt x="231255" y="301841"/>
                  </a:cubicBezTo>
                  <a:cubicBezTo>
                    <a:pt x="232735" y="285565"/>
                    <a:pt x="31507" y="266330"/>
                    <a:pt x="18191" y="248575"/>
                  </a:cubicBezTo>
                  <a:cubicBezTo>
                    <a:pt x="4875" y="230820"/>
                    <a:pt x="126203" y="218983"/>
                    <a:pt x="151356" y="195309"/>
                  </a:cubicBezTo>
                  <a:cubicBezTo>
                    <a:pt x="176509" y="171635"/>
                    <a:pt x="169111" y="106532"/>
                    <a:pt x="169111" y="106532"/>
                  </a:cubicBezTo>
                  <a:cubicBezTo>
                    <a:pt x="172070" y="85818"/>
                    <a:pt x="169111" y="71022"/>
                    <a:pt x="169111" y="71022"/>
                  </a:cubicBezTo>
                  <a:cubicBezTo>
                    <a:pt x="170591" y="60665"/>
                    <a:pt x="180948" y="56226"/>
                    <a:pt x="177989" y="44389"/>
                  </a:cubicBezTo>
                  <a:cubicBezTo>
                    <a:pt x="175030" y="32552"/>
                    <a:pt x="163193" y="16276"/>
                    <a:pt x="151356" y="0"/>
                  </a:cubicBezTo>
                </a:path>
              </a:pathLst>
            </a:custGeom>
            <a:noFill/>
            <a:ln w="50800">
              <a:gradFill>
                <a:gsLst>
                  <a:gs pos="69000">
                    <a:srgbClr val="FF6666"/>
                  </a:gs>
                  <a:gs pos="100000">
                    <a:srgbClr val="FFBFBF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フリーフォーム: 図形 102">
              <a:extLst>
                <a:ext uri="{FF2B5EF4-FFF2-40B4-BE49-F238E27FC236}">
                  <a16:creationId xmlns:a16="http://schemas.microsoft.com/office/drawing/2014/main" id="{0668F522-7B92-0F7A-0757-4D8694D556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1876" y="14039052"/>
              <a:ext cx="172678" cy="594461"/>
            </a:xfrm>
            <a:custGeom>
              <a:avLst/>
              <a:gdLst>
                <a:gd name="connsiteX0" fmla="*/ 169111 w 231263"/>
                <a:gd name="connsiteY0" fmla="*/ 585927 h 585927"/>
                <a:gd name="connsiteX1" fmla="*/ 435 w 231263"/>
                <a:gd name="connsiteY1" fmla="*/ 443884 h 585927"/>
                <a:gd name="connsiteX2" fmla="*/ 213499 w 231263"/>
                <a:gd name="connsiteY2" fmla="*/ 408373 h 585927"/>
                <a:gd name="connsiteX3" fmla="*/ 9313 w 231263"/>
                <a:gd name="connsiteY3" fmla="*/ 346230 h 585927"/>
                <a:gd name="connsiteX4" fmla="*/ 231255 w 231263"/>
                <a:gd name="connsiteY4" fmla="*/ 301841 h 585927"/>
                <a:gd name="connsiteX5" fmla="*/ 18191 w 231263"/>
                <a:gd name="connsiteY5" fmla="*/ 248575 h 585927"/>
                <a:gd name="connsiteX6" fmla="*/ 151356 w 231263"/>
                <a:gd name="connsiteY6" fmla="*/ 195309 h 585927"/>
                <a:gd name="connsiteX7" fmla="*/ 169111 w 231263"/>
                <a:gd name="connsiteY7" fmla="*/ 106532 h 585927"/>
                <a:gd name="connsiteX8" fmla="*/ 169111 w 231263"/>
                <a:gd name="connsiteY8" fmla="*/ 71022 h 585927"/>
                <a:gd name="connsiteX9" fmla="*/ 177989 w 231263"/>
                <a:gd name="connsiteY9" fmla="*/ 44389 h 585927"/>
                <a:gd name="connsiteX10" fmla="*/ 151356 w 231263"/>
                <a:gd name="connsiteY10" fmla="*/ 0 h 58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263" h="585927">
                  <a:moveTo>
                    <a:pt x="169111" y="585927"/>
                  </a:moveTo>
                  <a:cubicBezTo>
                    <a:pt x="81074" y="529701"/>
                    <a:pt x="-6963" y="473476"/>
                    <a:pt x="435" y="443884"/>
                  </a:cubicBezTo>
                  <a:cubicBezTo>
                    <a:pt x="7833" y="414292"/>
                    <a:pt x="212019" y="424649"/>
                    <a:pt x="213499" y="408373"/>
                  </a:cubicBezTo>
                  <a:cubicBezTo>
                    <a:pt x="214979" y="392097"/>
                    <a:pt x="6354" y="363985"/>
                    <a:pt x="9313" y="346230"/>
                  </a:cubicBezTo>
                  <a:cubicBezTo>
                    <a:pt x="12272" y="328475"/>
                    <a:pt x="229775" y="318117"/>
                    <a:pt x="231255" y="301841"/>
                  </a:cubicBezTo>
                  <a:cubicBezTo>
                    <a:pt x="232735" y="285565"/>
                    <a:pt x="31507" y="266330"/>
                    <a:pt x="18191" y="248575"/>
                  </a:cubicBezTo>
                  <a:cubicBezTo>
                    <a:pt x="4875" y="230820"/>
                    <a:pt x="126203" y="218983"/>
                    <a:pt x="151356" y="195309"/>
                  </a:cubicBezTo>
                  <a:cubicBezTo>
                    <a:pt x="176509" y="171635"/>
                    <a:pt x="169111" y="106532"/>
                    <a:pt x="169111" y="106532"/>
                  </a:cubicBezTo>
                  <a:cubicBezTo>
                    <a:pt x="172070" y="85818"/>
                    <a:pt x="169111" y="71022"/>
                    <a:pt x="169111" y="71022"/>
                  </a:cubicBezTo>
                  <a:cubicBezTo>
                    <a:pt x="170591" y="60665"/>
                    <a:pt x="180948" y="56226"/>
                    <a:pt x="177989" y="44389"/>
                  </a:cubicBezTo>
                  <a:cubicBezTo>
                    <a:pt x="175030" y="32552"/>
                    <a:pt x="163193" y="16276"/>
                    <a:pt x="151356" y="0"/>
                  </a:cubicBezTo>
                </a:path>
              </a:pathLst>
            </a:custGeom>
            <a:noFill/>
            <a:ln w="50800">
              <a:gradFill>
                <a:gsLst>
                  <a:gs pos="69000">
                    <a:srgbClr val="FF6666"/>
                  </a:gs>
                  <a:gs pos="100000">
                    <a:srgbClr val="FFBFBF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フリーフォーム: 図形 103">
              <a:extLst>
                <a:ext uri="{FF2B5EF4-FFF2-40B4-BE49-F238E27FC236}">
                  <a16:creationId xmlns:a16="http://schemas.microsoft.com/office/drawing/2014/main" id="{A2FE7919-51B9-A126-C935-C6CA409394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28042" y="13748267"/>
              <a:ext cx="172678" cy="594461"/>
            </a:xfrm>
            <a:custGeom>
              <a:avLst/>
              <a:gdLst>
                <a:gd name="connsiteX0" fmla="*/ 169111 w 231263"/>
                <a:gd name="connsiteY0" fmla="*/ 585927 h 585927"/>
                <a:gd name="connsiteX1" fmla="*/ 435 w 231263"/>
                <a:gd name="connsiteY1" fmla="*/ 443884 h 585927"/>
                <a:gd name="connsiteX2" fmla="*/ 213499 w 231263"/>
                <a:gd name="connsiteY2" fmla="*/ 408373 h 585927"/>
                <a:gd name="connsiteX3" fmla="*/ 9313 w 231263"/>
                <a:gd name="connsiteY3" fmla="*/ 346230 h 585927"/>
                <a:gd name="connsiteX4" fmla="*/ 231255 w 231263"/>
                <a:gd name="connsiteY4" fmla="*/ 301841 h 585927"/>
                <a:gd name="connsiteX5" fmla="*/ 18191 w 231263"/>
                <a:gd name="connsiteY5" fmla="*/ 248575 h 585927"/>
                <a:gd name="connsiteX6" fmla="*/ 151356 w 231263"/>
                <a:gd name="connsiteY6" fmla="*/ 195309 h 585927"/>
                <a:gd name="connsiteX7" fmla="*/ 169111 w 231263"/>
                <a:gd name="connsiteY7" fmla="*/ 106532 h 585927"/>
                <a:gd name="connsiteX8" fmla="*/ 169111 w 231263"/>
                <a:gd name="connsiteY8" fmla="*/ 71022 h 585927"/>
                <a:gd name="connsiteX9" fmla="*/ 177989 w 231263"/>
                <a:gd name="connsiteY9" fmla="*/ 44389 h 585927"/>
                <a:gd name="connsiteX10" fmla="*/ 151356 w 231263"/>
                <a:gd name="connsiteY10" fmla="*/ 0 h 58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263" h="585927">
                  <a:moveTo>
                    <a:pt x="169111" y="585927"/>
                  </a:moveTo>
                  <a:cubicBezTo>
                    <a:pt x="81074" y="529701"/>
                    <a:pt x="-6963" y="473476"/>
                    <a:pt x="435" y="443884"/>
                  </a:cubicBezTo>
                  <a:cubicBezTo>
                    <a:pt x="7833" y="414292"/>
                    <a:pt x="212019" y="424649"/>
                    <a:pt x="213499" y="408373"/>
                  </a:cubicBezTo>
                  <a:cubicBezTo>
                    <a:pt x="214979" y="392097"/>
                    <a:pt x="6354" y="363985"/>
                    <a:pt x="9313" y="346230"/>
                  </a:cubicBezTo>
                  <a:cubicBezTo>
                    <a:pt x="12272" y="328475"/>
                    <a:pt x="229775" y="318117"/>
                    <a:pt x="231255" y="301841"/>
                  </a:cubicBezTo>
                  <a:cubicBezTo>
                    <a:pt x="232735" y="285565"/>
                    <a:pt x="31507" y="266330"/>
                    <a:pt x="18191" y="248575"/>
                  </a:cubicBezTo>
                  <a:cubicBezTo>
                    <a:pt x="4875" y="230820"/>
                    <a:pt x="126203" y="218983"/>
                    <a:pt x="151356" y="195309"/>
                  </a:cubicBezTo>
                  <a:cubicBezTo>
                    <a:pt x="176509" y="171635"/>
                    <a:pt x="169111" y="106532"/>
                    <a:pt x="169111" y="106532"/>
                  </a:cubicBezTo>
                  <a:cubicBezTo>
                    <a:pt x="172070" y="85818"/>
                    <a:pt x="169111" y="71022"/>
                    <a:pt x="169111" y="71022"/>
                  </a:cubicBezTo>
                  <a:cubicBezTo>
                    <a:pt x="170591" y="60665"/>
                    <a:pt x="180948" y="56226"/>
                    <a:pt x="177989" y="44389"/>
                  </a:cubicBezTo>
                  <a:cubicBezTo>
                    <a:pt x="175030" y="32552"/>
                    <a:pt x="163193" y="16276"/>
                    <a:pt x="151356" y="0"/>
                  </a:cubicBezTo>
                </a:path>
              </a:pathLst>
            </a:custGeom>
            <a:noFill/>
            <a:ln w="50800">
              <a:gradFill>
                <a:gsLst>
                  <a:gs pos="69000">
                    <a:srgbClr val="FF6666"/>
                  </a:gs>
                  <a:gs pos="100000">
                    <a:srgbClr val="FFBFBF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" name="フリーフォーム: 図形 104">
              <a:extLst>
                <a:ext uri="{FF2B5EF4-FFF2-40B4-BE49-F238E27FC236}">
                  <a16:creationId xmlns:a16="http://schemas.microsoft.com/office/drawing/2014/main" id="{D7921272-E7A9-7FA6-3BDB-1FF9EE45D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8038" y="13442922"/>
              <a:ext cx="172678" cy="594461"/>
            </a:xfrm>
            <a:custGeom>
              <a:avLst/>
              <a:gdLst>
                <a:gd name="connsiteX0" fmla="*/ 169111 w 231263"/>
                <a:gd name="connsiteY0" fmla="*/ 585927 h 585927"/>
                <a:gd name="connsiteX1" fmla="*/ 435 w 231263"/>
                <a:gd name="connsiteY1" fmla="*/ 443884 h 585927"/>
                <a:gd name="connsiteX2" fmla="*/ 213499 w 231263"/>
                <a:gd name="connsiteY2" fmla="*/ 408373 h 585927"/>
                <a:gd name="connsiteX3" fmla="*/ 9313 w 231263"/>
                <a:gd name="connsiteY3" fmla="*/ 346230 h 585927"/>
                <a:gd name="connsiteX4" fmla="*/ 231255 w 231263"/>
                <a:gd name="connsiteY4" fmla="*/ 301841 h 585927"/>
                <a:gd name="connsiteX5" fmla="*/ 18191 w 231263"/>
                <a:gd name="connsiteY5" fmla="*/ 248575 h 585927"/>
                <a:gd name="connsiteX6" fmla="*/ 151356 w 231263"/>
                <a:gd name="connsiteY6" fmla="*/ 195309 h 585927"/>
                <a:gd name="connsiteX7" fmla="*/ 169111 w 231263"/>
                <a:gd name="connsiteY7" fmla="*/ 106532 h 585927"/>
                <a:gd name="connsiteX8" fmla="*/ 169111 w 231263"/>
                <a:gd name="connsiteY8" fmla="*/ 71022 h 585927"/>
                <a:gd name="connsiteX9" fmla="*/ 177989 w 231263"/>
                <a:gd name="connsiteY9" fmla="*/ 44389 h 585927"/>
                <a:gd name="connsiteX10" fmla="*/ 151356 w 231263"/>
                <a:gd name="connsiteY10" fmla="*/ 0 h 58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263" h="585927">
                  <a:moveTo>
                    <a:pt x="169111" y="585927"/>
                  </a:moveTo>
                  <a:cubicBezTo>
                    <a:pt x="81074" y="529701"/>
                    <a:pt x="-6963" y="473476"/>
                    <a:pt x="435" y="443884"/>
                  </a:cubicBezTo>
                  <a:cubicBezTo>
                    <a:pt x="7833" y="414292"/>
                    <a:pt x="212019" y="424649"/>
                    <a:pt x="213499" y="408373"/>
                  </a:cubicBezTo>
                  <a:cubicBezTo>
                    <a:pt x="214979" y="392097"/>
                    <a:pt x="6354" y="363985"/>
                    <a:pt x="9313" y="346230"/>
                  </a:cubicBezTo>
                  <a:cubicBezTo>
                    <a:pt x="12272" y="328475"/>
                    <a:pt x="229775" y="318117"/>
                    <a:pt x="231255" y="301841"/>
                  </a:cubicBezTo>
                  <a:cubicBezTo>
                    <a:pt x="232735" y="285565"/>
                    <a:pt x="31507" y="266330"/>
                    <a:pt x="18191" y="248575"/>
                  </a:cubicBezTo>
                  <a:cubicBezTo>
                    <a:pt x="4875" y="230820"/>
                    <a:pt x="126203" y="218983"/>
                    <a:pt x="151356" y="195309"/>
                  </a:cubicBezTo>
                  <a:cubicBezTo>
                    <a:pt x="176509" y="171635"/>
                    <a:pt x="169111" y="106532"/>
                    <a:pt x="169111" y="106532"/>
                  </a:cubicBezTo>
                  <a:cubicBezTo>
                    <a:pt x="172070" y="85818"/>
                    <a:pt x="169111" y="71022"/>
                    <a:pt x="169111" y="71022"/>
                  </a:cubicBezTo>
                  <a:cubicBezTo>
                    <a:pt x="170591" y="60665"/>
                    <a:pt x="180948" y="56226"/>
                    <a:pt x="177989" y="44389"/>
                  </a:cubicBezTo>
                  <a:cubicBezTo>
                    <a:pt x="175030" y="32552"/>
                    <a:pt x="163193" y="16276"/>
                    <a:pt x="151356" y="0"/>
                  </a:cubicBezTo>
                </a:path>
              </a:pathLst>
            </a:custGeom>
            <a:noFill/>
            <a:ln w="50800">
              <a:gradFill>
                <a:gsLst>
                  <a:gs pos="69000">
                    <a:srgbClr val="FF6666"/>
                  </a:gs>
                  <a:gs pos="100000">
                    <a:srgbClr val="FFBFBF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" name="フリーフォーム: 図形 105">
              <a:extLst>
                <a:ext uri="{FF2B5EF4-FFF2-40B4-BE49-F238E27FC236}">
                  <a16:creationId xmlns:a16="http://schemas.microsoft.com/office/drawing/2014/main" id="{E49550B5-C463-3E7A-AEDB-11471D83E6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713194" y="13145691"/>
              <a:ext cx="172678" cy="594461"/>
            </a:xfrm>
            <a:custGeom>
              <a:avLst/>
              <a:gdLst>
                <a:gd name="connsiteX0" fmla="*/ 169111 w 231263"/>
                <a:gd name="connsiteY0" fmla="*/ 585927 h 585927"/>
                <a:gd name="connsiteX1" fmla="*/ 435 w 231263"/>
                <a:gd name="connsiteY1" fmla="*/ 443884 h 585927"/>
                <a:gd name="connsiteX2" fmla="*/ 213499 w 231263"/>
                <a:gd name="connsiteY2" fmla="*/ 408373 h 585927"/>
                <a:gd name="connsiteX3" fmla="*/ 9313 w 231263"/>
                <a:gd name="connsiteY3" fmla="*/ 346230 h 585927"/>
                <a:gd name="connsiteX4" fmla="*/ 231255 w 231263"/>
                <a:gd name="connsiteY4" fmla="*/ 301841 h 585927"/>
                <a:gd name="connsiteX5" fmla="*/ 18191 w 231263"/>
                <a:gd name="connsiteY5" fmla="*/ 248575 h 585927"/>
                <a:gd name="connsiteX6" fmla="*/ 151356 w 231263"/>
                <a:gd name="connsiteY6" fmla="*/ 195309 h 585927"/>
                <a:gd name="connsiteX7" fmla="*/ 169111 w 231263"/>
                <a:gd name="connsiteY7" fmla="*/ 106532 h 585927"/>
                <a:gd name="connsiteX8" fmla="*/ 169111 w 231263"/>
                <a:gd name="connsiteY8" fmla="*/ 71022 h 585927"/>
                <a:gd name="connsiteX9" fmla="*/ 177989 w 231263"/>
                <a:gd name="connsiteY9" fmla="*/ 44389 h 585927"/>
                <a:gd name="connsiteX10" fmla="*/ 151356 w 231263"/>
                <a:gd name="connsiteY10" fmla="*/ 0 h 58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263" h="585927">
                  <a:moveTo>
                    <a:pt x="169111" y="585927"/>
                  </a:moveTo>
                  <a:cubicBezTo>
                    <a:pt x="81074" y="529701"/>
                    <a:pt x="-6963" y="473476"/>
                    <a:pt x="435" y="443884"/>
                  </a:cubicBezTo>
                  <a:cubicBezTo>
                    <a:pt x="7833" y="414292"/>
                    <a:pt x="212019" y="424649"/>
                    <a:pt x="213499" y="408373"/>
                  </a:cubicBezTo>
                  <a:cubicBezTo>
                    <a:pt x="214979" y="392097"/>
                    <a:pt x="6354" y="363985"/>
                    <a:pt x="9313" y="346230"/>
                  </a:cubicBezTo>
                  <a:cubicBezTo>
                    <a:pt x="12272" y="328475"/>
                    <a:pt x="229775" y="318117"/>
                    <a:pt x="231255" y="301841"/>
                  </a:cubicBezTo>
                  <a:cubicBezTo>
                    <a:pt x="232735" y="285565"/>
                    <a:pt x="31507" y="266330"/>
                    <a:pt x="18191" y="248575"/>
                  </a:cubicBezTo>
                  <a:cubicBezTo>
                    <a:pt x="4875" y="230820"/>
                    <a:pt x="126203" y="218983"/>
                    <a:pt x="151356" y="195309"/>
                  </a:cubicBezTo>
                  <a:cubicBezTo>
                    <a:pt x="176509" y="171635"/>
                    <a:pt x="169111" y="106532"/>
                    <a:pt x="169111" y="106532"/>
                  </a:cubicBezTo>
                  <a:cubicBezTo>
                    <a:pt x="172070" y="85818"/>
                    <a:pt x="169111" y="71022"/>
                    <a:pt x="169111" y="71022"/>
                  </a:cubicBezTo>
                  <a:cubicBezTo>
                    <a:pt x="170591" y="60665"/>
                    <a:pt x="180948" y="56226"/>
                    <a:pt x="177989" y="44389"/>
                  </a:cubicBezTo>
                  <a:cubicBezTo>
                    <a:pt x="175030" y="32552"/>
                    <a:pt x="163193" y="16276"/>
                    <a:pt x="151356" y="0"/>
                  </a:cubicBezTo>
                </a:path>
              </a:pathLst>
            </a:custGeom>
            <a:noFill/>
            <a:ln w="50800">
              <a:gradFill>
                <a:gsLst>
                  <a:gs pos="69000">
                    <a:srgbClr val="FF6666"/>
                  </a:gs>
                  <a:gs pos="100000">
                    <a:srgbClr val="FFBFBF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A3D66C34-DFA0-E143-AD8C-446993FE3B85}"/>
              </a:ext>
            </a:extLst>
          </p:cNvPr>
          <p:cNvSpPr/>
          <p:nvPr/>
        </p:nvSpPr>
        <p:spPr>
          <a:xfrm>
            <a:off x="14993606" y="17866146"/>
            <a:ext cx="15262602" cy="17862802"/>
          </a:xfrm>
          <a:prstGeom prst="rect">
            <a:avLst/>
          </a:prstGeom>
          <a:solidFill>
            <a:srgbClr val="FAD8D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7200" b="1" u="sng" dirty="0">
              <a:latin typeface="メイリオ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15A3B9-0041-4EBF-3110-99B0A73E3E64}"/>
              </a:ext>
            </a:extLst>
          </p:cNvPr>
          <p:cNvSpPr txBox="1"/>
          <p:nvPr/>
        </p:nvSpPr>
        <p:spPr>
          <a:xfrm>
            <a:off x="565018" y="6718819"/>
            <a:ext cx="5707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i="1" u="sng" dirty="0">
                <a:ln w="3175">
                  <a:solidFill>
                    <a:srgbClr val="1F51A2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kumimoji="1" lang="ja-JP" altLang="en-US" sz="6000" b="1" i="1" u="sng" dirty="0">
              <a:ln w="3175">
                <a:solidFill>
                  <a:srgbClr val="1F51A2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227A3C9-4976-F532-9E91-743955EBFE5A}"/>
              </a:ext>
            </a:extLst>
          </p:cNvPr>
          <p:cNvSpPr txBox="1"/>
          <p:nvPr/>
        </p:nvSpPr>
        <p:spPr>
          <a:xfrm>
            <a:off x="565018" y="18169812"/>
            <a:ext cx="5707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i="1" u="sng" dirty="0">
                <a:ln w="3175">
                  <a:solidFill>
                    <a:srgbClr val="1F51A2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</p:txBody>
      </p:sp>
      <p:sp>
        <p:nvSpPr>
          <p:cNvPr id="480" name="正方形/長方形 479">
            <a:extLst>
              <a:ext uri="{FF2B5EF4-FFF2-40B4-BE49-F238E27FC236}">
                <a16:creationId xmlns:a16="http://schemas.microsoft.com/office/drawing/2014/main" id="{8A148AD3-FFDB-B364-A21D-E03570006C45}"/>
              </a:ext>
            </a:extLst>
          </p:cNvPr>
          <p:cNvSpPr/>
          <p:nvPr/>
        </p:nvSpPr>
        <p:spPr>
          <a:xfrm>
            <a:off x="15301567" y="24628519"/>
            <a:ext cx="14783936" cy="4608000"/>
          </a:xfrm>
          <a:prstGeom prst="rect">
            <a:avLst/>
          </a:prstGeom>
          <a:solidFill>
            <a:srgbClr val="F9EEEC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7200" b="1" u="sng" dirty="0">
              <a:latin typeface="メイリオ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75E73AE-BF7D-64FF-6105-4DB9545FE9F4}"/>
              </a:ext>
            </a:extLst>
          </p:cNvPr>
          <p:cNvSpPr txBox="1"/>
          <p:nvPr/>
        </p:nvSpPr>
        <p:spPr>
          <a:xfrm>
            <a:off x="15703951" y="18169812"/>
            <a:ext cx="7891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i="1" u="sng" dirty="0">
                <a:ln w="3175">
                  <a:solidFill>
                    <a:srgbClr val="1F51A2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Numerical simulation</a:t>
            </a:r>
          </a:p>
        </p:txBody>
      </p:sp>
      <p:grpSp>
        <p:nvGrpSpPr>
          <p:cNvPr id="260" name="グループ化 259">
            <a:extLst>
              <a:ext uri="{FF2B5EF4-FFF2-40B4-BE49-F238E27FC236}">
                <a16:creationId xmlns:a16="http://schemas.microsoft.com/office/drawing/2014/main" id="{7DCE500F-288D-5DAB-5C55-867766318774}"/>
              </a:ext>
            </a:extLst>
          </p:cNvPr>
          <p:cNvGrpSpPr/>
          <p:nvPr/>
        </p:nvGrpSpPr>
        <p:grpSpPr>
          <a:xfrm>
            <a:off x="30585340" y="22453404"/>
            <a:ext cx="9217638" cy="1839246"/>
            <a:chOff x="7524151" y="9796929"/>
            <a:chExt cx="9217638" cy="1839246"/>
          </a:xfrm>
        </p:grpSpPr>
        <p:sp>
          <p:nvSpPr>
            <p:cNvPr id="251" name="正方形/長方形 250">
              <a:extLst>
                <a:ext uri="{FF2B5EF4-FFF2-40B4-BE49-F238E27FC236}">
                  <a16:creationId xmlns:a16="http://schemas.microsoft.com/office/drawing/2014/main" id="{F6E2AAA3-3C57-CDC0-B716-62B18ACD62B9}"/>
                </a:ext>
              </a:extLst>
            </p:cNvPr>
            <p:cNvSpPr/>
            <p:nvPr/>
          </p:nvSpPr>
          <p:spPr>
            <a:xfrm>
              <a:off x="7524151" y="10027044"/>
              <a:ext cx="9154813" cy="16091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ja-JP" altLang="en-US" sz="1800" dirty="0">
                <a:solidFill>
                  <a:srgbClr val="003164"/>
                </a:solidFill>
                <a:latin typeface="+mn-ea"/>
              </a:endParaRPr>
            </a:p>
          </p:txBody>
        </p:sp>
        <p:sp>
          <p:nvSpPr>
            <p:cNvPr id="252" name="四角形: 角を丸くする 251">
              <a:extLst>
                <a:ext uri="{FF2B5EF4-FFF2-40B4-BE49-F238E27FC236}">
                  <a16:creationId xmlns:a16="http://schemas.microsoft.com/office/drawing/2014/main" id="{EF96D769-F050-B94F-FE8E-C123EC89C2BA}"/>
                </a:ext>
              </a:extLst>
            </p:cNvPr>
            <p:cNvSpPr/>
            <p:nvPr/>
          </p:nvSpPr>
          <p:spPr>
            <a:xfrm>
              <a:off x="7844566" y="9833999"/>
              <a:ext cx="3315481" cy="388169"/>
            </a:xfrm>
            <a:prstGeom prst="roundRect">
              <a:avLst>
                <a:gd name="adj" fmla="val 5795"/>
              </a:avLst>
            </a:prstGeom>
            <a:solidFill>
              <a:srgbClr val="1F51A2"/>
            </a:solidFill>
            <a:ln w="38100">
              <a:solidFill>
                <a:srgbClr val="1F51A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3" name="テキスト ボックス 252">
              <a:extLst>
                <a:ext uri="{FF2B5EF4-FFF2-40B4-BE49-F238E27FC236}">
                  <a16:creationId xmlns:a16="http://schemas.microsoft.com/office/drawing/2014/main" id="{E13D650E-230C-C638-EF7C-5168621ACB34}"/>
                </a:ext>
              </a:extLst>
            </p:cNvPr>
            <p:cNvSpPr txBox="1"/>
            <p:nvPr/>
          </p:nvSpPr>
          <p:spPr>
            <a:xfrm>
              <a:off x="7939953" y="9796929"/>
              <a:ext cx="31247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chemeClr val="bg1"/>
                  </a:solidFill>
                  <a:latin typeface="+mn-lt"/>
                  <a:ea typeface="+mn-ea"/>
                </a:rPr>
                <a:t>Simulation conditions</a:t>
              </a:r>
              <a:endParaRPr kumimoji="1" lang="ja-JP" altLang="en-US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54" name="楕円 253">
              <a:extLst>
                <a:ext uri="{FF2B5EF4-FFF2-40B4-BE49-F238E27FC236}">
                  <a16:creationId xmlns:a16="http://schemas.microsoft.com/office/drawing/2014/main" id="{E6E87CDF-3EE9-AB64-3594-607C4A325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3514" y="10353128"/>
              <a:ext cx="252000" cy="252000"/>
            </a:xfrm>
            <a:prstGeom prst="ellipse">
              <a:avLst/>
            </a:prstGeom>
            <a:solidFill>
              <a:srgbClr val="1F51A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5" name="テキスト ボックス 254">
              <a:extLst>
                <a:ext uri="{FF2B5EF4-FFF2-40B4-BE49-F238E27FC236}">
                  <a16:creationId xmlns:a16="http://schemas.microsoft.com/office/drawing/2014/main" id="{7494CCD3-AE70-237A-3AA5-38E2106CCA77}"/>
                </a:ext>
              </a:extLst>
            </p:cNvPr>
            <p:cNvSpPr txBox="1"/>
            <p:nvPr/>
          </p:nvSpPr>
          <p:spPr>
            <a:xfrm>
              <a:off x="7813812" y="10248296"/>
              <a:ext cx="88629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000000"/>
                  </a:solidFill>
                  <a:latin typeface="+mn-lt"/>
                  <a:ea typeface="+mn-ea"/>
                </a:rPr>
                <a:t>Magnetic current is used as a thermal radiation </a:t>
              </a:r>
              <a:r>
                <a:rPr kumimoji="1" lang="en-US" altLang="ja-JP" sz="2400" dirty="0">
                  <a:solidFill>
                    <a:srgbClr val="000000"/>
                  </a:solidFill>
                  <a:latin typeface="+mn-lt"/>
                  <a:ea typeface="+mn-ea"/>
                </a:rPr>
                <a:t>source</a:t>
              </a:r>
              <a:endParaRPr kumimoji="1" lang="ja-JP" altLang="en-US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256" name="楕円 255">
              <a:extLst>
                <a:ext uri="{FF2B5EF4-FFF2-40B4-BE49-F238E27FC236}">
                  <a16:creationId xmlns:a16="http://schemas.microsoft.com/office/drawing/2014/main" id="{B98D68BE-C2E1-EE3D-6759-6CD768AD38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3514" y="10823328"/>
              <a:ext cx="252000" cy="252000"/>
            </a:xfrm>
            <a:prstGeom prst="ellipse">
              <a:avLst/>
            </a:prstGeom>
            <a:solidFill>
              <a:srgbClr val="1F51A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7" name="テキスト ボックス 256">
              <a:extLst>
                <a:ext uri="{FF2B5EF4-FFF2-40B4-BE49-F238E27FC236}">
                  <a16:creationId xmlns:a16="http://schemas.microsoft.com/office/drawing/2014/main" id="{F6DD3A82-0A69-43E8-264D-86E97C6536C1}"/>
                </a:ext>
              </a:extLst>
            </p:cNvPr>
            <p:cNvSpPr txBox="1"/>
            <p:nvPr/>
          </p:nvSpPr>
          <p:spPr>
            <a:xfrm>
              <a:off x="7813812" y="10718496"/>
              <a:ext cx="86265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000000"/>
                  </a:solidFill>
                  <a:latin typeface="+mn-lt"/>
                  <a:ea typeface="+mn-ea"/>
                </a:rPr>
                <a:t>Wavelength range is 2 - 60 </a:t>
              </a:r>
              <a:r>
                <a:rPr kumimoji="1" lang="en-US" altLang="ja-JP" dirty="0">
                  <a:solidFill>
                    <a:srgbClr val="000000"/>
                  </a:solidFill>
                  <a:latin typeface="Symbol" panose="05050102010706020507" pitchFamily="18" charset="2"/>
                  <a:ea typeface="+mn-ea"/>
                </a:rPr>
                <a:t>m</a:t>
              </a:r>
              <a:r>
                <a:rPr kumimoji="1" lang="en-US" altLang="ja-JP" dirty="0">
                  <a:solidFill>
                    <a:srgbClr val="000000"/>
                  </a:solidFill>
                  <a:latin typeface="+mn-lt"/>
                  <a:ea typeface="+mn-ea"/>
                </a:rPr>
                <a:t>m, number of pyramids is 7 - 95</a:t>
              </a:r>
            </a:p>
          </p:txBody>
        </p:sp>
        <p:sp>
          <p:nvSpPr>
            <p:cNvPr id="258" name="楕円 257">
              <a:extLst>
                <a:ext uri="{FF2B5EF4-FFF2-40B4-BE49-F238E27FC236}">
                  <a16:creationId xmlns:a16="http://schemas.microsoft.com/office/drawing/2014/main" id="{C7D57A7B-3F8E-AF7E-EF04-DF2992D737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3514" y="11293527"/>
              <a:ext cx="252000" cy="252000"/>
            </a:xfrm>
            <a:prstGeom prst="ellipse">
              <a:avLst/>
            </a:prstGeom>
            <a:solidFill>
              <a:srgbClr val="1F51A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9" name="テキスト ボックス 258">
              <a:extLst>
                <a:ext uri="{FF2B5EF4-FFF2-40B4-BE49-F238E27FC236}">
                  <a16:creationId xmlns:a16="http://schemas.microsoft.com/office/drawing/2014/main" id="{1DB0E736-A6B2-5FDE-77C1-1C59955BCA8E}"/>
                </a:ext>
              </a:extLst>
            </p:cNvPr>
            <p:cNvSpPr txBox="1"/>
            <p:nvPr/>
          </p:nvSpPr>
          <p:spPr>
            <a:xfrm>
              <a:off x="7813812" y="11188695"/>
              <a:ext cx="8927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C00000"/>
                  </a:solidFill>
                  <a:latin typeface="+mn-lt"/>
                  <a:ea typeface="+mn-ea"/>
                </a:rPr>
                <a:t>Planar</a:t>
              </a:r>
              <a:r>
                <a:rPr kumimoji="1" lang="en-US" altLang="ja-JP" dirty="0">
                  <a:solidFill>
                    <a:srgbClr val="C00000"/>
                  </a:solidFill>
                  <a:latin typeface="+mn-lt"/>
                  <a:ea typeface="+mn-ea"/>
                </a:rPr>
                <a:t> Si substrate model and only air model are also calculated</a:t>
              </a:r>
              <a:endParaRPr kumimoji="1" lang="ja-JP" altLang="en-US" dirty="0">
                <a:solidFill>
                  <a:srgbClr val="C0000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86" name="グループ化 485">
            <a:extLst>
              <a:ext uri="{FF2B5EF4-FFF2-40B4-BE49-F238E27FC236}">
                <a16:creationId xmlns:a16="http://schemas.microsoft.com/office/drawing/2014/main" id="{AD1CA65F-8E3F-29F9-D9C7-CA87EB3A5869}"/>
              </a:ext>
            </a:extLst>
          </p:cNvPr>
          <p:cNvGrpSpPr>
            <a:grpSpLocks noChangeAspect="1"/>
          </p:cNvGrpSpPr>
          <p:nvPr/>
        </p:nvGrpSpPr>
        <p:grpSpPr>
          <a:xfrm>
            <a:off x="24409920" y="25422144"/>
            <a:ext cx="4659552" cy="4562556"/>
            <a:chOff x="23793318" y="26245585"/>
            <a:chExt cx="4230256" cy="4142197"/>
          </a:xfrm>
        </p:grpSpPr>
        <p:pic>
          <p:nvPicPr>
            <p:cNvPr id="276" name="図 275" descr="カラフルな光&#10;&#10;中程度の精度で自動的に生成された説明">
              <a:extLst>
                <a:ext uri="{FF2B5EF4-FFF2-40B4-BE49-F238E27FC236}">
                  <a16:creationId xmlns:a16="http://schemas.microsoft.com/office/drawing/2014/main" id="{2706152F-40C3-B8B2-FB23-5267B13E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2" t="9012" r="15939" b="5685"/>
            <a:stretch/>
          </p:blipFill>
          <p:spPr>
            <a:xfrm>
              <a:off x="23793318" y="26245585"/>
              <a:ext cx="4230256" cy="2778699"/>
            </a:xfrm>
            <a:prstGeom prst="rect">
              <a:avLst/>
            </a:prstGeom>
          </p:spPr>
        </p:pic>
        <p:sp>
          <p:nvSpPr>
            <p:cNvPr id="277" name="円弧 276">
              <a:extLst>
                <a:ext uri="{FF2B5EF4-FFF2-40B4-BE49-F238E27FC236}">
                  <a16:creationId xmlns:a16="http://schemas.microsoft.com/office/drawing/2014/main" id="{482292B8-A00B-823A-7439-5A20E7EA9C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50261" y="26319782"/>
              <a:ext cx="4068000" cy="4068000"/>
            </a:xfrm>
            <a:prstGeom prst="arc">
              <a:avLst>
                <a:gd name="adj1" fmla="val 10823257"/>
                <a:gd name="adj2" fmla="val 0"/>
              </a:avLst>
            </a:prstGeom>
            <a:ln w="762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12" name="グループ化 311">
            <a:extLst>
              <a:ext uri="{FF2B5EF4-FFF2-40B4-BE49-F238E27FC236}">
                <a16:creationId xmlns:a16="http://schemas.microsoft.com/office/drawing/2014/main" id="{C576A5B9-1DE3-0B8E-2B6F-2D3E2E4C5D37}"/>
              </a:ext>
            </a:extLst>
          </p:cNvPr>
          <p:cNvGrpSpPr/>
          <p:nvPr/>
        </p:nvGrpSpPr>
        <p:grpSpPr>
          <a:xfrm>
            <a:off x="30587818" y="24583931"/>
            <a:ext cx="9215160" cy="1587224"/>
            <a:chOff x="0" y="4843252"/>
            <a:chExt cx="9215160" cy="1587224"/>
          </a:xfrm>
        </p:grpSpPr>
        <p:sp>
          <p:nvSpPr>
            <p:cNvPr id="307" name="正方形/長方形 306">
              <a:extLst>
                <a:ext uri="{FF2B5EF4-FFF2-40B4-BE49-F238E27FC236}">
                  <a16:creationId xmlns:a16="http://schemas.microsoft.com/office/drawing/2014/main" id="{DF75513E-766A-1DF6-77FD-736A3F342CEE}"/>
                </a:ext>
              </a:extLst>
            </p:cNvPr>
            <p:cNvSpPr/>
            <p:nvPr/>
          </p:nvSpPr>
          <p:spPr>
            <a:xfrm>
              <a:off x="0" y="4851321"/>
              <a:ext cx="9154813" cy="15474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ja-JP" altLang="en-US" sz="1800" dirty="0">
                <a:solidFill>
                  <a:srgbClr val="003164"/>
                </a:solidFill>
                <a:latin typeface="+mn-ea"/>
              </a:endParaRPr>
            </a:p>
          </p:txBody>
        </p:sp>
        <p:sp>
          <p:nvSpPr>
            <p:cNvPr id="308" name="テキスト ボックス 307">
              <a:extLst>
                <a:ext uri="{FF2B5EF4-FFF2-40B4-BE49-F238E27FC236}">
                  <a16:creationId xmlns:a16="http://schemas.microsoft.com/office/drawing/2014/main" id="{EF5DA50C-C362-9FAB-7E93-AA22F07EC382}"/>
                </a:ext>
              </a:extLst>
            </p:cNvPr>
            <p:cNvSpPr txBox="1"/>
            <p:nvPr/>
          </p:nvSpPr>
          <p:spPr>
            <a:xfrm>
              <a:off x="336313" y="4843252"/>
              <a:ext cx="88788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latin typeface="+mn-lt"/>
                  <a:ea typeface="+mn-ea"/>
                </a:rPr>
                <a:t>Si pyramids can enhance thermal extraction by </a:t>
              </a:r>
              <a:r>
                <a:rPr lang="en-US" altLang="ja-JP" b="1" dirty="0">
                  <a:solidFill>
                    <a:srgbClr val="C00000"/>
                  </a:solidFill>
                  <a:latin typeface="+mn-lt"/>
                  <a:ea typeface="+mn-ea"/>
                </a:rPr>
                <a:t>64.6%</a:t>
              </a:r>
              <a:r>
                <a:rPr lang="en-US" altLang="ja-JP" dirty="0">
                  <a:solidFill>
                    <a:srgbClr val="000000"/>
                  </a:solidFill>
                  <a:latin typeface="+mn-lt"/>
                  <a:ea typeface="+mn-ea"/>
                </a:rPr>
                <a:t> with the optimized width of 13.2 </a:t>
              </a:r>
              <a:r>
                <a:rPr lang="en-US" altLang="ja-JP" dirty="0">
                  <a:solidFill>
                    <a:srgbClr val="000000"/>
                  </a:solidFill>
                  <a:latin typeface="Symbol" panose="05050102010706020507" pitchFamily="18" charset="2"/>
                  <a:ea typeface="+mn-ea"/>
                </a:rPr>
                <a:t>m</a:t>
              </a:r>
              <a:r>
                <a:rPr lang="en-US" altLang="ja-JP" dirty="0">
                  <a:solidFill>
                    <a:srgbClr val="000000"/>
                  </a:solidFill>
                  <a:latin typeface="+mn-lt"/>
                  <a:ea typeface="+mn-ea"/>
                </a:rPr>
                <a:t>m</a:t>
              </a:r>
              <a:endParaRPr kumimoji="1" lang="ja-JP" altLang="en-US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309" name="楕円 308">
              <a:extLst>
                <a:ext uri="{FF2B5EF4-FFF2-40B4-BE49-F238E27FC236}">
                  <a16:creationId xmlns:a16="http://schemas.microsoft.com/office/drawing/2014/main" id="{2AFB5D0A-CBE9-A01D-1F23-9F9D922BF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16" y="4930084"/>
              <a:ext cx="288000" cy="288000"/>
            </a:xfrm>
            <a:prstGeom prst="ellipse">
              <a:avLst/>
            </a:prstGeom>
            <a:solidFill>
              <a:srgbClr val="D98444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0" name="テキスト ボックス 309">
              <a:extLst>
                <a:ext uri="{FF2B5EF4-FFF2-40B4-BE49-F238E27FC236}">
                  <a16:creationId xmlns:a16="http://schemas.microsoft.com/office/drawing/2014/main" id="{E26D2353-B8E5-B58E-3D70-B69B8809C3C7}"/>
                </a:ext>
              </a:extLst>
            </p:cNvPr>
            <p:cNvSpPr txBox="1"/>
            <p:nvPr/>
          </p:nvSpPr>
          <p:spPr>
            <a:xfrm>
              <a:off x="634098" y="5599479"/>
              <a:ext cx="85663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C00000"/>
                  </a:solidFill>
                  <a:latin typeface="+mn-lt"/>
                  <a:ea typeface="+mn-ea"/>
                </a:rPr>
                <a:t>Si pyramids are useful as thermal extractor, and pyramids have an optimal size for thermal radiation extraction</a:t>
              </a:r>
            </a:p>
          </p:txBody>
        </p:sp>
        <p:sp>
          <p:nvSpPr>
            <p:cNvPr id="311" name="二等辺三角形 310">
              <a:extLst>
                <a:ext uri="{FF2B5EF4-FFF2-40B4-BE49-F238E27FC236}">
                  <a16:creationId xmlns:a16="http://schemas.microsoft.com/office/drawing/2014/main" id="{452C83B4-24F5-361F-6F3D-D23E364C39C5}"/>
                </a:ext>
              </a:extLst>
            </p:cNvPr>
            <p:cNvSpPr/>
            <p:nvPr/>
          </p:nvSpPr>
          <p:spPr>
            <a:xfrm rot="5400000">
              <a:off x="198398" y="5848781"/>
              <a:ext cx="551528" cy="332393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20" name="グループ化 319">
            <a:extLst>
              <a:ext uri="{FF2B5EF4-FFF2-40B4-BE49-F238E27FC236}">
                <a16:creationId xmlns:a16="http://schemas.microsoft.com/office/drawing/2014/main" id="{D9FA2A24-8093-95CB-DE81-82039F28E419}"/>
              </a:ext>
            </a:extLst>
          </p:cNvPr>
          <p:cNvGrpSpPr/>
          <p:nvPr/>
        </p:nvGrpSpPr>
        <p:grpSpPr>
          <a:xfrm>
            <a:off x="249502" y="7614475"/>
            <a:ext cx="7229927" cy="10320358"/>
            <a:chOff x="43023" y="7702966"/>
            <a:chExt cx="7229927" cy="10320358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96253F14-1446-35F0-8673-DD7D0161E727}"/>
                </a:ext>
              </a:extLst>
            </p:cNvPr>
            <p:cNvSpPr/>
            <p:nvPr/>
          </p:nvSpPr>
          <p:spPr>
            <a:xfrm>
              <a:off x="43023" y="7702966"/>
              <a:ext cx="7229927" cy="10320358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7200" b="1" u="sng" dirty="0">
                <a:latin typeface="メイリオ"/>
              </a:endParaRPr>
            </a:p>
          </p:txBody>
        </p:sp>
        <p:grpSp>
          <p:nvGrpSpPr>
            <p:cNvPr id="319" name="グループ化 318">
              <a:extLst>
                <a:ext uri="{FF2B5EF4-FFF2-40B4-BE49-F238E27FC236}">
                  <a16:creationId xmlns:a16="http://schemas.microsoft.com/office/drawing/2014/main" id="{BE272E92-B1FF-C424-9D06-7F643A2100BA}"/>
                </a:ext>
              </a:extLst>
            </p:cNvPr>
            <p:cNvGrpSpPr/>
            <p:nvPr/>
          </p:nvGrpSpPr>
          <p:grpSpPr>
            <a:xfrm>
              <a:off x="399315" y="7873620"/>
              <a:ext cx="6604278" cy="584775"/>
              <a:chOff x="399315" y="7873620"/>
              <a:chExt cx="6604278" cy="584775"/>
            </a:xfrm>
          </p:grpSpPr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3B5428DC-326D-FBFD-837C-365D7CBEDD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86" y="8382437"/>
                <a:ext cx="6372000" cy="0"/>
              </a:xfrm>
              <a:prstGeom prst="line">
                <a:avLst/>
              </a:prstGeom>
              <a:ln w="76200">
                <a:solidFill>
                  <a:srgbClr val="4880D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95461AA-42BD-E0FD-F838-5FFB7F76CBD0}"/>
                  </a:ext>
                </a:extLst>
              </p:cNvPr>
              <p:cNvSpPr txBox="1"/>
              <p:nvPr/>
            </p:nvSpPr>
            <p:spPr>
              <a:xfrm>
                <a:off x="399315" y="7873620"/>
                <a:ext cx="66042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b="1" dirty="0">
                    <a:solidFill>
                      <a:srgbClr val="1F51A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Applications of thermal radiation</a:t>
                </a:r>
              </a:p>
            </p:txBody>
          </p:sp>
        </p:grpSp>
        <p:grpSp>
          <p:nvGrpSpPr>
            <p:cNvPr id="316" name="グループ化 315">
              <a:extLst>
                <a:ext uri="{FF2B5EF4-FFF2-40B4-BE49-F238E27FC236}">
                  <a16:creationId xmlns:a16="http://schemas.microsoft.com/office/drawing/2014/main" id="{DDCFA07B-0C17-07A4-81AC-8FD21D54C303}"/>
                </a:ext>
              </a:extLst>
            </p:cNvPr>
            <p:cNvGrpSpPr/>
            <p:nvPr/>
          </p:nvGrpSpPr>
          <p:grpSpPr>
            <a:xfrm>
              <a:off x="1160724" y="8631139"/>
              <a:ext cx="5004000" cy="4618697"/>
              <a:chOff x="1160724" y="8631139"/>
              <a:chExt cx="5004000" cy="4618697"/>
            </a:xfrm>
          </p:grpSpPr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9591F8CA-309B-8A71-A15B-B4B63384ED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/>
              <a:srcRect l="2797" t="3738" r="1621" b="10581"/>
              <a:stretch/>
            </p:blipFill>
            <p:spPr>
              <a:xfrm>
                <a:off x="1160724" y="8631139"/>
                <a:ext cx="5004000" cy="4144816"/>
              </a:xfrm>
              <a:prstGeom prst="rect">
                <a:avLst/>
              </a:prstGeom>
            </p:spPr>
          </p:pic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CED8AB22-7173-FFD2-ED9A-313FA273EFCF}"/>
                  </a:ext>
                </a:extLst>
              </p:cNvPr>
              <p:cNvSpPr txBox="1"/>
              <p:nvPr/>
            </p:nvSpPr>
            <p:spPr>
              <a:xfrm>
                <a:off x="2274716" y="12726616"/>
                <a:ext cx="27760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Cooling sheet</a:t>
                </a:r>
              </a:p>
            </p:txBody>
          </p:sp>
          <p:sp>
            <p:nvSpPr>
              <p:cNvPr id="314" name="テキスト ボックス 313">
                <a:extLst>
                  <a:ext uri="{FF2B5EF4-FFF2-40B4-BE49-F238E27FC236}">
                    <a16:creationId xmlns:a16="http://schemas.microsoft.com/office/drawing/2014/main" id="{BCF2DE06-F22D-671A-42A3-E155120CA2C7}"/>
                  </a:ext>
                </a:extLst>
              </p:cNvPr>
              <p:cNvSpPr txBox="1"/>
              <p:nvPr/>
            </p:nvSpPr>
            <p:spPr>
              <a:xfrm>
                <a:off x="1160724" y="12406623"/>
                <a:ext cx="50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https://www.denkishimbun.com/sp/124661</a:t>
                </a:r>
              </a:p>
            </p:txBody>
          </p:sp>
        </p:grpSp>
        <p:grpSp>
          <p:nvGrpSpPr>
            <p:cNvPr id="317" name="グループ化 316">
              <a:extLst>
                <a:ext uri="{FF2B5EF4-FFF2-40B4-BE49-F238E27FC236}">
                  <a16:creationId xmlns:a16="http://schemas.microsoft.com/office/drawing/2014/main" id="{407FC5FC-73AC-5563-BF59-DDB4AD3C3678}"/>
                </a:ext>
              </a:extLst>
            </p:cNvPr>
            <p:cNvGrpSpPr/>
            <p:nvPr/>
          </p:nvGrpSpPr>
          <p:grpSpPr>
            <a:xfrm>
              <a:off x="590233" y="13306727"/>
              <a:ext cx="6144982" cy="4336889"/>
              <a:chOff x="590233" y="13306727"/>
              <a:chExt cx="6144982" cy="4336889"/>
            </a:xfrm>
          </p:grpSpPr>
          <p:pic>
            <p:nvPicPr>
              <p:cNvPr id="19" name="Picture 4">
                <a:extLst>
                  <a:ext uri="{FF2B5EF4-FFF2-40B4-BE49-F238E27FC236}">
                    <a16:creationId xmlns:a16="http://schemas.microsoft.com/office/drawing/2014/main" id="{B4FD4CB9-30E4-DC95-525A-559F98FCA2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0724" y="13306727"/>
                <a:ext cx="5004000" cy="375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C4C01711-6C24-8546-4E44-95C555836A23}"/>
                  </a:ext>
                </a:extLst>
              </p:cNvPr>
              <p:cNvSpPr txBox="1"/>
              <p:nvPr/>
            </p:nvSpPr>
            <p:spPr>
              <a:xfrm>
                <a:off x="590233" y="17120396"/>
                <a:ext cx="6144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Thermoelectric generation</a:t>
                </a:r>
              </a:p>
            </p:txBody>
          </p:sp>
          <p:sp>
            <p:nvSpPr>
              <p:cNvPr id="315" name="テキスト ボックス 314">
                <a:extLst>
                  <a:ext uri="{FF2B5EF4-FFF2-40B4-BE49-F238E27FC236}">
                    <a16:creationId xmlns:a16="http://schemas.microsoft.com/office/drawing/2014/main" id="{ECF29531-D786-C673-9D12-82E2FFE7AABE}"/>
                  </a:ext>
                </a:extLst>
              </p:cNvPr>
              <p:cNvSpPr txBox="1"/>
              <p:nvPr/>
            </p:nvSpPr>
            <p:spPr>
              <a:xfrm>
                <a:off x="1160724" y="16690395"/>
                <a:ext cx="500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a-DK" altLang="ja-JP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Ishii, et al, APL (2020)</a:t>
                </a:r>
              </a:p>
            </p:txBody>
          </p:sp>
        </p:grp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3324C4F-3852-BAAF-8BD1-79E199097D95}"/>
              </a:ext>
            </a:extLst>
          </p:cNvPr>
          <p:cNvSpPr/>
          <p:nvPr/>
        </p:nvSpPr>
        <p:spPr>
          <a:xfrm>
            <a:off x="7055936" y="13094993"/>
            <a:ext cx="10885983" cy="4772644"/>
          </a:xfrm>
          <a:prstGeom prst="rect">
            <a:avLst/>
          </a:prstGeom>
          <a:solidFill>
            <a:srgbClr val="F9EEEC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7200" b="1" u="sng" dirty="0">
              <a:latin typeface="メイリオ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E85AF9FE-C1F0-473D-064A-81C8D8EEE290}"/>
              </a:ext>
            </a:extLst>
          </p:cNvPr>
          <p:cNvGrpSpPr/>
          <p:nvPr/>
        </p:nvGrpSpPr>
        <p:grpSpPr>
          <a:xfrm>
            <a:off x="7561654" y="13340741"/>
            <a:ext cx="4304752" cy="584775"/>
            <a:chOff x="7714302" y="6913303"/>
            <a:chExt cx="4304752" cy="584775"/>
          </a:xfrm>
        </p:grpSpPr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A6A96030-AF51-683C-BEF9-47CFB74ADE82}"/>
                </a:ext>
              </a:extLst>
            </p:cNvPr>
            <p:cNvCxnSpPr>
              <a:cxnSpLocks/>
            </p:cNvCxnSpPr>
            <p:nvPr/>
          </p:nvCxnSpPr>
          <p:spPr>
            <a:xfrm>
              <a:off x="7714302" y="7409585"/>
              <a:ext cx="3960000" cy="0"/>
            </a:xfrm>
            <a:prstGeom prst="line">
              <a:avLst/>
            </a:prstGeom>
            <a:ln w="76200">
              <a:solidFill>
                <a:srgbClr val="4880D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08F2E80C-0D77-5DB8-880A-8F545DB16F27}"/>
                </a:ext>
              </a:extLst>
            </p:cNvPr>
            <p:cNvSpPr txBox="1"/>
            <p:nvPr/>
          </p:nvSpPr>
          <p:spPr>
            <a:xfrm>
              <a:off x="7730710" y="6913303"/>
              <a:ext cx="4288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rgbClr val="1F51A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Proposed structure</a:t>
              </a:r>
              <a:r>
                <a:rPr kumimoji="1" lang="en-US" altLang="ja-JP" sz="3200" b="1" baseline="30000" dirty="0">
                  <a:solidFill>
                    <a:srgbClr val="1F51A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</a:t>
              </a:r>
              <a:endParaRPr kumimoji="1" lang="en-US" altLang="ja-JP" sz="3200" b="1" dirty="0">
                <a:solidFill>
                  <a:srgbClr val="1F51A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ED13C0CE-08DE-8DBE-AE21-756DBD8011F8}"/>
              </a:ext>
            </a:extLst>
          </p:cNvPr>
          <p:cNvGrpSpPr/>
          <p:nvPr/>
        </p:nvGrpSpPr>
        <p:grpSpPr>
          <a:xfrm>
            <a:off x="12886940" y="13540629"/>
            <a:ext cx="4308532" cy="2392598"/>
            <a:chOff x="13152413" y="13487167"/>
            <a:chExt cx="4308532" cy="2392598"/>
          </a:xfrm>
        </p:grpSpPr>
        <p:sp>
          <p:nvSpPr>
            <p:cNvPr id="249" name="テキスト ボックス 248">
              <a:extLst>
                <a:ext uri="{FF2B5EF4-FFF2-40B4-BE49-F238E27FC236}">
                  <a16:creationId xmlns:a16="http://schemas.microsoft.com/office/drawing/2014/main" id="{7264A2A2-99C7-18E6-2DF1-26C9967D5C50}"/>
                </a:ext>
              </a:extLst>
            </p:cNvPr>
            <p:cNvSpPr txBox="1"/>
            <p:nvPr/>
          </p:nvSpPr>
          <p:spPr>
            <a:xfrm>
              <a:off x="13152413" y="13487167"/>
              <a:ext cx="43085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>
                  <a:latin typeface="Arial" panose="020B0604020202020204" pitchFamily="34" charset="0"/>
                  <a:cs typeface="Arial" panose="020B0604020202020204" pitchFamily="34" charset="0"/>
                </a:rPr>
                <a:t>Incidence angle of heat on the surface is reduced</a:t>
              </a:r>
            </a:p>
          </p:txBody>
        </p:sp>
        <p:sp>
          <p:nvSpPr>
            <p:cNvPr id="250" name="テキスト ボックス 249">
              <a:extLst>
                <a:ext uri="{FF2B5EF4-FFF2-40B4-BE49-F238E27FC236}">
                  <a16:creationId xmlns:a16="http://schemas.microsoft.com/office/drawing/2014/main" id="{41A625FF-D4E3-2427-AC0E-F728ECDFED0E}"/>
                </a:ext>
              </a:extLst>
            </p:cNvPr>
            <p:cNvSpPr txBox="1"/>
            <p:nvPr/>
          </p:nvSpPr>
          <p:spPr>
            <a:xfrm>
              <a:off x="13377801" y="14925658"/>
              <a:ext cx="38577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E53F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internal reflection is  reduced</a:t>
              </a:r>
            </a:p>
          </p:txBody>
        </p:sp>
        <p:sp>
          <p:nvSpPr>
            <p:cNvPr id="52" name="二等辺三角形 51">
              <a:extLst>
                <a:ext uri="{FF2B5EF4-FFF2-40B4-BE49-F238E27FC236}">
                  <a16:creationId xmlns:a16="http://schemas.microsoft.com/office/drawing/2014/main" id="{49881318-B8AE-5544-A63B-C4211D5D863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4656837" y="14433603"/>
              <a:ext cx="1299685" cy="604007"/>
            </a:xfrm>
            <a:prstGeom prst="triangle">
              <a:avLst/>
            </a:prstGeom>
            <a:solidFill>
              <a:srgbClr val="E53F2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012FE2AD-3784-DA41-1A2A-AD500316DB73}"/>
              </a:ext>
            </a:extLst>
          </p:cNvPr>
          <p:cNvGrpSpPr/>
          <p:nvPr/>
        </p:nvGrpSpPr>
        <p:grpSpPr>
          <a:xfrm>
            <a:off x="12709930" y="15797497"/>
            <a:ext cx="5197176" cy="1507657"/>
            <a:chOff x="12690880" y="15618382"/>
            <a:chExt cx="5197176" cy="1507657"/>
          </a:xfrm>
        </p:grpSpPr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72E872AE-DA12-2EBB-AA83-22D8488D49CC}"/>
                </a:ext>
              </a:extLst>
            </p:cNvPr>
            <p:cNvGrpSpPr/>
            <p:nvPr/>
          </p:nvGrpSpPr>
          <p:grpSpPr>
            <a:xfrm>
              <a:off x="12847694" y="15618382"/>
              <a:ext cx="2916000" cy="584775"/>
              <a:chOff x="7807669" y="6856153"/>
              <a:chExt cx="2916000" cy="584775"/>
            </a:xfrm>
          </p:grpSpPr>
          <p:cxnSp>
            <p:nvCxnSpPr>
              <p:cNvPr id="95" name="直線コネクタ 94">
                <a:extLst>
                  <a:ext uri="{FF2B5EF4-FFF2-40B4-BE49-F238E27FC236}">
                    <a16:creationId xmlns:a16="http://schemas.microsoft.com/office/drawing/2014/main" id="{76CCAEEB-9058-30E3-FA96-285CBB042C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7669" y="7396885"/>
                <a:ext cx="2916000" cy="0"/>
              </a:xfrm>
              <a:prstGeom prst="line">
                <a:avLst/>
              </a:prstGeom>
              <a:ln w="76200">
                <a:solidFill>
                  <a:srgbClr val="CA3118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EBFF0BA0-48C4-6D42-AD72-815837BE5DC8}"/>
                  </a:ext>
                </a:extLst>
              </p:cNvPr>
              <p:cNvSpPr txBox="1"/>
              <p:nvPr/>
            </p:nvSpPr>
            <p:spPr>
              <a:xfrm>
                <a:off x="7827738" y="6856153"/>
                <a:ext cx="287586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rgbClr val="CA311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Disadvantage</a:t>
                </a:r>
              </a:p>
            </p:txBody>
          </p:sp>
        </p:grpSp>
        <p:cxnSp>
          <p:nvCxnSpPr>
            <p:cNvPr id="98" name="直線コネクタ 97">
              <a:extLst>
                <a:ext uri="{FF2B5EF4-FFF2-40B4-BE49-F238E27FC236}">
                  <a16:creationId xmlns:a16="http://schemas.microsoft.com/office/drawing/2014/main" id="{58641E63-8DA5-B900-939B-C5E9F5CC4A80}"/>
                </a:ext>
              </a:extLst>
            </p:cNvPr>
            <p:cNvCxnSpPr>
              <a:cxnSpLocks/>
            </p:cNvCxnSpPr>
            <p:nvPr/>
          </p:nvCxnSpPr>
          <p:spPr>
            <a:xfrm>
              <a:off x="15435962" y="17075173"/>
              <a:ext cx="2268000" cy="0"/>
            </a:xfrm>
            <a:prstGeom prst="line">
              <a:avLst/>
            </a:prstGeom>
            <a:ln w="76200">
              <a:solidFill>
                <a:srgbClr val="CA311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CD346F3A-EDF2-2409-C698-70F5660415E7}"/>
                    </a:ext>
                  </a:extLst>
                </p:cNvPr>
                <p:cNvSpPr txBox="1"/>
                <p:nvPr/>
              </p:nvSpPr>
              <p:spPr>
                <a:xfrm>
                  <a:off x="12690880" y="16171932"/>
                  <a:ext cx="5197176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800" dirty="0">
                      <a:solidFill>
                        <a:srgbClr val="CA3118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hemisphere radius needs to be </a:t>
                  </a:r>
                  <a14:m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CA3118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kumimoji="1" lang="en-US" altLang="ja-JP" sz="2800" b="0" i="1" smtClean="0">
                          <a:solidFill>
                            <a:srgbClr val="CA31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kumimoji="1" lang="en-US" altLang="ja-JP" sz="2800" b="0" i="1" smtClean="0">
                          <a:solidFill>
                            <a:srgbClr val="CA31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rgbClr val="CA31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rgbClr val="CA31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rgbClr val="CA31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altLang="ja-JP" sz="2800" dirty="0">
                      <a:solidFill>
                        <a:srgbClr val="CA3118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&amp; becomes large</a:t>
                  </a:r>
                </a:p>
              </p:txBody>
            </p:sp>
          </mc:Choice>
          <mc:Fallback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CD346F3A-EDF2-2409-C698-70F566041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90880" y="16171932"/>
                  <a:ext cx="5197176" cy="954107"/>
                </a:xfrm>
                <a:prstGeom prst="rect">
                  <a:avLst/>
                </a:prstGeom>
                <a:blipFill>
                  <a:blip r:embed="rId28"/>
                  <a:stretch>
                    <a:fillRect l="-1290" t="-6369" r="-1524" b="-1656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1" name="テキスト ボックス 320">
            <a:extLst>
              <a:ext uri="{FF2B5EF4-FFF2-40B4-BE49-F238E27FC236}">
                <a16:creationId xmlns:a16="http://schemas.microsoft.com/office/drawing/2014/main" id="{7A6DF6D0-B11D-F0B8-5764-3B96D378EF42}"/>
              </a:ext>
            </a:extLst>
          </p:cNvPr>
          <p:cNvSpPr txBox="1"/>
          <p:nvPr/>
        </p:nvSpPr>
        <p:spPr>
          <a:xfrm>
            <a:off x="13811530" y="17408477"/>
            <a:ext cx="391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altLang="ja-JP" dirty="0">
                <a:latin typeface="Arial" panose="020B0604020202020204" pitchFamily="34" charset="0"/>
                <a:cs typeface="Arial" panose="020B0604020202020204" pitchFamily="34" charset="0"/>
              </a:rPr>
              <a:t>[1] Yu, Z.et al., Nat Commun 2013</a:t>
            </a:r>
          </a:p>
        </p:txBody>
      </p:sp>
      <p:pic>
        <p:nvPicPr>
          <p:cNvPr id="460" name="図 459" descr="ダイアグラム&#10;&#10;自動的に生成された説明">
            <a:extLst>
              <a:ext uri="{FF2B5EF4-FFF2-40B4-BE49-F238E27FC236}">
                <a16:creationId xmlns:a16="http://schemas.microsoft.com/office/drawing/2014/main" id="{194C26F3-F32C-95AB-7BD1-36C2369B7D3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5323266" y="19267083"/>
            <a:ext cx="12702268" cy="5803200"/>
          </a:xfrm>
          <a:prstGeom prst="rect">
            <a:avLst/>
          </a:prstGeom>
        </p:spPr>
      </p:pic>
      <p:grpSp>
        <p:nvGrpSpPr>
          <p:cNvPr id="291" name="グループ化 290">
            <a:extLst>
              <a:ext uri="{FF2B5EF4-FFF2-40B4-BE49-F238E27FC236}">
                <a16:creationId xmlns:a16="http://schemas.microsoft.com/office/drawing/2014/main" id="{3FBD9B8C-B9EE-6F0D-324D-220C44EE2615}"/>
              </a:ext>
            </a:extLst>
          </p:cNvPr>
          <p:cNvGrpSpPr/>
          <p:nvPr/>
        </p:nvGrpSpPr>
        <p:grpSpPr>
          <a:xfrm>
            <a:off x="17325593" y="13178001"/>
            <a:ext cx="2226206" cy="2947745"/>
            <a:chOff x="17876920" y="13887826"/>
            <a:chExt cx="2340891" cy="2947745"/>
          </a:xfrm>
        </p:grpSpPr>
        <p:sp>
          <p:nvSpPr>
            <p:cNvPr id="139" name="矢印: 右 138">
              <a:extLst>
                <a:ext uri="{FF2B5EF4-FFF2-40B4-BE49-F238E27FC236}">
                  <a16:creationId xmlns:a16="http://schemas.microsoft.com/office/drawing/2014/main" id="{2EA9D45F-9F04-C00E-84EF-D43212051B3D}"/>
                </a:ext>
              </a:extLst>
            </p:cNvPr>
            <p:cNvSpPr>
              <a:spLocks/>
            </p:cNvSpPr>
            <p:nvPr/>
          </p:nvSpPr>
          <p:spPr>
            <a:xfrm>
              <a:off x="17876920" y="13887826"/>
              <a:ext cx="2340891" cy="2947745"/>
            </a:xfrm>
            <a:prstGeom prst="rightArrow">
              <a:avLst/>
            </a:prstGeom>
            <a:solidFill>
              <a:srgbClr val="E53F2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0" name="テキスト ボックス 289">
              <a:extLst>
                <a:ext uri="{FF2B5EF4-FFF2-40B4-BE49-F238E27FC236}">
                  <a16:creationId xmlns:a16="http://schemas.microsoft.com/office/drawing/2014/main" id="{38FA9D33-1C15-4B0E-FED7-F96E1F7E1BF1}"/>
                </a:ext>
              </a:extLst>
            </p:cNvPr>
            <p:cNvSpPr txBox="1"/>
            <p:nvPr/>
          </p:nvSpPr>
          <p:spPr>
            <a:xfrm>
              <a:off x="17926832" y="14576868"/>
              <a:ext cx="17864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Smaller</a:t>
              </a:r>
            </a:p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Thinner</a:t>
              </a:r>
            </a:p>
          </p:txBody>
        </p:sp>
      </p:grpSp>
      <p:grpSp>
        <p:nvGrpSpPr>
          <p:cNvPr id="447" name="グループ化 446">
            <a:extLst>
              <a:ext uri="{FF2B5EF4-FFF2-40B4-BE49-F238E27FC236}">
                <a16:creationId xmlns:a16="http://schemas.microsoft.com/office/drawing/2014/main" id="{0AFF8ABE-C655-64AE-DEA7-2D0018DC2136}"/>
              </a:ext>
            </a:extLst>
          </p:cNvPr>
          <p:cNvGrpSpPr/>
          <p:nvPr/>
        </p:nvGrpSpPr>
        <p:grpSpPr>
          <a:xfrm>
            <a:off x="-9453501" y="36659827"/>
            <a:ext cx="9242600" cy="1742891"/>
            <a:chOff x="9323782" y="36680314"/>
            <a:chExt cx="9242600" cy="1742891"/>
          </a:xfrm>
        </p:grpSpPr>
        <p:sp>
          <p:nvSpPr>
            <p:cNvPr id="435" name="正方形/長方形 434">
              <a:extLst>
                <a:ext uri="{FF2B5EF4-FFF2-40B4-BE49-F238E27FC236}">
                  <a16:creationId xmlns:a16="http://schemas.microsoft.com/office/drawing/2014/main" id="{566D8B05-9160-CC67-4608-F697464155E7}"/>
                </a:ext>
              </a:extLst>
            </p:cNvPr>
            <p:cNvSpPr/>
            <p:nvPr/>
          </p:nvSpPr>
          <p:spPr>
            <a:xfrm>
              <a:off x="9323782" y="36688441"/>
              <a:ext cx="9154813" cy="17332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ja-JP" altLang="en-US" sz="1800" dirty="0">
                <a:solidFill>
                  <a:srgbClr val="003164"/>
                </a:solidFill>
                <a:latin typeface="+mn-ea"/>
              </a:endParaRPr>
            </a:p>
          </p:txBody>
        </p:sp>
        <p:sp>
          <p:nvSpPr>
            <p:cNvPr id="436" name="テキスト ボックス 435">
              <a:extLst>
                <a:ext uri="{FF2B5EF4-FFF2-40B4-BE49-F238E27FC236}">
                  <a16:creationId xmlns:a16="http://schemas.microsoft.com/office/drawing/2014/main" id="{FE31EA99-9918-AA19-BDDE-D5F6F09E9054}"/>
                </a:ext>
              </a:extLst>
            </p:cNvPr>
            <p:cNvSpPr txBox="1"/>
            <p:nvPr/>
          </p:nvSpPr>
          <p:spPr>
            <a:xfrm>
              <a:off x="9624949" y="37628388"/>
              <a:ext cx="89414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rgbClr val="000000"/>
                  </a:solidFill>
                  <a:latin typeface="+mn-lt"/>
                  <a:ea typeface="+mn-ea"/>
                </a:rPr>
                <a:t>Thermal radiation extraction efficiency doesn’t increase with the surface area</a:t>
              </a:r>
              <a:endParaRPr kumimoji="1" lang="ja-JP" altLang="en-US" sz="200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437" name="楕円 436">
              <a:extLst>
                <a:ext uri="{FF2B5EF4-FFF2-40B4-BE49-F238E27FC236}">
                  <a16:creationId xmlns:a16="http://schemas.microsoft.com/office/drawing/2014/main" id="{948B66B1-6D72-5849-A1BC-C5D711E4C1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59278" y="36754369"/>
              <a:ext cx="252000" cy="252000"/>
            </a:xfrm>
            <a:prstGeom prst="ellipse">
              <a:avLst/>
            </a:prstGeom>
            <a:solidFill>
              <a:srgbClr val="1F51A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8" name="テキスト ボックス 437">
              <a:extLst>
                <a:ext uri="{FF2B5EF4-FFF2-40B4-BE49-F238E27FC236}">
                  <a16:creationId xmlns:a16="http://schemas.microsoft.com/office/drawing/2014/main" id="{08B69245-2ABC-94EB-ECB0-9BBDC8EA94B7}"/>
                </a:ext>
              </a:extLst>
            </p:cNvPr>
            <p:cNvSpPr txBox="1"/>
            <p:nvPr/>
          </p:nvSpPr>
          <p:spPr>
            <a:xfrm>
              <a:off x="9813904" y="37025308"/>
              <a:ext cx="86646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C00000"/>
                  </a:solidFill>
                  <a:latin typeface="+mn-lt"/>
                  <a:ea typeface="+mn-ea"/>
                </a:rPr>
                <a:t>Silicon pyramids enhance thermal radiation extraction</a:t>
              </a:r>
            </a:p>
            <a:p>
              <a:r>
                <a:rPr kumimoji="1" lang="en-US" altLang="ja-JP" sz="2000" dirty="0">
                  <a:solidFill>
                    <a:srgbClr val="C00000"/>
                  </a:solidFill>
                  <a:latin typeface="+mn-lt"/>
                  <a:ea typeface="+mn-ea"/>
                </a:rPr>
                <a:t>The thermal radiation extraction is 25% lower than that of Si hemisphere</a:t>
              </a:r>
            </a:p>
          </p:txBody>
        </p:sp>
        <p:sp>
          <p:nvSpPr>
            <p:cNvPr id="439" name="楕円 438">
              <a:extLst>
                <a:ext uri="{FF2B5EF4-FFF2-40B4-BE49-F238E27FC236}">
                  <a16:creationId xmlns:a16="http://schemas.microsoft.com/office/drawing/2014/main" id="{B2D155A1-5459-F79D-BD3F-1F1186EF5E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59278" y="37702443"/>
              <a:ext cx="252000" cy="252000"/>
            </a:xfrm>
            <a:prstGeom prst="ellipse">
              <a:avLst/>
            </a:prstGeom>
            <a:solidFill>
              <a:srgbClr val="1F51A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0" name="二等辺三角形 439">
              <a:extLst>
                <a:ext uri="{FF2B5EF4-FFF2-40B4-BE49-F238E27FC236}">
                  <a16:creationId xmlns:a16="http://schemas.microsoft.com/office/drawing/2014/main" id="{B07E7A94-0F80-4BF6-5878-45C782BF1CA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9495815" y="38102580"/>
              <a:ext cx="400112" cy="24113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1" name="テキスト ボックス 440">
              <a:extLst>
                <a:ext uri="{FF2B5EF4-FFF2-40B4-BE49-F238E27FC236}">
                  <a16:creationId xmlns:a16="http://schemas.microsoft.com/office/drawing/2014/main" id="{AE8267F5-A796-5657-D6EA-AFC5499F44C9}"/>
                </a:ext>
              </a:extLst>
            </p:cNvPr>
            <p:cNvSpPr txBox="1"/>
            <p:nvPr/>
          </p:nvSpPr>
          <p:spPr>
            <a:xfrm>
              <a:off x="9813904" y="38023094"/>
              <a:ext cx="84350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C00000"/>
                  </a:solidFill>
                  <a:latin typeface="+mn-lt"/>
                  <a:ea typeface="+mn-ea"/>
                </a:rPr>
                <a:t>There is a pyramid size that can maximize thermal radiation extraction</a:t>
              </a:r>
              <a:endParaRPr kumimoji="1" lang="ja-JP" altLang="en-US" sz="2000" dirty="0">
                <a:solidFill>
                  <a:srgbClr val="C00000"/>
                </a:solidFill>
                <a:latin typeface="+mn-lt"/>
                <a:ea typeface="+mn-ea"/>
              </a:endParaRPr>
            </a:p>
          </p:txBody>
        </p:sp>
        <p:sp>
          <p:nvSpPr>
            <p:cNvPr id="442" name="テキスト ボックス 441">
              <a:extLst>
                <a:ext uri="{FF2B5EF4-FFF2-40B4-BE49-F238E27FC236}">
                  <a16:creationId xmlns:a16="http://schemas.microsoft.com/office/drawing/2014/main" id="{14ACE496-A406-C863-B0F3-D83D40A5AC33}"/>
                </a:ext>
              </a:extLst>
            </p:cNvPr>
            <p:cNvSpPr txBox="1"/>
            <p:nvPr/>
          </p:nvSpPr>
          <p:spPr>
            <a:xfrm>
              <a:off x="9624949" y="36680314"/>
              <a:ext cx="12622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rgbClr val="000000"/>
                  </a:solidFill>
                  <a:latin typeface="+mn-lt"/>
                  <a:ea typeface="+mn-ea"/>
                </a:rPr>
                <a:t>Heat flux </a:t>
              </a:r>
              <a:endParaRPr lang="en-US" altLang="ja-JP" sz="2000" u="sng" dirty="0">
                <a:latin typeface="+mn-lt"/>
                <a:ea typeface="+mn-ea"/>
              </a:endParaRPr>
            </a:p>
          </p:txBody>
        </p:sp>
        <p:sp>
          <p:nvSpPr>
            <p:cNvPr id="443" name="テキスト ボックス 442">
              <a:extLst>
                <a:ext uri="{FF2B5EF4-FFF2-40B4-BE49-F238E27FC236}">
                  <a16:creationId xmlns:a16="http://schemas.microsoft.com/office/drawing/2014/main" id="{31E08D22-01E8-6CD8-E429-C8AAB4ECEB1F}"/>
                </a:ext>
              </a:extLst>
            </p:cNvPr>
            <p:cNvSpPr txBox="1"/>
            <p:nvPr/>
          </p:nvSpPr>
          <p:spPr>
            <a:xfrm>
              <a:off x="11375502" y="36680314"/>
              <a:ext cx="6640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u="sng" dirty="0">
                  <a:latin typeface="+mn-lt"/>
                  <a:ea typeface="+mn-ea"/>
                </a:rPr>
                <a:t>Si hemisphere &gt; 3</a:t>
              </a:r>
              <a:r>
                <a:rPr lang="ja-JP" altLang="en-US" sz="2000" u="sng" dirty="0">
                  <a:latin typeface="+mn-lt"/>
                  <a:ea typeface="+mn-ea"/>
                </a:rPr>
                <a:t> </a:t>
              </a:r>
              <a:r>
                <a:rPr lang="en-US" altLang="ja-JP" sz="2000" u="sng" dirty="0">
                  <a:latin typeface="+mn-lt"/>
                  <a:ea typeface="+mn-ea"/>
                </a:rPr>
                <a:t>h &gt; 4 h &gt; 2 h &gt; 1 h &gt; 0.5 h &gt; Planar Si</a:t>
              </a:r>
            </a:p>
          </p:txBody>
        </p:sp>
        <p:sp>
          <p:nvSpPr>
            <p:cNvPr id="444" name="矢印: 右 443">
              <a:extLst>
                <a:ext uri="{FF2B5EF4-FFF2-40B4-BE49-F238E27FC236}">
                  <a16:creationId xmlns:a16="http://schemas.microsoft.com/office/drawing/2014/main" id="{E16A6053-931F-89B7-D0E0-2FAC4C3388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87225" y="36712255"/>
              <a:ext cx="416269" cy="33622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5" name="二等辺三角形 444">
              <a:extLst>
                <a:ext uri="{FF2B5EF4-FFF2-40B4-BE49-F238E27FC236}">
                  <a16:creationId xmlns:a16="http://schemas.microsoft.com/office/drawing/2014/main" id="{D5C297FE-148A-7914-A925-518CBDFCCFA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9495815" y="37258682"/>
              <a:ext cx="400112" cy="24113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50" name="テキスト ボックス 449">
            <a:extLst>
              <a:ext uri="{FF2B5EF4-FFF2-40B4-BE49-F238E27FC236}">
                <a16:creationId xmlns:a16="http://schemas.microsoft.com/office/drawing/2014/main" id="{4519F584-1B0D-8F92-2594-FF27F9E2C65E}"/>
              </a:ext>
            </a:extLst>
          </p:cNvPr>
          <p:cNvSpPr txBox="1"/>
          <p:nvPr/>
        </p:nvSpPr>
        <p:spPr>
          <a:xfrm>
            <a:off x="15703952" y="35730510"/>
            <a:ext cx="5007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i="1" u="sng" dirty="0">
                <a:ln w="3175">
                  <a:solidFill>
                    <a:srgbClr val="1F51A2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grpSp>
        <p:nvGrpSpPr>
          <p:cNvPr id="294" name="グループ化 293">
            <a:extLst>
              <a:ext uri="{FF2B5EF4-FFF2-40B4-BE49-F238E27FC236}">
                <a16:creationId xmlns:a16="http://schemas.microsoft.com/office/drawing/2014/main" id="{DB01FED4-438A-3DD7-B8CB-47CC83430008}"/>
              </a:ext>
            </a:extLst>
          </p:cNvPr>
          <p:cNvGrpSpPr/>
          <p:nvPr/>
        </p:nvGrpSpPr>
        <p:grpSpPr>
          <a:xfrm>
            <a:off x="23980732" y="13644515"/>
            <a:ext cx="6010003" cy="1077218"/>
            <a:chOff x="24246205" y="13377815"/>
            <a:chExt cx="6010003" cy="1077218"/>
          </a:xfrm>
        </p:grpSpPr>
        <p:sp>
          <p:nvSpPr>
            <p:cNvPr id="292" name="テキスト ボックス 291">
              <a:extLst>
                <a:ext uri="{FF2B5EF4-FFF2-40B4-BE49-F238E27FC236}">
                  <a16:creationId xmlns:a16="http://schemas.microsoft.com/office/drawing/2014/main" id="{C9A9426B-CF03-6FEA-B213-1214046C8CEE}"/>
                </a:ext>
              </a:extLst>
            </p:cNvPr>
            <p:cNvSpPr txBox="1"/>
            <p:nvPr/>
          </p:nvSpPr>
          <p:spPr>
            <a:xfrm>
              <a:off x="24628209" y="13377815"/>
              <a:ext cx="56279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Si pyramid microstructures can </a:t>
              </a:r>
              <a:r>
                <a:rPr lang="en-US" altLang="ja-JP" sz="3200" u="sng" dirty="0">
                  <a:latin typeface="Arial" panose="020B0604020202020204" pitchFamily="34" charset="0"/>
                  <a:cs typeface="Arial" panose="020B0604020202020204" pitchFamily="34" charset="0"/>
                </a:rPr>
                <a:t>reduce light reflection</a:t>
              </a:r>
            </a:p>
          </p:txBody>
        </p:sp>
        <p:sp>
          <p:nvSpPr>
            <p:cNvPr id="293" name="楕円 292">
              <a:extLst>
                <a:ext uri="{FF2B5EF4-FFF2-40B4-BE49-F238E27FC236}">
                  <a16:creationId xmlns:a16="http://schemas.microsoft.com/office/drawing/2014/main" id="{606E43A8-C2BE-5108-0761-22FB361D93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46205" y="13502248"/>
              <a:ext cx="396000" cy="396000"/>
            </a:xfrm>
            <a:prstGeom prst="ellipse">
              <a:avLst/>
            </a:prstGeom>
            <a:solidFill>
              <a:srgbClr val="4880D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5" name="グループ化 294">
            <a:extLst>
              <a:ext uri="{FF2B5EF4-FFF2-40B4-BE49-F238E27FC236}">
                <a16:creationId xmlns:a16="http://schemas.microsoft.com/office/drawing/2014/main" id="{52220B55-8D04-FA56-67FF-74FA3A8657D8}"/>
              </a:ext>
            </a:extLst>
          </p:cNvPr>
          <p:cNvGrpSpPr/>
          <p:nvPr/>
        </p:nvGrpSpPr>
        <p:grpSpPr>
          <a:xfrm>
            <a:off x="23980732" y="15189597"/>
            <a:ext cx="5917342" cy="1077218"/>
            <a:chOff x="24246205" y="13377815"/>
            <a:chExt cx="6010003" cy="1077218"/>
          </a:xfrm>
        </p:grpSpPr>
        <p:sp>
          <p:nvSpPr>
            <p:cNvPr id="296" name="テキスト ボックス 295">
              <a:extLst>
                <a:ext uri="{FF2B5EF4-FFF2-40B4-BE49-F238E27FC236}">
                  <a16:creationId xmlns:a16="http://schemas.microsoft.com/office/drawing/2014/main" id="{FA8158FA-812D-112F-42AF-C0AA33135849}"/>
                </a:ext>
              </a:extLst>
            </p:cNvPr>
            <p:cNvSpPr txBox="1"/>
            <p:nvPr/>
          </p:nvSpPr>
          <p:spPr>
            <a:xfrm>
              <a:off x="24628209" y="13377815"/>
              <a:ext cx="56279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Si has </a:t>
              </a:r>
              <a:r>
                <a:rPr lang="en-US" altLang="ja-JP" sz="3200" u="sng" dirty="0">
                  <a:latin typeface="Arial" panose="020B0604020202020204" pitchFamily="34" charset="0"/>
                  <a:cs typeface="Arial" panose="020B0604020202020204" pitchFamily="34" charset="0"/>
                </a:rPr>
                <a:t>high refractive index &amp; transparent in the IR region</a:t>
              </a:r>
            </a:p>
          </p:txBody>
        </p:sp>
        <p:sp>
          <p:nvSpPr>
            <p:cNvPr id="297" name="楕円 296">
              <a:extLst>
                <a:ext uri="{FF2B5EF4-FFF2-40B4-BE49-F238E27FC236}">
                  <a16:creationId xmlns:a16="http://schemas.microsoft.com/office/drawing/2014/main" id="{CAA2B37D-CE39-BD0B-C563-83D230AC83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46205" y="13502248"/>
              <a:ext cx="396000" cy="396000"/>
            </a:xfrm>
            <a:prstGeom prst="ellipse">
              <a:avLst/>
            </a:prstGeom>
            <a:solidFill>
              <a:srgbClr val="4880D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48" name="テキスト ボックス 447">
            <a:extLst>
              <a:ext uri="{FF2B5EF4-FFF2-40B4-BE49-F238E27FC236}">
                <a16:creationId xmlns:a16="http://schemas.microsoft.com/office/drawing/2014/main" id="{7747134F-FAA2-1507-374B-83F86CE202B1}"/>
              </a:ext>
            </a:extLst>
          </p:cNvPr>
          <p:cNvSpPr txBox="1"/>
          <p:nvPr/>
        </p:nvSpPr>
        <p:spPr>
          <a:xfrm>
            <a:off x="15945082" y="36721903"/>
            <a:ext cx="14242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500" dirty="0">
                <a:latin typeface="Arial" panose="020B0604020202020204" pitchFamily="34" charset="0"/>
                <a:cs typeface="Arial" panose="020B0604020202020204" pitchFamily="34" charset="0"/>
              </a:rPr>
              <a:t>Experimental and </a:t>
            </a:r>
            <a:r>
              <a:rPr lang="en-US" altLang="ja-JP" sz="3500" dirty="0" err="1">
                <a:latin typeface="Arial" panose="020B0604020202020204" pitchFamily="34" charset="0"/>
                <a:cs typeface="Arial" panose="020B0604020202020204" pitchFamily="34" charset="0"/>
              </a:rPr>
              <a:t>sumerical</a:t>
            </a:r>
            <a:r>
              <a:rPr lang="en-US" altLang="ja-JP" sz="3500" dirty="0">
                <a:latin typeface="Arial" panose="020B0604020202020204" pitchFamily="34" charset="0"/>
                <a:cs typeface="Arial" panose="020B0604020202020204" pitchFamily="34" charset="0"/>
              </a:rPr>
              <a:t> results showed that </a:t>
            </a:r>
            <a:r>
              <a:rPr lang="en-US" altLang="ja-JP" sz="3500" u="sng" dirty="0">
                <a:latin typeface="Arial" panose="020B0604020202020204" pitchFamily="34" charset="0"/>
                <a:cs typeface="Arial" panose="020B0604020202020204" pitchFamily="34" charset="0"/>
              </a:rPr>
              <a:t>Si pyramids perform as efficient thermal extractor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46013AEE-ECA6-7CC5-0D7D-4F2EB8E8B044}"/>
              </a:ext>
            </a:extLst>
          </p:cNvPr>
          <p:cNvSpPr>
            <a:spLocks noChangeAspect="1"/>
          </p:cNvSpPr>
          <p:nvPr/>
        </p:nvSpPr>
        <p:spPr>
          <a:xfrm>
            <a:off x="15523983" y="36852161"/>
            <a:ext cx="432000" cy="432000"/>
          </a:xfrm>
          <a:prstGeom prst="ellipse">
            <a:avLst/>
          </a:prstGeom>
          <a:solidFill>
            <a:srgbClr val="4880D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9" name="テキスト ボックス 448">
            <a:extLst>
              <a:ext uri="{FF2B5EF4-FFF2-40B4-BE49-F238E27FC236}">
                <a16:creationId xmlns:a16="http://schemas.microsoft.com/office/drawing/2014/main" id="{3D91582D-6344-C0C8-966D-AEA091249814}"/>
              </a:ext>
            </a:extLst>
          </p:cNvPr>
          <p:cNvSpPr txBox="1"/>
          <p:nvPr/>
        </p:nvSpPr>
        <p:spPr>
          <a:xfrm>
            <a:off x="15945082" y="37869656"/>
            <a:ext cx="142544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500" dirty="0">
                <a:latin typeface="Arial" panose="020B0604020202020204" pitchFamily="34" charset="0"/>
                <a:cs typeface="Arial" panose="020B0604020202020204" pitchFamily="34" charset="0"/>
              </a:rPr>
              <a:t>Maximum enhancements of thermal radiation with Si pyramids are **% and ***% in experiment and simulation, respectively</a:t>
            </a:r>
            <a:endParaRPr lang="en-US" altLang="ja-JP" sz="3500" b="1" u="sng" dirty="0">
              <a:solidFill>
                <a:srgbClr val="E53F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F61D7CD-5F4B-160E-B759-E49AD96AC79B}"/>
              </a:ext>
            </a:extLst>
          </p:cNvPr>
          <p:cNvSpPr>
            <a:spLocks noChangeAspect="1"/>
          </p:cNvSpPr>
          <p:nvPr/>
        </p:nvSpPr>
        <p:spPr>
          <a:xfrm>
            <a:off x="15523983" y="37995622"/>
            <a:ext cx="432000" cy="432000"/>
          </a:xfrm>
          <a:prstGeom prst="ellipse">
            <a:avLst/>
          </a:prstGeom>
          <a:solidFill>
            <a:srgbClr val="4880D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83B257D2-F15A-00B0-973F-AB1A16021278}"/>
              </a:ext>
            </a:extLst>
          </p:cNvPr>
          <p:cNvGrpSpPr/>
          <p:nvPr/>
        </p:nvGrpSpPr>
        <p:grpSpPr>
          <a:xfrm>
            <a:off x="375919" y="19223881"/>
            <a:ext cx="13901555" cy="7721354"/>
            <a:chOff x="375919" y="19890631"/>
            <a:chExt cx="13901555" cy="7721354"/>
          </a:xfrm>
        </p:grpSpPr>
        <p:sp>
          <p:nvSpPr>
            <p:cNvPr id="497" name="テキスト ボックス 496">
              <a:extLst>
                <a:ext uri="{FF2B5EF4-FFF2-40B4-BE49-F238E27FC236}">
                  <a16:creationId xmlns:a16="http://schemas.microsoft.com/office/drawing/2014/main" id="{CBED57A3-2020-6E46-BA72-CFC4C405FC55}"/>
                </a:ext>
              </a:extLst>
            </p:cNvPr>
            <p:cNvSpPr txBox="1"/>
            <p:nvPr/>
          </p:nvSpPr>
          <p:spPr>
            <a:xfrm>
              <a:off x="10018460" y="23182116"/>
              <a:ext cx="4154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hour etched Si pyramid</a:t>
              </a:r>
            </a:p>
          </p:txBody>
        </p:sp>
        <p:pic>
          <p:nvPicPr>
            <p:cNvPr id="509" name="図 508" descr="巣蜜, 立つ が含まれている画像&#10;&#10;自動的に生成された説明">
              <a:extLst>
                <a:ext uri="{FF2B5EF4-FFF2-40B4-BE49-F238E27FC236}">
                  <a16:creationId xmlns:a16="http://schemas.microsoft.com/office/drawing/2014/main" id="{83158C6A-1D8A-FA0C-F251-0CFA23FCC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913474" y="19906210"/>
              <a:ext cx="4364000" cy="3420000"/>
            </a:xfrm>
            <a:prstGeom prst="rect">
              <a:avLst/>
            </a:prstGeom>
          </p:spPr>
        </p:pic>
        <p:sp>
          <p:nvSpPr>
            <p:cNvPr id="479" name="テキスト ボックス 478">
              <a:extLst>
                <a:ext uri="{FF2B5EF4-FFF2-40B4-BE49-F238E27FC236}">
                  <a16:creationId xmlns:a16="http://schemas.microsoft.com/office/drawing/2014/main" id="{4AEED59D-ED0A-19C2-5017-CCBFAD68A3AF}"/>
                </a:ext>
              </a:extLst>
            </p:cNvPr>
            <p:cNvSpPr txBox="1"/>
            <p:nvPr/>
          </p:nvSpPr>
          <p:spPr>
            <a:xfrm>
              <a:off x="579041" y="27088765"/>
              <a:ext cx="41755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hour etched Si pyramid</a:t>
              </a:r>
            </a:p>
          </p:txBody>
        </p:sp>
        <p:pic>
          <p:nvPicPr>
            <p:cNvPr id="511" name="図 510" descr="屋外, 大きい, フェンス, 写真 が含まれている画像&#10;&#10;自動的に生成された説明">
              <a:extLst>
                <a:ext uri="{FF2B5EF4-FFF2-40B4-BE49-F238E27FC236}">
                  <a16:creationId xmlns:a16="http://schemas.microsoft.com/office/drawing/2014/main" id="{62D6EBCE-DFB8-75D2-AEA5-3FB7321DC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71986" y="23795114"/>
              <a:ext cx="4389669" cy="3420000"/>
            </a:xfrm>
            <a:prstGeom prst="rect">
              <a:avLst/>
            </a:prstGeom>
          </p:spPr>
        </p:pic>
        <p:sp>
          <p:nvSpPr>
            <p:cNvPr id="493" name="テキスト ボックス 492">
              <a:extLst>
                <a:ext uri="{FF2B5EF4-FFF2-40B4-BE49-F238E27FC236}">
                  <a16:creationId xmlns:a16="http://schemas.microsoft.com/office/drawing/2014/main" id="{688D2550-5A80-8F01-2952-E7B4869B41BF}"/>
                </a:ext>
              </a:extLst>
            </p:cNvPr>
            <p:cNvSpPr txBox="1"/>
            <p:nvPr/>
          </p:nvSpPr>
          <p:spPr>
            <a:xfrm>
              <a:off x="5266344" y="27088765"/>
              <a:ext cx="42167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hour etched Si pyramid</a:t>
              </a:r>
            </a:p>
          </p:txBody>
        </p:sp>
        <p:pic>
          <p:nvPicPr>
            <p:cNvPr id="92" name="図 91" descr="屋外, 建物, 写真, フェンス が含まれている画像&#10;&#10;自動的に生成された説明">
              <a:extLst>
                <a:ext uri="{FF2B5EF4-FFF2-40B4-BE49-F238E27FC236}">
                  <a16:creationId xmlns:a16="http://schemas.microsoft.com/office/drawing/2014/main" id="{18C3DA17-8453-B206-504E-2223C5813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177884" y="23795114"/>
              <a:ext cx="4393693" cy="3420000"/>
            </a:xfrm>
            <a:prstGeom prst="rect">
              <a:avLst/>
            </a:prstGeom>
          </p:spPr>
        </p:pic>
        <p:sp>
          <p:nvSpPr>
            <p:cNvPr id="499" name="テキスト ボックス 498">
              <a:extLst>
                <a:ext uri="{FF2B5EF4-FFF2-40B4-BE49-F238E27FC236}">
                  <a16:creationId xmlns:a16="http://schemas.microsoft.com/office/drawing/2014/main" id="{3B8E09A7-E537-DDA7-E621-09F69941EBE6}"/>
                </a:ext>
              </a:extLst>
            </p:cNvPr>
            <p:cNvSpPr txBox="1"/>
            <p:nvPr/>
          </p:nvSpPr>
          <p:spPr>
            <a:xfrm>
              <a:off x="9973511" y="27088765"/>
              <a:ext cx="4218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hour etched Si pyramid</a:t>
              </a:r>
            </a:p>
          </p:txBody>
        </p:sp>
        <p:pic>
          <p:nvPicPr>
            <p:cNvPr id="108" name="図 107" descr="屋外, 傘, 建物, 大きい が含まれている画像&#10;&#10;自動的に生成された説明">
              <a:extLst>
                <a:ext uri="{FF2B5EF4-FFF2-40B4-BE49-F238E27FC236}">
                  <a16:creationId xmlns:a16="http://schemas.microsoft.com/office/drawing/2014/main" id="{2573D40F-E85E-DCF5-0E34-DD0CE05D9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9887805" y="23795114"/>
              <a:ext cx="4389669" cy="3420000"/>
            </a:xfrm>
            <a:prstGeom prst="rect">
              <a:avLst/>
            </a:prstGeom>
          </p:spPr>
        </p:pic>
        <p:sp>
          <p:nvSpPr>
            <p:cNvPr id="474" name="テキスト ボックス 473">
              <a:extLst>
                <a:ext uri="{FF2B5EF4-FFF2-40B4-BE49-F238E27FC236}">
                  <a16:creationId xmlns:a16="http://schemas.microsoft.com/office/drawing/2014/main" id="{22EF210D-BF18-1E09-4A6F-DB635F04DE9F}"/>
                </a:ext>
              </a:extLst>
            </p:cNvPr>
            <p:cNvSpPr txBox="1"/>
            <p:nvPr/>
          </p:nvSpPr>
          <p:spPr>
            <a:xfrm>
              <a:off x="5134112" y="23182116"/>
              <a:ext cx="44850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 hour etched Si pyramid</a:t>
              </a:r>
            </a:p>
          </p:txBody>
        </p:sp>
        <p:pic>
          <p:nvPicPr>
            <p:cNvPr id="507" name="図 506" descr="自然, 雨, 時計 が含まれている画像&#10;&#10;自動的に生成された説明">
              <a:extLst>
                <a:ext uri="{FF2B5EF4-FFF2-40B4-BE49-F238E27FC236}">
                  <a16:creationId xmlns:a16="http://schemas.microsoft.com/office/drawing/2014/main" id="{38B95276-B416-7CD1-5751-2222949BD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5192655" y="19890631"/>
              <a:ext cx="4368001" cy="3420000"/>
            </a:xfrm>
            <a:prstGeom prst="rect">
              <a:avLst/>
            </a:prstGeom>
          </p:spPr>
        </p:pic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A62A2757-D88A-24F8-7E85-D38173CF1798}"/>
                </a:ext>
              </a:extLst>
            </p:cNvPr>
            <p:cNvGrpSpPr/>
            <p:nvPr/>
          </p:nvGrpSpPr>
          <p:grpSpPr>
            <a:xfrm>
              <a:off x="375919" y="19903163"/>
              <a:ext cx="4516645" cy="3802173"/>
              <a:chOff x="375919" y="19903163"/>
              <a:chExt cx="4516645" cy="3802173"/>
            </a:xfrm>
          </p:grpSpPr>
          <p:grpSp>
            <p:nvGrpSpPr>
              <p:cNvPr id="502" name="グループ化 501">
                <a:extLst>
                  <a:ext uri="{FF2B5EF4-FFF2-40B4-BE49-F238E27FC236}">
                    <a16:creationId xmlns:a16="http://schemas.microsoft.com/office/drawing/2014/main" id="{04CEDE0A-5A75-6166-948C-0A1F47A67F74}"/>
                  </a:ext>
                </a:extLst>
              </p:cNvPr>
              <p:cNvGrpSpPr/>
              <p:nvPr/>
            </p:nvGrpSpPr>
            <p:grpSpPr>
              <a:xfrm>
                <a:off x="451470" y="19903163"/>
                <a:ext cx="4441094" cy="3802173"/>
                <a:chOff x="451470" y="20434109"/>
                <a:chExt cx="4441094" cy="3802173"/>
              </a:xfrm>
            </p:grpSpPr>
            <p:pic>
              <p:nvPicPr>
                <p:cNvPr id="498" name="図 497" descr="アイコン&#10;&#10;低い精度で自動的に生成された説明">
                  <a:extLst>
                    <a:ext uri="{FF2B5EF4-FFF2-40B4-BE49-F238E27FC236}">
                      <a16:creationId xmlns:a16="http://schemas.microsoft.com/office/drawing/2014/main" id="{974EC586-531C-F002-3F39-AE63DFAC03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51470" y="20434109"/>
                  <a:ext cx="4441094" cy="3290507"/>
                </a:xfrm>
                <a:prstGeom prst="rect">
                  <a:avLst/>
                </a:prstGeom>
              </p:spPr>
            </p:pic>
            <p:sp>
              <p:nvSpPr>
                <p:cNvPr id="500" name="テキスト ボックス 499">
                  <a:extLst>
                    <a:ext uri="{FF2B5EF4-FFF2-40B4-BE49-F238E27FC236}">
                      <a16:creationId xmlns:a16="http://schemas.microsoft.com/office/drawing/2014/main" id="{1F9ADB1C-C68B-C1E5-DB10-0B74C3DAA087}"/>
                    </a:ext>
                  </a:extLst>
                </p:cNvPr>
                <p:cNvSpPr txBox="1"/>
                <p:nvPr/>
              </p:nvSpPr>
              <p:spPr>
                <a:xfrm>
                  <a:off x="544215" y="23713062"/>
                  <a:ext cx="425560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800" u="sng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Schematic of wet etching</a:t>
                  </a:r>
                </a:p>
              </p:txBody>
            </p:sp>
          </p:grpSp>
          <p:sp>
            <p:nvSpPr>
              <p:cNvPr id="503" name="テキスト ボックス 502">
                <a:extLst>
                  <a:ext uri="{FF2B5EF4-FFF2-40B4-BE49-F238E27FC236}">
                    <a16:creationId xmlns:a16="http://schemas.microsoft.com/office/drawing/2014/main" id="{7D76A66D-B133-86D4-73B2-A72D4162302D}"/>
                  </a:ext>
                </a:extLst>
              </p:cNvPr>
              <p:cNvSpPr txBox="1"/>
              <p:nvPr/>
            </p:nvSpPr>
            <p:spPr>
              <a:xfrm>
                <a:off x="375919" y="20763174"/>
                <a:ext cx="6045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</a:t>
                </a:r>
              </a:p>
            </p:txBody>
          </p:sp>
          <p:sp>
            <p:nvSpPr>
              <p:cNvPr id="504" name="テキスト ボックス 503">
                <a:extLst>
                  <a:ext uri="{FF2B5EF4-FFF2-40B4-BE49-F238E27FC236}">
                    <a16:creationId xmlns:a16="http://schemas.microsoft.com/office/drawing/2014/main" id="{CEEAE847-5417-A517-A27E-DC95F3F7C905}"/>
                  </a:ext>
                </a:extLst>
              </p:cNvPr>
              <p:cNvSpPr txBox="1"/>
              <p:nvPr/>
            </p:nvSpPr>
            <p:spPr>
              <a:xfrm>
                <a:off x="1421077" y="20096887"/>
                <a:ext cx="24844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NaOH + IPA</a:t>
                </a:r>
              </a:p>
            </p:txBody>
          </p:sp>
          <p:sp>
            <p:nvSpPr>
              <p:cNvPr id="505" name="テキスト ボックス 504">
                <a:extLst>
                  <a:ext uri="{FF2B5EF4-FFF2-40B4-BE49-F238E27FC236}">
                    <a16:creationId xmlns:a16="http://schemas.microsoft.com/office/drawing/2014/main" id="{3194B878-3235-0DFA-ADE8-CF0DD580CEF8}"/>
                  </a:ext>
                </a:extLst>
              </p:cNvPr>
              <p:cNvSpPr txBox="1"/>
              <p:nvPr/>
            </p:nvSpPr>
            <p:spPr>
              <a:xfrm>
                <a:off x="526458" y="22666541"/>
                <a:ext cx="30872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Hot plate (80 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cs typeface="Arial" panose="020B0604020202020204" pitchFamily="34" charset="0"/>
                  </a:rPr>
                  <a:t>°C</a:t>
                </a:r>
                <a:r>
                  <a:rPr lang="en-US" altLang="ja-JP" sz="28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</p:grpSp>
      <p:sp>
        <p:nvSpPr>
          <p:cNvPr id="529" name="テキスト ボックス 528">
            <a:extLst>
              <a:ext uri="{FF2B5EF4-FFF2-40B4-BE49-F238E27FC236}">
                <a16:creationId xmlns:a16="http://schemas.microsoft.com/office/drawing/2014/main" id="{38C95311-6858-54BF-C6F1-3BD319021534}"/>
              </a:ext>
            </a:extLst>
          </p:cNvPr>
          <p:cNvSpPr txBox="1"/>
          <p:nvPr/>
        </p:nvSpPr>
        <p:spPr>
          <a:xfrm>
            <a:off x="21988205" y="19269354"/>
            <a:ext cx="6072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 boundary condition</a:t>
            </a:r>
          </a:p>
        </p:txBody>
      </p:sp>
      <p:graphicFrame>
        <p:nvGraphicFramePr>
          <p:cNvPr id="531" name="表 530">
            <a:extLst>
              <a:ext uri="{FF2B5EF4-FFF2-40B4-BE49-F238E27FC236}">
                <a16:creationId xmlns:a16="http://schemas.microsoft.com/office/drawing/2014/main" id="{E72AB661-049D-28B4-59F8-81C641E44CC9}"/>
              </a:ext>
            </a:extLst>
          </p:cNvPr>
          <p:cNvGraphicFramePr>
            <a:graphicFrameLocks noGrp="1"/>
          </p:cNvGraphicFramePr>
          <p:nvPr/>
        </p:nvGraphicFramePr>
        <p:xfrm>
          <a:off x="22717149" y="21676462"/>
          <a:ext cx="7152509" cy="3108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57651">
                  <a:extLst>
                    <a:ext uri="{9D8B030D-6E8A-4147-A177-3AD203B41FA5}">
                      <a16:colId xmlns:a16="http://schemas.microsoft.com/office/drawing/2014/main" val="2257123474"/>
                    </a:ext>
                  </a:extLst>
                </a:gridCol>
                <a:gridCol w="2894858">
                  <a:extLst>
                    <a:ext uri="{9D8B030D-6E8A-4147-A177-3AD203B41FA5}">
                      <a16:colId xmlns:a16="http://schemas.microsoft.com/office/drawing/2014/main" val="274007764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radiation source</a:t>
                      </a:r>
                    </a:p>
                  </a:txBody>
                  <a:tcPr>
                    <a:solidFill>
                      <a:srgbClr val="2559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Magnetic current</a:t>
                      </a:r>
                    </a:p>
                  </a:txBody>
                  <a:tcPr marL="6350" marR="6350" marT="6350" marB="0" anchor="ctr">
                    <a:solidFill>
                      <a:srgbClr val="255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80568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Wavelength, </a:t>
                      </a:r>
                      <a:r>
                        <a:rPr kumimoji="1" lang="en-US" altLang="ja-JP" sz="2800" i="1" dirty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l</a:t>
                      </a:r>
                      <a:endParaRPr kumimoji="1" lang="ja-JP" altLang="en-US" sz="2800" i="1" dirty="0">
                        <a:latin typeface="Symbol" panose="05050102010706020507" pitchFamily="18" charset="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800" b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2 - 60 </a:t>
                      </a:r>
                      <a:r>
                        <a:rPr kumimoji="1" lang="en-US" altLang="ja-JP" sz="2800" b="0" dirty="0">
                          <a:latin typeface="Symbol" panose="05050102010706020507" pitchFamily="18" charset="2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1" lang="en-US" altLang="ja-JP" sz="2800" b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endParaRPr kumimoji="1" lang="ja-JP" altLang="en-US" sz="2800" b="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68586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pyramids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800" b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7 - 95</a:t>
                      </a:r>
                      <a:endParaRPr kumimoji="1" lang="ja-JP" altLang="en-US" sz="2800" b="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52529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layer radius, </a:t>
                      </a:r>
                      <a:r>
                        <a:rPr kumimoji="1" lang="en-US" altLang="ja-JP" sz="2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100 </a:t>
                      </a:r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6350" marR="6350" marT="635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93224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 layer height, </a:t>
                      </a:r>
                      <a:r>
                        <a:rPr kumimoji="1" lang="en-US" altLang="ja-JP" sz="2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30 </a:t>
                      </a:r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6350" marR="6350" marT="635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5093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 layer width, </a:t>
                      </a:r>
                      <a:r>
                        <a:rPr kumimoji="1" lang="en-US" altLang="ja-JP" sz="2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200 </a:t>
                      </a:r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6350" marR="6350" marT="635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382316"/>
                  </a:ext>
                </a:extLst>
              </a:tr>
            </a:tbl>
          </a:graphicData>
        </a:graphic>
      </p:graphicFrame>
      <p:sp>
        <p:nvSpPr>
          <p:cNvPr id="532" name="テキスト ボックス 531">
            <a:extLst>
              <a:ext uri="{FF2B5EF4-FFF2-40B4-BE49-F238E27FC236}">
                <a16:creationId xmlns:a16="http://schemas.microsoft.com/office/drawing/2014/main" id="{2B51320B-C36F-6073-B4EC-7EB7F8FF4152}"/>
              </a:ext>
            </a:extLst>
          </p:cNvPr>
          <p:cNvSpPr txBox="1"/>
          <p:nvPr/>
        </p:nvSpPr>
        <p:spPr>
          <a:xfrm>
            <a:off x="22641320" y="19911770"/>
            <a:ext cx="483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Surrounding medium (air)</a:t>
            </a:r>
          </a:p>
        </p:txBody>
      </p:sp>
      <p:sp>
        <p:nvSpPr>
          <p:cNvPr id="533" name="テキスト ボックス 532">
            <a:extLst>
              <a:ext uri="{FF2B5EF4-FFF2-40B4-BE49-F238E27FC236}">
                <a16:creationId xmlns:a16="http://schemas.microsoft.com/office/drawing/2014/main" id="{AB0A147B-C829-7E49-3F94-260863C7CB31}"/>
              </a:ext>
            </a:extLst>
          </p:cNvPr>
          <p:cNvSpPr txBox="1"/>
          <p:nvPr/>
        </p:nvSpPr>
        <p:spPr>
          <a:xfrm>
            <a:off x="23544871" y="20600749"/>
            <a:ext cx="3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91D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substrate</a:t>
            </a:r>
          </a:p>
        </p:txBody>
      </p:sp>
      <p:sp>
        <p:nvSpPr>
          <p:cNvPr id="454" name="テキスト ボックス 453">
            <a:extLst>
              <a:ext uri="{FF2B5EF4-FFF2-40B4-BE49-F238E27FC236}">
                <a16:creationId xmlns:a16="http://schemas.microsoft.com/office/drawing/2014/main" id="{FA97123F-57AC-8BF9-D2BF-F0AC34EB9CA7}"/>
              </a:ext>
            </a:extLst>
          </p:cNvPr>
          <p:cNvSpPr txBox="1"/>
          <p:nvPr/>
        </p:nvSpPr>
        <p:spPr>
          <a:xfrm>
            <a:off x="19378380" y="23633798"/>
            <a:ext cx="327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current</a:t>
            </a:r>
          </a:p>
        </p:txBody>
      </p:sp>
      <p:sp>
        <p:nvSpPr>
          <p:cNvPr id="455" name="テキスト ボックス 454">
            <a:extLst>
              <a:ext uri="{FF2B5EF4-FFF2-40B4-BE49-F238E27FC236}">
                <a16:creationId xmlns:a16="http://schemas.microsoft.com/office/drawing/2014/main" id="{7A83A840-50A3-7BF6-EC95-0BC3E5E31B43}"/>
              </a:ext>
            </a:extLst>
          </p:cNvPr>
          <p:cNvSpPr txBox="1"/>
          <p:nvPr/>
        </p:nvSpPr>
        <p:spPr>
          <a:xfrm>
            <a:off x="17097941" y="24351636"/>
            <a:ext cx="4255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model</a:t>
            </a:r>
          </a:p>
        </p:txBody>
      </p:sp>
      <p:sp>
        <p:nvSpPr>
          <p:cNvPr id="456" name="テキスト ボックス 455">
            <a:extLst>
              <a:ext uri="{FF2B5EF4-FFF2-40B4-BE49-F238E27FC236}">
                <a16:creationId xmlns:a16="http://schemas.microsoft.com/office/drawing/2014/main" id="{FAAAE9EF-8F5D-EEBC-1988-FEC4042B2377}"/>
              </a:ext>
            </a:extLst>
          </p:cNvPr>
          <p:cNvSpPr txBox="1"/>
          <p:nvPr/>
        </p:nvSpPr>
        <p:spPr>
          <a:xfrm>
            <a:off x="17629872" y="23675296"/>
            <a:ext cx="327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i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57" name="テキスト ボックス 456">
            <a:extLst>
              <a:ext uri="{FF2B5EF4-FFF2-40B4-BE49-F238E27FC236}">
                <a16:creationId xmlns:a16="http://schemas.microsoft.com/office/drawing/2014/main" id="{E09463F9-1C72-8C11-B26C-7A489A91C73C}"/>
              </a:ext>
            </a:extLst>
          </p:cNvPr>
          <p:cNvSpPr txBox="1"/>
          <p:nvPr/>
        </p:nvSpPr>
        <p:spPr>
          <a:xfrm rot="-5400000">
            <a:off x="15098767" y="22833341"/>
            <a:ext cx="963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i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58" name="テキスト ボックス 457">
            <a:extLst>
              <a:ext uri="{FF2B5EF4-FFF2-40B4-BE49-F238E27FC236}">
                <a16:creationId xmlns:a16="http://schemas.microsoft.com/office/drawing/2014/main" id="{3E38BC47-5CBB-378A-2A5D-42DE8E775DB8}"/>
              </a:ext>
            </a:extLst>
          </p:cNvPr>
          <p:cNvSpPr txBox="1"/>
          <p:nvPr/>
        </p:nvSpPr>
        <p:spPr>
          <a:xfrm rot="-5400000">
            <a:off x="13932359" y="20771398"/>
            <a:ext cx="322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75" name="テキスト ボックス 274">
            <a:extLst>
              <a:ext uri="{FF2B5EF4-FFF2-40B4-BE49-F238E27FC236}">
                <a16:creationId xmlns:a16="http://schemas.microsoft.com/office/drawing/2014/main" id="{1B9856FE-C41A-0FD8-5EC9-C7C0A42007E7}"/>
              </a:ext>
            </a:extLst>
          </p:cNvPr>
          <p:cNvSpPr txBox="1"/>
          <p:nvPr/>
        </p:nvSpPr>
        <p:spPr>
          <a:xfrm>
            <a:off x="23987752" y="25008174"/>
            <a:ext cx="5503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 range of the electric field</a:t>
            </a:r>
            <a:endParaRPr kumimoji="1" lang="ja-JP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テキスト ボックス 265">
                <a:extLst>
                  <a:ext uri="{FF2B5EF4-FFF2-40B4-BE49-F238E27FC236}">
                    <a16:creationId xmlns:a16="http://schemas.microsoft.com/office/drawing/2014/main" id="{AACABA6E-3FC9-FF79-21F0-753307BCEE95}"/>
                  </a:ext>
                </a:extLst>
              </p:cNvPr>
              <p:cNvSpPr txBox="1"/>
              <p:nvPr/>
            </p:nvSpPr>
            <p:spPr>
              <a:xfrm>
                <a:off x="16844266" y="25868967"/>
                <a:ext cx="5294470" cy="13936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ja-JP" sz="48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4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kumimoji="1" lang="en-US" altLang="ja-JP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kumimoji="1" lang="en-US" altLang="ja-JP" sz="4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4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kumimoji="1" lang="en-US" altLang="ja-JP" sz="4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kumimoji="1" lang="en-US" altLang="ja-JP" sz="4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4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kumimoji="1" lang="en-US" altLang="ja-JP" sz="4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kumimoji="1" lang="en-US" altLang="ja-JP" sz="4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kumimoji="1" lang="ja-JP" altLang="en-US" sz="4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nary>
                        <m:nary>
                          <m:naryPr>
                            <m:chr m:val="∬"/>
                            <m:limLoc m:val="undOvr"/>
                            <m:subHide m:val="on"/>
                            <m:supHide m:val="on"/>
                            <m:ctrlPr>
                              <a:rPr lang="en-US" altLang="ja-JP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ja-JP" sz="480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4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n-US" altLang="ja-JP" sz="4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ja-JP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𝑑𝑙𝑑</m:t>
                            </m:r>
                            <m:r>
                              <a:rPr lang="ja-JP" altLang="en-US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∬"/>
                            <m:limLoc m:val="undOvr"/>
                            <m:subHide m:val="on"/>
                            <m:supHide m:val="on"/>
                            <m:ctrlPr>
                              <a:rPr lang="en-US" altLang="ja-JP" sz="4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ja-JP"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altLang="ja-JP" sz="4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4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ja-JP" sz="4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𝑎𝑖𝑟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altLang="ja-JP"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ja-JP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𝑑𝑙𝑑</m:t>
                            </m:r>
                            <m:r>
                              <a:rPr lang="ja-JP" altLang="en-US"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nary>
                      </m:den>
                    </m:f>
                  </m:oMath>
                </a14:m>
                <a:endParaRPr kumimoji="1" lang="ja-JP" altLang="en-US" sz="4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6" name="テキスト ボックス 265">
                <a:extLst>
                  <a:ext uri="{FF2B5EF4-FFF2-40B4-BE49-F238E27FC236}">
                    <a16:creationId xmlns:a16="http://schemas.microsoft.com/office/drawing/2014/main" id="{AACABA6E-3FC9-FF79-21F0-753307BCE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4266" y="25868967"/>
                <a:ext cx="5294470" cy="139365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7" name="テキスト ボックス 266">
                <a:extLst>
                  <a:ext uri="{FF2B5EF4-FFF2-40B4-BE49-F238E27FC236}">
                    <a16:creationId xmlns:a16="http://schemas.microsoft.com/office/drawing/2014/main" id="{5C292F49-8577-2591-BD05-7E443D97B6C8}"/>
                  </a:ext>
                </a:extLst>
              </p:cNvPr>
              <p:cNvSpPr txBox="1"/>
              <p:nvPr/>
            </p:nvSpPr>
            <p:spPr>
              <a:xfrm>
                <a:off x="16254320" y="27454026"/>
                <a:ext cx="703070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66700">
                  <a:tabLst>
                    <a:tab pos="622300" algn="l"/>
                    <a:tab pos="628650" algn="l"/>
                  </a:tabLst>
                </a:pP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ja-JP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: Electric field in the presence of silicon</a:t>
                </a:r>
                <a:endParaRPr kumimoji="1" lang="en-US" altLang="ja-JP" sz="28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361950">
                  <a:tabLst>
                    <a:tab pos="273050" algn="l"/>
                    <a:tab pos="444500" algn="l"/>
                    <a:tab pos="457200" algn="l"/>
                    <a:tab pos="533400" algn="l"/>
                    <a:tab pos="62547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</m:oMath>
                </a14:m>
                <a:r>
                  <a:rPr lang="en-US" altLang="ja-JP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: Electric field in air</a:t>
                </a:r>
                <a:endParaRPr kumimoji="1" lang="en-US" altLang="ja-JP" sz="2800" b="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361950">
                  <a:tabLst>
                    <a:tab pos="266700" algn="l"/>
                    <a:tab pos="62547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kumimoji="1" lang="en-US" altLang="ja-JP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: </a:t>
                </a:r>
                <a:r>
                  <a:rPr lang="en-US" altLang="ja-JP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Blackbody radiation intensity at 300 K</a:t>
                </a:r>
                <a:endParaRPr kumimoji="1" lang="en-US" altLang="ja-JP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7" name="テキスト ボックス 266">
                <a:extLst>
                  <a:ext uri="{FF2B5EF4-FFF2-40B4-BE49-F238E27FC236}">
                    <a16:creationId xmlns:a16="http://schemas.microsoft.com/office/drawing/2014/main" id="{5C292F49-8577-2591-BD05-7E443D97B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4320" y="27454026"/>
                <a:ext cx="7030707" cy="1384995"/>
              </a:xfrm>
              <a:prstGeom prst="rect">
                <a:avLst/>
              </a:prstGeom>
              <a:blipFill>
                <a:blip r:embed="rId37"/>
                <a:stretch>
                  <a:fillRect t="-4846" r="-607" b="-114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6" name="グループ化 465">
            <a:extLst>
              <a:ext uri="{FF2B5EF4-FFF2-40B4-BE49-F238E27FC236}">
                <a16:creationId xmlns:a16="http://schemas.microsoft.com/office/drawing/2014/main" id="{5C70D4BC-89E5-EF55-79C3-E8E52B40617F}"/>
              </a:ext>
            </a:extLst>
          </p:cNvPr>
          <p:cNvGrpSpPr/>
          <p:nvPr/>
        </p:nvGrpSpPr>
        <p:grpSpPr>
          <a:xfrm>
            <a:off x="15803803" y="24977397"/>
            <a:ext cx="7607621" cy="1077218"/>
            <a:chOff x="15687691" y="25110747"/>
            <a:chExt cx="7607621" cy="1077218"/>
          </a:xfrm>
        </p:grpSpPr>
        <p:cxnSp>
          <p:nvCxnSpPr>
            <p:cNvPr id="492" name="直線コネクタ 491">
              <a:extLst>
                <a:ext uri="{FF2B5EF4-FFF2-40B4-BE49-F238E27FC236}">
                  <a16:creationId xmlns:a16="http://schemas.microsoft.com/office/drawing/2014/main" id="{430ABC1E-9A0A-5B00-C292-91A074C727D7}"/>
                </a:ext>
              </a:extLst>
            </p:cNvPr>
            <p:cNvCxnSpPr>
              <a:cxnSpLocks/>
            </p:cNvCxnSpPr>
            <p:nvPr/>
          </p:nvCxnSpPr>
          <p:spPr>
            <a:xfrm>
              <a:off x="15775457" y="25607029"/>
              <a:ext cx="7519855" cy="0"/>
            </a:xfrm>
            <a:prstGeom prst="line">
              <a:avLst/>
            </a:prstGeom>
            <a:ln w="76200">
              <a:solidFill>
                <a:srgbClr val="4880D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4" name="テキスト ボックス 493">
              <a:extLst>
                <a:ext uri="{FF2B5EF4-FFF2-40B4-BE49-F238E27FC236}">
                  <a16:creationId xmlns:a16="http://schemas.microsoft.com/office/drawing/2014/main" id="{DCD891E8-D80B-9C6F-C527-CA2BFFDED9DA}"/>
                </a:ext>
              </a:extLst>
            </p:cNvPr>
            <p:cNvSpPr txBox="1"/>
            <p:nvPr/>
          </p:nvSpPr>
          <p:spPr>
            <a:xfrm>
              <a:off x="15687691" y="25110747"/>
              <a:ext cx="75198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>
                  <a:solidFill>
                    <a:srgbClr val="1F51A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Evaluation of  </a:t>
              </a:r>
              <a:r>
                <a:rPr kumimoji="1" lang="en-US" altLang="ja-JP" sz="3200" b="1" dirty="0">
                  <a:solidFill>
                    <a:srgbClr val="1F51A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thermal radiation extraction</a:t>
              </a:r>
            </a:p>
          </p:txBody>
        </p:sp>
      </p:grpSp>
      <p:grpSp>
        <p:nvGrpSpPr>
          <p:cNvPr id="484" name="グループ化 483">
            <a:extLst>
              <a:ext uri="{FF2B5EF4-FFF2-40B4-BE49-F238E27FC236}">
                <a16:creationId xmlns:a16="http://schemas.microsoft.com/office/drawing/2014/main" id="{3AED7830-C091-4334-0296-41DB84DA4642}"/>
              </a:ext>
            </a:extLst>
          </p:cNvPr>
          <p:cNvGrpSpPr/>
          <p:nvPr/>
        </p:nvGrpSpPr>
        <p:grpSpPr>
          <a:xfrm>
            <a:off x="23993925" y="18447737"/>
            <a:ext cx="5784411" cy="781897"/>
            <a:chOff x="24771698" y="17972550"/>
            <a:chExt cx="5784411" cy="781897"/>
          </a:xfrm>
        </p:grpSpPr>
        <p:sp>
          <p:nvSpPr>
            <p:cNvPr id="483" name="正方形/長方形 482">
              <a:extLst>
                <a:ext uri="{FF2B5EF4-FFF2-40B4-BE49-F238E27FC236}">
                  <a16:creationId xmlns:a16="http://schemas.microsoft.com/office/drawing/2014/main" id="{84A5C440-7A06-47F3-236C-59F9662F5EC7}"/>
                </a:ext>
              </a:extLst>
            </p:cNvPr>
            <p:cNvSpPr/>
            <p:nvPr/>
          </p:nvSpPr>
          <p:spPr>
            <a:xfrm>
              <a:off x="24887599" y="17972550"/>
              <a:ext cx="5552608" cy="781897"/>
            </a:xfrm>
            <a:prstGeom prst="rect">
              <a:avLst/>
            </a:prstGeom>
            <a:gradFill>
              <a:gsLst>
                <a:gs pos="0">
                  <a:srgbClr val="2559AC"/>
                </a:gs>
                <a:gs pos="50000">
                  <a:srgbClr val="2860BA"/>
                </a:gs>
                <a:gs pos="100000">
                  <a:srgbClr val="457DD7"/>
                </a:gs>
              </a:gsLst>
              <a:lin ang="135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7200" dirty="0"/>
            </a:p>
          </p:txBody>
        </p:sp>
        <p:sp>
          <p:nvSpPr>
            <p:cNvPr id="496" name="テキスト ボックス 495">
              <a:extLst>
                <a:ext uri="{FF2B5EF4-FFF2-40B4-BE49-F238E27FC236}">
                  <a16:creationId xmlns:a16="http://schemas.microsoft.com/office/drawing/2014/main" id="{5B6F11D3-7D69-D037-078E-2ADEFDF313C7}"/>
                </a:ext>
              </a:extLst>
            </p:cNvPr>
            <p:cNvSpPr txBox="1"/>
            <p:nvPr/>
          </p:nvSpPr>
          <p:spPr>
            <a:xfrm>
              <a:off x="24771698" y="18040333"/>
              <a:ext cx="57844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Finite element method</a:t>
              </a:r>
              <a:endParaRPr kumimoji="1" lang="ja-JP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7" name="テキスト ボックス 486">
            <a:extLst>
              <a:ext uri="{FF2B5EF4-FFF2-40B4-BE49-F238E27FC236}">
                <a16:creationId xmlns:a16="http://schemas.microsoft.com/office/drawing/2014/main" id="{C41262C9-6946-93F0-B5FE-C6B7F9EAD7CE}"/>
              </a:ext>
            </a:extLst>
          </p:cNvPr>
          <p:cNvSpPr txBox="1"/>
          <p:nvPr/>
        </p:nvSpPr>
        <p:spPr>
          <a:xfrm>
            <a:off x="24055313" y="28315801"/>
            <a:ext cx="4987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field norm distribution</a:t>
            </a:r>
          </a:p>
        </p:txBody>
      </p:sp>
      <p:grpSp>
        <p:nvGrpSpPr>
          <p:cNvPr id="134" name="グループ化 133">
            <a:extLst>
              <a:ext uri="{FF2B5EF4-FFF2-40B4-BE49-F238E27FC236}">
                <a16:creationId xmlns:a16="http://schemas.microsoft.com/office/drawing/2014/main" id="{8821D406-F0A1-C971-CAC2-86EEE939C164}"/>
              </a:ext>
            </a:extLst>
          </p:cNvPr>
          <p:cNvGrpSpPr/>
          <p:nvPr/>
        </p:nvGrpSpPr>
        <p:grpSpPr>
          <a:xfrm>
            <a:off x="15513451" y="28877381"/>
            <a:ext cx="8162292" cy="6412080"/>
            <a:chOff x="15513451" y="28877381"/>
            <a:chExt cx="8162292" cy="6412080"/>
          </a:xfrm>
        </p:grpSpPr>
        <p:sp>
          <p:nvSpPr>
            <p:cNvPr id="464" name="テキスト ボックス 463">
              <a:extLst>
                <a:ext uri="{FF2B5EF4-FFF2-40B4-BE49-F238E27FC236}">
                  <a16:creationId xmlns:a16="http://schemas.microsoft.com/office/drawing/2014/main" id="{009B3AC4-2391-5A9D-9778-5037685590EC}"/>
                </a:ext>
              </a:extLst>
            </p:cNvPr>
            <p:cNvSpPr txBox="1"/>
            <p:nvPr/>
          </p:nvSpPr>
          <p:spPr>
            <a:xfrm>
              <a:off x="15981611" y="34766241"/>
              <a:ext cx="6263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Quantified thermal radiation extraction</a:t>
              </a:r>
            </a:p>
          </p:txBody>
        </p:sp>
        <p:sp>
          <p:nvSpPr>
            <p:cNvPr id="468" name="正方形/長方形 467">
              <a:extLst>
                <a:ext uri="{FF2B5EF4-FFF2-40B4-BE49-F238E27FC236}">
                  <a16:creationId xmlns:a16="http://schemas.microsoft.com/office/drawing/2014/main" id="{74DB2A21-13EC-CDD2-B494-ACBE1D96D989}"/>
                </a:ext>
              </a:extLst>
            </p:cNvPr>
            <p:cNvSpPr/>
            <p:nvPr/>
          </p:nvSpPr>
          <p:spPr>
            <a:xfrm>
              <a:off x="15513451" y="28920993"/>
              <a:ext cx="7200000" cy="59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7200" b="1" u="sng" dirty="0">
                <a:latin typeface="メイリオ"/>
              </a:endParaRPr>
            </a:p>
          </p:txBody>
        </p:sp>
        <p:pic>
          <p:nvPicPr>
            <p:cNvPr id="463" name="図 462">
              <a:extLst>
                <a:ext uri="{FF2B5EF4-FFF2-40B4-BE49-F238E27FC236}">
                  <a16:creationId xmlns:a16="http://schemas.microsoft.com/office/drawing/2014/main" id="{9A627CCE-13F5-4BD0-3787-D807DD46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15545676" y="28877381"/>
              <a:ext cx="8130067" cy="5760000"/>
            </a:xfrm>
            <a:prstGeom prst="rect">
              <a:avLst/>
            </a:prstGeom>
          </p:spPr>
        </p:pic>
        <p:grpSp>
          <p:nvGrpSpPr>
            <p:cNvPr id="573" name="グループ化 572">
              <a:extLst>
                <a:ext uri="{FF2B5EF4-FFF2-40B4-BE49-F238E27FC236}">
                  <a16:creationId xmlns:a16="http://schemas.microsoft.com/office/drawing/2014/main" id="{A6E597C3-FFA8-4499-D1DA-F4E7086CA389}"/>
                </a:ext>
              </a:extLst>
            </p:cNvPr>
            <p:cNvGrpSpPr/>
            <p:nvPr/>
          </p:nvGrpSpPr>
          <p:grpSpPr>
            <a:xfrm>
              <a:off x="16900311" y="31966382"/>
              <a:ext cx="5279103" cy="1307113"/>
              <a:chOff x="17033661" y="32080682"/>
              <a:chExt cx="5279103" cy="1307113"/>
            </a:xfrm>
          </p:grpSpPr>
          <p:sp>
            <p:nvSpPr>
              <p:cNvPr id="282" name="楕円 281">
                <a:extLst>
                  <a:ext uri="{FF2B5EF4-FFF2-40B4-BE49-F238E27FC236}">
                    <a16:creationId xmlns:a16="http://schemas.microsoft.com/office/drawing/2014/main" id="{7194FCAB-2CA7-58C9-BB0D-369E605BB7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33661" y="32919795"/>
                <a:ext cx="468000" cy="468000"/>
              </a:xfrm>
              <a:prstGeom prst="ellipse">
                <a:avLst/>
              </a:prstGeom>
              <a:noFill/>
              <a:ln w="63500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84" name="直線コネクタ 283">
                <a:extLst>
                  <a:ext uri="{FF2B5EF4-FFF2-40B4-BE49-F238E27FC236}">
                    <a16:creationId xmlns:a16="http://schemas.microsoft.com/office/drawing/2014/main" id="{6E5E9838-C4C8-1F1A-B49D-9D4D838888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467786" y="32423980"/>
                <a:ext cx="1295065" cy="626595"/>
              </a:xfrm>
              <a:prstGeom prst="line">
                <a:avLst/>
              </a:prstGeom>
              <a:ln w="63500">
                <a:solidFill>
                  <a:schemeClr val="accent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" name="テキスト ボックス 284">
                <a:extLst>
                  <a:ext uri="{FF2B5EF4-FFF2-40B4-BE49-F238E27FC236}">
                    <a16:creationId xmlns:a16="http://schemas.microsoft.com/office/drawing/2014/main" id="{5B24DCBB-4A1E-91AF-160F-7D92F17F9A8E}"/>
                  </a:ext>
                </a:extLst>
              </p:cNvPr>
              <p:cNvSpPr txBox="1"/>
              <p:nvPr/>
            </p:nvSpPr>
            <p:spPr>
              <a:xfrm>
                <a:off x="18738533" y="32080682"/>
                <a:ext cx="35742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Si pyramids</a:t>
                </a:r>
                <a:endParaRPr kumimoji="1" lang="ja-JP" altLang="en-US" sz="3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ED1AAD0B-1411-6E3F-3A02-6E6E21A1B477}"/>
              </a:ext>
            </a:extLst>
          </p:cNvPr>
          <p:cNvGrpSpPr/>
          <p:nvPr/>
        </p:nvGrpSpPr>
        <p:grpSpPr>
          <a:xfrm>
            <a:off x="22791985" y="28877381"/>
            <a:ext cx="8167201" cy="6412080"/>
            <a:chOff x="22791985" y="28877381"/>
            <a:chExt cx="8167201" cy="6412080"/>
          </a:xfrm>
        </p:grpSpPr>
        <p:sp>
          <p:nvSpPr>
            <p:cNvPr id="467" name="正方形/長方形 466">
              <a:extLst>
                <a:ext uri="{FF2B5EF4-FFF2-40B4-BE49-F238E27FC236}">
                  <a16:creationId xmlns:a16="http://schemas.microsoft.com/office/drawing/2014/main" id="{3F018AE3-CDD9-46B9-3F0A-A3118DAC7C2F}"/>
                </a:ext>
              </a:extLst>
            </p:cNvPr>
            <p:cNvSpPr/>
            <p:nvPr/>
          </p:nvSpPr>
          <p:spPr>
            <a:xfrm>
              <a:off x="22791985" y="28924245"/>
              <a:ext cx="7056000" cy="59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7200" b="1" u="sng" dirty="0">
                <a:latin typeface="メイリオ"/>
              </a:endParaRPr>
            </a:p>
          </p:txBody>
        </p:sp>
        <p:sp>
          <p:nvSpPr>
            <p:cNvPr id="465" name="テキスト ボックス 464">
              <a:extLst>
                <a:ext uri="{FF2B5EF4-FFF2-40B4-BE49-F238E27FC236}">
                  <a16:creationId xmlns:a16="http://schemas.microsoft.com/office/drawing/2014/main" id="{AA7B09F9-62B5-859C-CE65-E24975CEA894}"/>
                </a:ext>
              </a:extLst>
            </p:cNvPr>
            <p:cNvSpPr txBox="1"/>
            <p:nvPr/>
          </p:nvSpPr>
          <p:spPr>
            <a:xfrm>
              <a:off x="23152044" y="34766241"/>
              <a:ext cx="6335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Enhancement factor of Silicon pyramid</a:t>
              </a:r>
            </a:p>
          </p:txBody>
        </p:sp>
        <p:grpSp>
          <p:nvGrpSpPr>
            <p:cNvPr id="123" name="グループ化 122">
              <a:extLst>
                <a:ext uri="{FF2B5EF4-FFF2-40B4-BE49-F238E27FC236}">
                  <a16:creationId xmlns:a16="http://schemas.microsoft.com/office/drawing/2014/main" id="{CC2F801D-FC47-A62A-D37C-7F9D7C81BDF4}"/>
                </a:ext>
              </a:extLst>
            </p:cNvPr>
            <p:cNvGrpSpPr/>
            <p:nvPr/>
          </p:nvGrpSpPr>
          <p:grpSpPr>
            <a:xfrm>
              <a:off x="22819481" y="28877381"/>
              <a:ext cx="8139705" cy="5760000"/>
              <a:chOff x="22819481" y="28877381"/>
              <a:chExt cx="8139705" cy="5760000"/>
            </a:xfrm>
          </p:grpSpPr>
          <p:pic>
            <p:nvPicPr>
              <p:cNvPr id="462" name="図 461">
                <a:extLst>
                  <a:ext uri="{FF2B5EF4-FFF2-40B4-BE49-F238E27FC236}">
                    <a16:creationId xmlns:a16="http://schemas.microsoft.com/office/drawing/2014/main" id="{5225E5AA-DC60-9459-5B5F-CF1513F0D7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2819481" y="28877381"/>
                <a:ext cx="8139705" cy="5760000"/>
              </a:xfrm>
              <a:prstGeom prst="rect">
                <a:avLst/>
              </a:prstGeom>
            </p:spPr>
          </p:pic>
          <p:grpSp>
            <p:nvGrpSpPr>
              <p:cNvPr id="122" name="グループ化 121">
                <a:extLst>
                  <a:ext uri="{FF2B5EF4-FFF2-40B4-BE49-F238E27FC236}">
                    <a16:creationId xmlns:a16="http://schemas.microsoft.com/office/drawing/2014/main" id="{F127E928-F5A5-16F8-6174-9E0A7317E16B}"/>
                  </a:ext>
                </a:extLst>
              </p:cNvPr>
              <p:cNvGrpSpPr/>
              <p:nvPr/>
            </p:nvGrpSpPr>
            <p:grpSpPr>
              <a:xfrm>
                <a:off x="25071827" y="31212582"/>
                <a:ext cx="4099495" cy="2158886"/>
                <a:chOff x="25071827" y="31212582"/>
                <a:chExt cx="4099495" cy="2158886"/>
              </a:xfrm>
            </p:grpSpPr>
            <p:sp>
              <p:nvSpPr>
                <p:cNvPr id="299" name="四角形: 角を丸くする 298">
                  <a:extLst>
                    <a:ext uri="{FF2B5EF4-FFF2-40B4-BE49-F238E27FC236}">
                      <a16:creationId xmlns:a16="http://schemas.microsoft.com/office/drawing/2014/main" id="{734FE648-623F-5147-8E44-D01A71425070}"/>
                    </a:ext>
                  </a:extLst>
                </p:cNvPr>
                <p:cNvSpPr/>
                <p:nvPr/>
              </p:nvSpPr>
              <p:spPr>
                <a:xfrm>
                  <a:off x="25105574" y="31267238"/>
                  <a:ext cx="4032000" cy="2104230"/>
                </a:xfrm>
                <a:prstGeom prst="roundRect">
                  <a:avLst>
                    <a:gd name="adj" fmla="val 338"/>
                  </a:avLst>
                </a:prstGeom>
                <a:solidFill>
                  <a:srgbClr val="E5ECF7"/>
                </a:solidFill>
                <a:ln w="38100">
                  <a:solidFill>
                    <a:srgbClr val="4472C4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0" name="テキスト ボックス 299">
                  <a:extLst>
                    <a:ext uri="{FF2B5EF4-FFF2-40B4-BE49-F238E27FC236}">
                      <a16:creationId xmlns:a16="http://schemas.microsoft.com/office/drawing/2014/main" id="{251BD6E6-AD01-A156-1441-4AC06CB631C7}"/>
                    </a:ext>
                  </a:extLst>
                </p:cNvPr>
                <p:cNvSpPr txBox="1"/>
                <p:nvPr/>
              </p:nvSpPr>
              <p:spPr>
                <a:xfrm>
                  <a:off x="25071827" y="31212582"/>
                  <a:ext cx="409949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3200" b="1" u="sng" dirty="0">
                      <a:solidFill>
                        <a:srgbClr val="4472C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kumimoji="1" lang="en-US" altLang="ja-JP" sz="3200" b="1" u="sng" dirty="0">
                      <a:solidFill>
                        <a:srgbClr val="4472C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nhancement factor</a:t>
                  </a:r>
                  <a:endParaRPr kumimoji="1" lang="ja-JP" altLang="en-US" sz="3200" b="1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73" name="グループ化 472">
                  <a:extLst>
                    <a:ext uri="{FF2B5EF4-FFF2-40B4-BE49-F238E27FC236}">
                      <a16:creationId xmlns:a16="http://schemas.microsoft.com/office/drawing/2014/main" id="{924EDF6E-FD84-9A2A-D742-87DE473563E2}"/>
                    </a:ext>
                  </a:extLst>
                </p:cNvPr>
                <p:cNvGrpSpPr/>
                <p:nvPr/>
              </p:nvGrpSpPr>
              <p:grpSpPr>
                <a:xfrm>
                  <a:off x="25224146" y="31632865"/>
                  <a:ext cx="3794857" cy="1714258"/>
                  <a:chOff x="25506289" y="31564069"/>
                  <a:chExt cx="3794857" cy="1714258"/>
                </a:xfrm>
              </p:grpSpPr>
              <p:grpSp>
                <p:nvGrpSpPr>
                  <p:cNvPr id="471" name="グループ化 470">
                    <a:extLst>
                      <a:ext uri="{FF2B5EF4-FFF2-40B4-BE49-F238E27FC236}">
                        <a16:creationId xmlns:a16="http://schemas.microsoft.com/office/drawing/2014/main" id="{EE6B6EB7-CDB2-AA33-9251-E46EE9A8E101}"/>
                      </a:ext>
                    </a:extLst>
                  </p:cNvPr>
                  <p:cNvGrpSpPr/>
                  <p:nvPr/>
                </p:nvGrpSpPr>
                <p:grpSpPr>
                  <a:xfrm>
                    <a:off x="25506289" y="32385035"/>
                    <a:ext cx="3482392" cy="893292"/>
                    <a:chOff x="25506289" y="32499335"/>
                    <a:chExt cx="3482392" cy="893292"/>
                  </a:xfrm>
                </p:grpSpPr>
                <p:sp>
                  <p:nvSpPr>
                    <p:cNvPr id="304" name="テキスト ボックス 303">
                      <a:extLst>
                        <a:ext uri="{FF2B5EF4-FFF2-40B4-BE49-F238E27FC236}">
                          <a16:creationId xmlns:a16="http://schemas.microsoft.com/office/drawing/2014/main" id="{D973B1FD-2E2F-CB29-60EE-E32B0B114B1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426411" y="32807852"/>
                      <a:ext cx="2562270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ja-JP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(No pyramid)</a:t>
                      </a:r>
                      <a:endParaRPr kumimoji="1" lang="ja-JP" alt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05" name="テキスト ボックス 304">
                          <a:extLst>
                            <a:ext uri="{FF2B5EF4-FFF2-40B4-BE49-F238E27FC236}">
                              <a16:creationId xmlns:a16="http://schemas.microsoft.com/office/drawing/2014/main" id="{E17ECA10-26EB-2431-6845-58A0859E956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5506289" y="32499335"/>
                          <a:ext cx="1145760" cy="83099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5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5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kumimoji="1" lang="en-US" altLang="ja-JP" sz="5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5400" dirty="0">
                            <a:solidFill>
                              <a:srgbClr val="000000"/>
                            </a:solidFill>
                            <a:ea typeface="+mn-ea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05" name="テキスト ボックス 304">
                          <a:extLst>
                            <a:ext uri="{FF2B5EF4-FFF2-40B4-BE49-F238E27FC236}">
                              <a16:creationId xmlns:a16="http://schemas.microsoft.com/office/drawing/2014/main" id="{E17ECA10-26EB-2431-6845-58A0859E9561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5506289" y="32499335"/>
                          <a:ext cx="1145760" cy="830997"/>
                        </a:xfrm>
                        <a:prstGeom prst="rect">
                          <a:avLst/>
                        </a:prstGeom>
                        <a:blipFill>
                          <a:blip r:embed="rId4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472" name="グループ化 471">
                    <a:extLst>
                      <a:ext uri="{FF2B5EF4-FFF2-40B4-BE49-F238E27FC236}">
                        <a16:creationId xmlns:a16="http://schemas.microsoft.com/office/drawing/2014/main" id="{3246E9DF-60C4-B338-744D-C566EF546B65}"/>
                      </a:ext>
                    </a:extLst>
                  </p:cNvPr>
                  <p:cNvGrpSpPr/>
                  <p:nvPr/>
                </p:nvGrpSpPr>
                <p:grpSpPr>
                  <a:xfrm>
                    <a:off x="25506289" y="31564069"/>
                    <a:ext cx="3794857" cy="871309"/>
                    <a:chOff x="25506289" y="31564069"/>
                    <a:chExt cx="3794857" cy="871309"/>
                  </a:xfrm>
                </p:grpSpPr>
                <p:sp>
                  <p:nvSpPr>
                    <p:cNvPr id="289" name="テキスト ボックス 288">
                      <a:extLst>
                        <a:ext uri="{FF2B5EF4-FFF2-40B4-BE49-F238E27FC236}">
                          <a16:creationId xmlns:a16="http://schemas.microsoft.com/office/drawing/2014/main" id="{8697FB49-DE08-07F7-A4B4-094505C7A6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426411" y="31850603"/>
                      <a:ext cx="2874735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ja-JP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(With pyramid)</a:t>
                      </a:r>
                      <a:endParaRPr kumimoji="1" lang="ja-JP" alt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98" name="テキスト ボックス 297">
                          <a:extLst>
                            <a:ext uri="{FF2B5EF4-FFF2-40B4-BE49-F238E27FC236}">
                              <a16:creationId xmlns:a16="http://schemas.microsoft.com/office/drawing/2014/main" id="{8128685C-E3FB-8FC9-1669-361E1AE88A0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5506289" y="31564069"/>
                          <a:ext cx="1145760" cy="83099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5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5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kumimoji="1" lang="en-US" altLang="ja-JP" sz="5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5400" dirty="0">
                            <a:solidFill>
                              <a:srgbClr val="000000"/>
                            </a:solidFill>
                            <a:ea typeface="+mn-ea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98" name="テキスト ボックス 297">
                          <a:extLst>
                            <a:ext uri="{FF2B5EF4-FFF2-40B4-BE49-F238E27FC236}">
                              <a16:creationId xmlns:a16="http://schemas.microsoft.com/office/drawing/2014/main" id="{8128685C-E3FB-8FC9-1669-361E1AE88A0A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5506289" y="31564069"/>
                          <a:ext cx="1145760" cy="830997"/>
                        </a:xfrm>
                        <a:prstGeom prst="rect">
                          <a:avLst/>
                        </a:prstGeom>
                        <a:blipFill>
                          <a:blip r:embed="rId41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302" name="直線コネクタ 301">
                    <a:extLst>
                      <a:ext uri="{FF2B5EF4-FFF2-40B4-BE49-F238E27FC236}">
                        <a16:creationId xmlns:a16="http://schemas.microsoft.com/office/drawing/2014/main" id="{C91E114E-42C9-19FC-09E5-9EB82759DE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591885" y="32426113"/>
                    <a:ext cx="3672000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52" name="テキスト ボックス 451">
            <a:extLst>
              <a:ext uri="{FF2B5EF4-FFF2-40B4-BE49-F238E27FC236}">
                <a16:creationId xmlns:a16="http://schemas.microsoft.com/office/drawing/2014/main" id="{7B34A89E-0D50-DBE6-BDBB-58F1F50AF2A0}"/>
              </a:ext>
            </a:extLst>
          </p:cNvPr>
          <p:cNvSpPr txBox="1"/>
          <p:nvPr/>
        </p:nvSpPr>
        <p:spPr>
          <a:xfrm>
            <a:off x="24376756" y="21170337"/>
            <a:ext cx="3833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conditions</a:t>
            </a:r>
          </a:p>
        </p:txBody>
      </p:sp>
      <p:sp>
        <p:nvSpPr>
          <p:cNvPr id="459" name="テキスト ボックス 458">
            <a:extLst>
              <a:ext uri="{FF2B5EF4-FFF2-40B4-BE49-F238E27FC236}">
                <a16:creationId xmlns:a16="http://schemas.microsoft.com/office/drawing/2014/main" id="{4797D068-8E88-DB9E-4693-C89F1BCD4D48}"/>
              </a:ext>
            </a:extLst>
          </p:cNvPr>
          <p:cNvSpPr txBox="1"/>
          <p:nvPr/>
        </p:nvSpPr>
        <p:spPr>
          <a:xfrm>
            <a:off x="-8172086" y="35397796"/>
            <a:ext cx="7354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3 h &gt; 4 h &gt; 2 h &gt; 1 h &gt; 0.5 h &gt; Planar Si &gt; Only emitter</a:t>
            </a:r>
          </a:p>
        </p:txBody>
      </p:sp>
      <p:grpSp>
        <p:nvGrpSpPr>
          <p:cNvPr id="482" name="グループ化 481">
            <a:extLst>
              <a:ext uri="{FF2B5EF4-FFF2-40B4-BE49-F238E27FC236}">
                <a16:creationId xmlns:a16="http://schemas.microsoft.com/office/drawing/2014/main" id="{17E7A4A4-EAFC-498B-E414-629930EEF41F}"/>
              </a:ext>
            </a:extLst>
          </p:cNvPr>
          <p:cNvGrpSpPr/>
          <p:nvPr/>
        </p:nvGrpSpPr>
        <p:grpSpPr>
          <a:xfrm>
            <a:off x="6607093" y="18536277"/>
            <a:ext cx="7100548" cy="1077218"/>
            <a:chOff x="6607093" y="18536277"/>
            <a:chExt cx="6048000" cy="1077218"/>
          </a:xfrm>
        </p:grpSpPr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964D9C1A-A913-5A2B-EC28-2F9C638DA40B}"/>
                </a:ext>
              </a:extLst>
            </p:cNvPr>
            <p:cNvCxnSpPr>
              <a:cxnSpLocks/>
            </p:cNvCxnSpPr>
            <p:nvPr/>
          </p:nvCxnSpPr>
          <p:spPr>
            <a:xfrm>
              <a:off x="6607093" y="19032559"/>
              <a:ext cx="6048000" cy="0"/>
            </a:xfrm>
            <a:prstGeom prst="line">
              <a:avLst/>
            </a:prstGeom>
            <a:ln w="76200">
              <a:solidFill>
                <a:srgbClr val="4880D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537C44D8-C186-5319-E9DD-0EE5411014E0}"/>
                </a:ext>
              </a:extLst>
            </p:cNvPr>
            <p:cNvSpPr txBox="1"/>
            <p:nvPr/>
          </p:nvSpPr>
          <p:spPr>
            <a:xfrm>
              <a:off x="6623177" y="18536277"/>
              <a:ext cx="6015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rgbClr val="1F51A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 fabrication &amp; SEM images</a:t>
              </a:r>
            </a:p>
          </p:txBody>
        </p:sp>
      </p:grpSp>
      <p:sp>
        <p:nvSpPr>
          <p:cNvPr id="453" name="正方形/長方形 452">
            <a:extLst>
              <a:ext uri="{FF2B5EF4-FFF2-40B4-BE49-F238E27FC236}">
                <a16:creationId xmlns:a16="http://schemas.microsoft.com/office/drawing/2014/main" id="{FEBFED58-6D60-49EB-2DF2-FE3D12AECF45}"/>
              </a:ext>
            </a:extLst>
          </p:cNvPr>
          <p:cNvSpPr/>
          <p:nvPr/>
        </p:nvSpPr>
        <p:spPr>
          <a:xfrm>
            <a:off x="5191531" y="26780090"/>
            <a:ext cx="9944791" cy="6084000"/>
          </a:xfrm>
          <a:prstGeom prst="rect">
            <a:avLst/>
          </a:prstGeom>
          <a:solidFill>
            <a:srgbClr val="FFF3F3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7200" b="1" u="sng" dirty="0">
              <a:latin typeface="メイリオ"/>
            </a:endParaRPr>
          </a:p>
        </p:txBody>
      </p: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6C4C12EE-300D-2BBB-5517-7D6DDD4C29D8}"/>
              </a:ext>
            </a:extLst>
          </p:cNvPr>
          <p:cNvSpPr/>
          <p:nvPr/>
        </p:nvSpPr>
        <p:spPr>
          <a:xfrm>
            <a:off x="5767300" y="27870546"/>
            <a:ext cx="5339150" cy="4324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7200" b="1" u="sng" dirty="0">
              <a:latin typeface="メイリオ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9CA3602-5E9E-8BCD-475D-6D06F272D3A7}"/>
              </a:ext>
            </a:extLst>
          </p:cNvPr>
          <p:cNvGrpSpPr/>
          <p:nvPr/>
        </p:nvGrpSpPr>
        <p:grpSpPr>
          <a:xfrm>
            <a:off x="5606040" y="27068250"/>
            <a:ext cx="9094800" cy="5266329"/>
            <a:chOff x="622807" y="31339544"/>
            <a:chExt cx="9094800" cy="5266329"/>
          </a:xfrm>
        </p:grpSpPr>
        <p:pic>
          <p:nvPicPr>
            <p:cNvPr id="513" name="図 512" descr="ダイアグラム&#10;&#10;自動的に生成された説明">
              <a:extLst>
                <a:ext uri="{FF2B5EF4-FFF2-40B4-BE49-F238E27FC236}">
                  <a16:creationId xmlns:a16="http://schemas.microsoft.com/office/drawing/2014/main" id="{C8C9AC63-91D7-8ACD-559B-F5935BF6C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622807" y="31534235"/>
              <a:ext cx="5569713" cy="5071638"/>
            </a:xfrm>
            <a:prstGeom prst="rect">
              <a:avLst/>
            </a:prstGeom>
          </p:spPr>
        </p:pic>
        <p:sp>
          <p:nvSpPr>
            <p:cNvPr id="514" name="テキスト ボックス 513">
              <a:extLst>
                <a:ext uri="{FF2B5EF4-FFF2-40B4-BE49-F238E27FC236}">
                  <a16:creationId xmlns:a16="http://schemas.microsoft.com/office/drawing/2014/main" id="{993EC059-85AB-A041-3918-2BBC73926EE3}"/>
                </a:ext>
              </a:extLst>
            </p:cNvPr>
            <p:cNvSpPr txBox="1"/>
            <p:nvPr/>
          </p:nvSpPr>
          <p:spPr>
            <a:xfrm>
              <a:off x="1582520" y="32096801"/>
              <a:ext cx="36728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Peltier module, </a:t>
              </a:r>
              <a:r>
                <a:rPr lang="en-US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Arial" panose="020B0604020202020204" pitchFamily="34" charset="0"/>
                </a:rPr>
                <a:t> °C</a:t>
              </a:r>
              <a:endPara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テキスト ボックス 514">
              <a:extLst>
                <a:ext uri="{FF2B5EF4-FFF2-40B4-BE49-F238E27FC236}">
                  <a16:creationId xmlns:a16="http://schemas.microsoft.com/office/drawing/2014/main" id="{8EC75D02-9DD5-3472-4712-94D70B65F46B}"/>
                </a:ext>
              </a:extLst>
            </p:cNvPr>
            <p:cNvSpPr txBox="1"/>
            <p:nvPr/>
          </p:nvSpPr>
          <p:spPr>
            <a:xfrm>
              <a:off x="2168324" y="34265670"/>
              <a:ext cx="1870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Doped Si</a:t>
              </a:r>
            </a:p>
          </p:txBody>
        </p:sp>
        <p:sp>
          <p:nvSpPr>
            <p:cNvPr id="516" name="テキスト ボックス 515">
              <a:extLst>
                <a:ext uri="{FF2B5EF4-FFF2-40B4-BE49-F238E27FC236}">
                  <a16:creationId xmlns:a16="http://schemas.microsoft.com/office/drawing/2014/main" id="{05D0276F-FF2F-CC1E-E81A-EDD4B5925CD9}"/>
                </a:ext>
              </a:extLst>
            </p:cNvPr>
            <p:cNvSpPr txBox="1"/>
            <p:nvPr/>
          </p:nvSpPr>
          <p:spPr>
            <a:xfrm>
              <a:off x="2168324" y="33592672"/>
              <a:ext cx="949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</a:p>
          </p:txBody>
        </p:sp>
        <p:sp>
          <p:nvSpPr>
            <p:cNvPr id="517" name="テキスト ボックス 516">
              <a:extLst>
                <a:ext uri="{FF2B5EF4-FFF2-40B4-BE49-F238E27FC236}">
                  <a16:creationId xmlns:a16="http://schemas.microsoft.com/office/drawing/2014/main" id="{55FCEEA9-5CFB-F410-5CA4-883AB857910E}"/>
                </a:ext>
              </a:extLst>
            </p:cNvPr>
            <p:cNvSpPr txBox="1"/>
            <p:nvPr/>
          </p:nvSpPr>
          <p:spPr>
            <a:xfrm rot="16200000">
              <a:off x="937789" y="33606321"/>
              <a:ext cx="1009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 cm</a:t>
              </a:r>
            </a:p>
          </p:txBody>
        </p:sp>
        <p:sp>
          <p:nvSpPr>
            <p:cNvPr id="519" name="テキスト ボックス 518">
              <a:extLst>
                <a:ext uri="{FF2B5EF4-FFF2-40B4-BE49-F238E27FC236}">
                  <a16:creationId xmlns:a16="http://schemas.microsoft.com/office/drawing/2014/main" id="{75D3DF3C-BF5B-7EFE-18D3-1A7110EBE492}"/>
                </a:ext>
              </a:extLst>
            </p:cNvPr>
            <p:cNvSpPr txBox="1"/>
            <p:nvPr/>
          </p:nvSpPr>
          <p:spPr>
            <a:xfrm>
              <a:off x="2936181" y="31339544"/>
              <a:ext cx="1093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 cm</a:t>
              </a:r>
            </a:p>
          </p:txBody>
        </p:sp>
        <p:sp>
          <p:nvSpPr>
            <p:cNvPr id="520" name="テキスト ボックス 519">
              <a:extLst>
                <a:ext uri="{FF2B5EF4-FFF2-40B4-BE49-F238E27FC236}">
                  <a16:creationId xmlns:a16="http://schemas.microsoft.com/office/drawing/2014/main" id="{9A156717-D5C8-99EA-745C-751EAB19A048}"/>
                </a:ext>
              </a:extLst>
            </p:cNvPr>
            <p:cNvSpPr txBox="1"/>
            <p:nvPr/>
          </p:nvSpPr>
          <p:spPr>
            <a:xfrm>
              <a:off x="3712421" y="35064528"/>
              <a:ext cx="19223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rgbClr val="E53F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Vacuum</a:t>
              </a:r>
            </a:p>
            <a:p>
              <a:r>
                <a:rPr kumimoji="1" lang="en-US" altLang="ja-JP" sz="2800" b="1" dirty="0">
                  <a:solidFill>
                    <a:srgbClr val="E53F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 ~ 10</a:t>
              </a:r>
              <a:r>
                <a:rPr kumimoji="1" lang="en-US" altLang="ja-JP" sz="2800" b="1" baseline="30000" dirty="0">
                  <a:solidFill>
                    <a:srgbClr val="E53F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kumimoji="1" lang="en-US" altLang="ja-JP" sz="2800" b="1" dirty="0">
                  <a:solidFill>
                    <a:srgbClr val="E53F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</a:t>
              </a:r>
            </a:p>
          </p:txBody>
        </p:sp>
        <p:cxnSp>
          <p:nvCxnSpPr>
            <p:cNvPr id="522" name="直線矢印コネクタ 521">
              <a:extLst>
                <a:ext uri="{FF2B5EF4-FFF2-40B4-BE49-F238E27FC236}">
                  <a16:creationId xmlns:a16="http://schemas.microsoft.com/office/drawing/2014/main" id="{341FD0F6-C25B-C44E-445B-AA10A21C26E8}"/>
                </a:ext>
              </a:extLst>
            </p:cNvPr>
            <p:cNvCxnSpPr>
              <a:cxnSpLocks/>
            </p:cNvCxnSpPr>
            <p:nvPr/>
          </p:nvCxnSpPr>
          <p:spPr>
            <a:xfrm rot="19800000" flipH="1">
              <a:off x="4511941" y="33647397"/>
              <a:ext cx="2196000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直線矢印コネクタ 555">
              <a:extLst>
                <a:ext uri="{FF2B5EF4-FFF2-40B4-BE49-F238E27FC236}">
                  <a16:creationId xmlns:a16="http://schemas.microsoft.com/office/drawing/2014/main" id="{D83B3DE6-7995-835A-E49B-153782CD49CC}"/>
                </a:ext>
              </a:extLst>
            </p:cNvPr>
            <p:cNvCxnSpPr>
              <a:cxnSpLocks/>
            </p:cNvCxnSpPr>
            <p:nvPr/>
          </p:nvCxnSpPr>
          <p:spPr>
            <a:xfrm rot="19800000" flipH="1">
              <a:off x="4467172" y="34317553"/>
              <a:ext cx="2268000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7" name="テキスト ボックス 556">
              <a:extLst>
                <a:ext uri="{FF2B5EF4-FFF2-40B4-BE49-F238E27FC236}">
                  <a16:creationId xmlns:a16="http://schemas.microsoft.com/office/drawing/2014/main" id="{BD6BDE01-DF24-A188-A377-E01EDC806604}"/>
                </a:ext>
              </a:extLst>
            </p:cNvPr>
            <p:cNvSpPr txBox="1"/>
            <p:nvPr/>
          </p:nvSpPr>
          <p:spPr>
            <a:xfrm>
              <a:off x="6500361" y="32860321"/>
              <a:ext cx="949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Al</a:t>
              </a:r>
            </a:p>
          </p:txBody>
        </p:sp>
        <p:sp>
          <p:nvSpPr>
            <p:cNvPr id="558" name="テキスト ボックス 557">
              <a:extLst>
                <a:ext uri="{FF2B5EF4-FFF2-40B4-BE49-F238E27FC236}">
                  <a16:creationId xmlns:a16="http://schemas.microsoft.com/office/drawing/2014/main" id="{46BE2201-3769-06A5-E9E5-F62708908C17}"/>
                </a:ext>
              </a:extLst>
            </p:cNvPr>
            <p:cNvSpPr txBox="1"/>
            <p:nvPr/>
          </p:nvSpPr>
          <p:spPr>
            <a:xfrm>
              <a:off x="6500361" y="33500678"/>
              <a:ext cx="3077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Heat flow sensor</a:t>
              </a:r>
            </a:p>
          </p:txBody>
        </p:sp>
        <p:sp>
          <p:nvSpPr>
            <p:cNvPr id="559" name="テキスト ボックス 558">
              <a:extLst>
                <a:ext uri="{FF2B5EF4-FFF2-40B4-BE49-F238E27FC236}">
                  <a16:creationId xmlns:a16="http://schemas.microsoft.com/office/drawing/2014/main" id="{9DDF3825-7302-33C2-D8A9-B463AAAA8AEF}"/>
                </a:ext>
              </a:extLst>
            </p:cNvPr>
            <p:cNvSpPr txBox="1"/>
            <p:nvPr/>
          </p:nvSpPr>
          <p:spPr>
            <a:xfrm>
              <a:off x="6500361" y="32296165"/>
              <a:ext cx="3217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Vacuum chamber</a:t>
              </a:r>
            </a:p>
          </p:txBody>
        </p:sp>
        <p:cxnSp>
          <p:nvCxnSpPr>
            <p:cNvPr id="561" name="直線矢印コネクタ 560">
              <a:extLst>
                <a:ext uri="{FF2B5EF4-FFF2-40B4-BE49-F238E27FC236}">
                  <a16:creationId xmlns:a16="http://schemas.microsoft.com/office/drawing/2014/main" id="{D9CC847C-1BBC-D4D1-4E46-B76528AC0841}"/>
                </a:ext>
              </a:extLst>
            </p:cNvPr>
            <p:cNvCxnSpPr>
              <a:cxnSpLocks/>
            </p:cNvCxnSpPr>
            <p:nvPr/>
          </p:nvCxnSpPr>
          <p:spPr>
            <a:xfrm rot="19800000" flipH="1">
              <a:off x="5826757" y="32788223"/>
              <a:ext cx="792000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5" name="グループ化 494">
            <a:extLst>
              <a:ext uri="{FF2B5EF4-FFF2-40B4-BE49-F238E27FC236}">
                <a16:creationId xmlns:a16="http://schemas.microsoft.com/office/drawing/2014/main" id="{82EEAC22-2209-78A6-9E42-0556C8A83BF0}"/>
              </a:ext>
            </a:extLst>
          </p:cNvPr>
          <p:cNvGrpSpPr/>
          <p:nvPr/>
        </p:nvGrpSpPr>
        <p:grpSpPr>
          <a:xfrm>
            <a:off x="10457344" y="27122412"/>
            <a:ext cx="4068000" cy="584775"/>
            <a:chOff x="5131189" y="27111965"/>
            <a:chExt cx="4068000" cy="584775"/>
          </a:xfrm>
        </p:grpSpPr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FCBE011C-DB6E-6763-C5E4-1EB9D863B853}"/>
                </a:ext>
              </a:extLst>
            </p:cNvPr>
            <p:cNvCxnSpPr>
              <a:cxnSpLocks/>
            </p:cNvCxnSpPr>
            <p:nvPr/>
          </p:nvCxnSpPr>
          <p:spPr>
            <a:xfrm>
              <a:off x="5131189" y="27608247"/>
              <a:ext cx="4068000" cy="0"/>
            </a:xfrm>
            <a:prstGeom prst="line">
              <a:avLst/>
            </a:prstGeom>
            <a:ln w="76200">
              <a:solidFill>
                <a:srgbClr val="4880D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523CC699-5845-7E71-1129-35DC443FDF86}"/>
                </a:ext>
              </a:extLst>
            </p:cNvPr>
            <p:cNvSpPr txBox="1"/>
            <p:nvPr/>
          </p:nvSpPr>
          <p:spPr>
            <a:xfrm>
              <a:off x="5146335" y="27111965"/>
              <a:ext cx="40377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rgbClr val="1F51A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Measurement setup</a:t>
              </a:r>
            </a:p>
          </p:txBody>
        </p:sp>
      </p:grpSp>
      <p:sp>
        <p:nvSpPr>
          <p:cNvPr id="508" name="テキスト ボックス 507">
            <a:extLst>
              <a:ext uri="{FF2B5EF4-FFF2-40B4-BE49-F238E27FC236}">
                <a16:creationId xmlns:a16="http://schemas.microsoft.com/office/drawing/2014/main" id="{5D2A1CC9-0E0C-3B74-49D0-E7D288B516DF}"/>
              </a:ext>
            </a:extLst>
          </p:cNvPr>
          <p:cNvSpPr txBox="1"/>
          <p:nvPr/>
        </p:nvSpPr>
        <p:spPr>
          <a:xfrm>
            <a:off x="11522525" y="29741972"/>
            <a:ext cx="3095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 of parts</a:t>
            </a:r>
          </a:p>
        </p:txBody>
      </p:sp>
      <p:pic>
        <p:nvPicPr>
          <p:cNvPr id="570" name="図 569" descr="背景パターン&#10;&#10;中程度の精度で自動的に生成された説明">
            <a:extLst>
              <a:ext uri="{FF2B5EF4-FFF2-40B4-BE49-F238E27FC236}">
                <a16:creationId xmlns:a16="http://schemas.microsoft.com/office/drawing/2014/main" id="{26B25D61-0476-A5FB-D1A0-993A678E4509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219300" y="13755173"/>
            <a:ext cx="5927150" cy="3638287"/>
          </a:xfrm>
          <a:prstGeom prst="rect">
            <a:avLst/>
          </a:prstGeom>
        </p:spPr>
      </p:pic>
      <p:sp>
        <p:nvSpPr>
          <p:cNvPr id="571" name="テキスト ボックス 570">
            <a:extLst>
              <a:ext uri="{FF2B5EF4-FFF2-40B4-BE49-F238E27FC236}">
                <a16:creationId xmlns:a16="http://schemas.microsoft.com/office/drawing/2014/main" id="{F4E57893-13F8-970F-DAD9-0E778C2ADD67}"/>
              </a:ext>
            </a:extLst>
          </p:cNvPr>
          <p:cNvSpPr txBox="1"/>
          <p:nvPr/>
        </p:nvSpPr>
        <p:spPr>
          <a:xfrm>
            <a:off x="9362928" y="16861516"/>
            <a:ext cx="1608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Emitter</a:t>
            </a:r>
            <a:endParaRPr kumimoji="1" lang="ja-JP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2" name="テキスト ボックス 571">
            <a:extLst>
              <a:ext uri="{FF2B5EF4-FFF2-40B4-BE49-F238E27FC236}">
                <a16:creationId xmlns:a16="http://schemas.microsoft.com/office/drawing/2014/main" id="{27AF9B45-1B96-E010-5600-E17AB34F743F}"/>
              </a:ext>
            </a:extLst>
          </p:cNvPr>
          <p:cNvSpPr txBox="1"/>
          <p:nvPr/>
        </p:nvSpPr>
        <p:spPr>
          <a:xfrm>
            <a:off x="8406461" y="15113606"/>
            <a:ext cx="3521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Hemispherical thermal extractor</a:t>
            </a:r>
          </a:p>
        </p:txBody>
      </p:sp>
      <p:grpSp>
        <p:nvGrpSpPr>
          <p:cNvPr id="186" name="グループ化 185">
            <a:extLst>
              <a:ext uri="{FF2B5EF4-FFF2-40B4-BE49-F238E27FC236}">
                <a16:creationId xmlns:a16="http://schemas.microsoft.com/office/drawing/2014/main" id="{0FF85A95-C21B-C02D-021C-3F19DB5745EC}"/>
              </a:ext>
            </a:extLst>
          </p:cNvPr>
          <p:cNvGrpSpPr/>
          <p:nvPr/>
        </p:nvGrpSpPr>
        <p:grpSpPr>
          <a:xfrm>
            <a:off x="7266204" y="32090427"/>
            <a:ext cx="8280000" cy="7354931"/>
            <a:chOff x="7266204" y="32090427"/>
            <a:chExt cx="8280000" cy="7354931"/>
          </a:xfrm>
        </p:grpSpPr>
        <p:sp>
          <p:nvSpPr>
            <p:cNvPr id="149" name="正方形/長方形 148">
              <a:extLst>
                <a:ext uri="{FF2B5EF4-FFF2-40B4-BE49-F238E27FC236}">
                  <a16:creationId xmlns:a16="http://schemas.microsoft.com/office/drawing/2014/main" id="{2611E71D-EDBF-E713-0D66-F98FD7C65236}"/>
                </a:ext>
              </a:extLst>
            </p:cNvPr>
            <p:cNvSpPr/>
            <p:nvPr/>
          </p:nvSpPr>
          <p:spPr>
            <a:xfrm>
              <a:off x="7572268" y="32512057"/>
              <a:ext cx="7308000" cy="604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7200" b="1" u="sng" dirty="0">
                <a:latin typeface="メイリオ"/>
              </a:endParaRPr>
            </a:p>
          </p:txBody>
        </p:sp>
        <p:pic>
          <p:nvPicPr>
            <p:cNvPr id="182" name="図 181">
              <a:extLst>
                <a:ext uri="{FF2B5EF4-FFF2-40B4-BE49-F238E27FC236}">
                  <a16:creationId xmlns:a16="http://schemas.microsoft.com/office/drawing/2014/main" id="{0B9A6023-B446-894E-F505-1AAEDC6E6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7266204" y="32090427"/>
              <a:ext cx="8280000" cy="6338731"/>
            </a:xfrm>
            <a:prstGeom prst="rect">
              <a:avLst/>
            </a:prstGeom>
          </p:spPr>
        </p:pic>
        <p:sp>
          <p:nvSpPr>
            <p:cNvPr id="518" name="テキスト ボックス 517">
              <a:extLst>
                <a:ext uri="{FF2B5EF4-FFF2-40B4-BE49-F238E27FC236}">
                  <a16:creationId xmlns:a16="http://schemas.microsoft.com/office/drawing/2014/main" id="{DB54EA19-E30C-917E-A75C-0A4C48E24303}"/>
                </a:ext>
              </a:extLst>
            </p:cNvPr>
            <p:cNvSpPr txBox="1"/>
            <p:nvPr/>
          </p:nvSpPr>
          <p:spPr>
            <a:xfrm>
              <a:off x="7960520" y="38491251"/>
              <a:ext cx="65314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Enhancement factors of silicon pyramids</a:t>
              </a:r>
            </a:p>
          </p:txBody>
        </p:sp>
        <p:grpSp>
          <p:nvGrpSpPr>
            <p:cNvPr id="171" name="グループ化 170">
              <a:extLst>
                <a:ext uri="{FF2B5EF4-FFF2-40B4-BE49-F238E27FC236}">
                  <a16:creationId xmlns:a16="http://schemas.microsoft.com/office/drawing/2014/main" id="{53F23254-35A5-EDF7-F8BB-A66C4B9EE40B}"/>
                </a:ext>
              </a:extLst>
            </p:cNvPr>
            <p:cNvGrpSpPr/>
            <p:nvPr/>
          </p:nvGrpSpPr>
          <p:grpSpPr>
            <a:xfrm>
              <a:off x="9941129" y="34885350"/>
              <a:ext cx="4099495" cy="1879196"/>
              <a:chOff x="9922079" y="35380650"/>
              <a:chExt cx="4099495" cy="1879196"/>
            </a:xfrm>
          </p:grpSpPr>
          <p:sp>
            <p:nvSpPr>
              <p:cNvPr id="521" name="四角形: 角を丸くする 520">
                <a:extLst>
                  <a:ext uri="{FF2B5EF4-FFF2-40B4-BE49-F238E27FC236}">
                    <a16:creationId xmlns:a16="http://schemas.microsoft.com/office/drawing/2014/main" id="{74A0B5EA-6A1D-52C6-4DED-CA49E0A91DE3}"/>
                  </a:ext>
                </a:extLst>
              </p:cNvPr>
              <p:cNvSpPr/>
              <p:nvPr/>
            </p:nvSpPr>
            <p:spPr>
              <a:xfrm>
                <a:off x="9932931" y="35443172"/>
                <a:ext cx="4077790" cy="1816674"/>
              </a:xfrm>
              <a:prstGeom prst="roundRect">
                <a:avLst>
                  <a:gd name="adj" fmla="val 338"/>
                </a:avLst>
              </a:prstGeom>
              <a:solidFill>
                <a:srgbClr val="E5ECF7"/>
              </a:solidFill>
              <a:ln w="38100">
                <a:solidFill>
                  <a:srgbClr val="4472C4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23" name="テキスト ボックス 522">
                <a:extLst>
                  <a:ext uri="{FF2B5EF4-FFF2-40B4-BE49-F238E27FC236}">
                    <a16:creationId xmlns:a16="http://schemas.microsoft.com/office/drawing/2014/main" id="{E849FC65-C1D8-DAF5-8DAD-B16250D58DA1}"/>
                  </a:ext>
                </a:extLst>
              </p:cNvPr>
              <p:cNvSpPr txBox="1"/>
              <p:nvPr/>
            </p:nvSpPr>
            <p:spPr>
              <a:xfrm>
                <a:off x="9922079" y="35380650"/>
                <a:ext cx="4099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200" b="1" u="sng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kumimoji="1" lang="en-US" altLang="ja-JP" sz="3200" b="1" u="sng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nhancement factor</a:t>
                </a:r>
                <a:endParaRPr kumimoji="1" lang="ja-JP" altLang="en-US" sz="3200" b="1" dirty="0">
                  <a:solidFill>
                    <a:srgbClr val="4472C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44" name="グループ化 543">
                <a:extLst>
                  <a:ext uri="{FF2B5EF4-FFF2-40B4-BE49-F238E27FC236}">
                    <a16:creationId xmlns:a16="http://schemas.microsoft.com/office/drawing/2014/main" id="{1E8E879D-DFDB-197A-4A76-0D8761070F9F}"/>
                  </a:ext>
                </a:extLst>
              </p:cNvPr>
              <p:cNvGrpSpPr/>
              <p:nvPr/>
            </p:nvGrpSpPr>
            <p:grpSpPr>
              <a:xfrm>
                <a:off x="10135826" y="35679313"/>
                <a:ext cx="3672000" cy="1483446"/>
                <a:chOff x="10159994" y="35431663"/>
                <a:chExt cx="3672000" cy="1483446"/>
              </a:xfrm>
            </p:grpSpPr>
            <p:cxnSp>
              <p:nvCxnSpPr>
                <p:cNvPr id="527" name="直線コネクタ 526">
                  <a:extLst>
                    <a:ext uri="{FF2B5EF4-FFF2-40B4-BE49-F238E27FC236}">
                      <a16:creationId xmlns:a16="http://schemas.microsoft.com/office/drawing/2014/main" id="{427072E6-439F-2314-D82D-67AF97C219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59994" y="36272445"/>
                  <a:ext cx="36720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2" name="グループ化 541">
                  <a:extLst>
                    <a:ext uri="{FF2B5EF4-FFF2-40B4-BE49-F238E27FC236}">
                      <a16:creationId xmlns:a16="http://schemas.microsoft.com/office/drawing/2014/main" id="{A7B775BB-3B71-8955-BC2A-A0931591922E}"/>
                    </a:ext>
                  </a:extLst>
                </p:cNvPr>
                <p:cNvGrpSpPr/>
                <p:nvPr/>
              </p:nvGrpSpPr>
              <p:grpSpPr>
                <a:xfrm>
                  <a:off x="10212836" y="35431663"/>
                  <a:ext cx="3566317" cy="1483446"/>
                  <a:chOff x="10302938" y="35431663"/>
                  <a:chExt cx="3566317" cy="1483446"/>
                </a:xfrm>
              </p:grpSpPr>
              <p:grpSp>
                <p:nvGrpSpPr>
                  <p:cNvPr id="541" name="グループ化 540">
                    <a:extLst>
                      <a:ext uri="{FF2B5EF4-FFF2-40B4-BE49-F238E27FC236}">
                        <a16:creationId xmlns:a16="http://schemas.microsoft.com/office/drawing/2014/main" id="{80B90084-C1D9-33E0-8023-47468616D033}"/>
                      </a:ext>
                    </a:extLst>
                  </p:cNvPr>
                  <p:cNvGrpSpPr/>
                  <p:nvPr/>
                </p:nvGrpSpPr>
                <p:grpSpPr>
                  <a:xfrm>
                    <a:off x="10302938" y="35431663"/>
                    <a:ext cx="3566317" cy="830997"/>
                    <a:chOff x="10302938" y="35431663"/>
                    <a:chExt cx="3566317" cy="830997"/>
                  </a:xfrm>
                </p:grpSpPr>
                <p:sp>
                  <p:nvSpPr>
                    <p:cNvPr id="528" name="テキスト ボックス 527">
                      <a:extLst>
                        <a:ext uri="{FF2B5EF4-FFF2-40B4-BE49-F238E27FC236}">
                          <a16:creationId xmlns:a16="http://schemas.microsoft.com/office/drawing/2014/main" id="{B7B9D9F4-E648-A503-FB4E-57D0FAC762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994520" y="35677885"/>
                      <a:ext cx="2874735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ja-JP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(With pyramid)</a:t>
                      </a:r>
                      <a:endParaRPr kumimoji="1" lang="ja-JP" alt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36" name="テキスト ボックス 535">
                          <a:extLst>
                            <a:ext uri="{FF2B5EF4-FFF2-40B4-BE49-F238E27FC236}">
                              <a16:creationId xmlns:a16="http://schemas.microsoft.com/office/drawing/2014/main" id="{12C4615D-621D-B8A6-6F78-EE64814C5F5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0302938" y="35431663"/>
                          <a:ext cx="1145760" cy="83099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5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𝑞</m:t>
                                </m:r>
                              </m:oMath>
                            </m:oMathPara>
                          </a14:m>
                          <a:endParaRPr kumimoji="1" lang="ja-JP" altLang="en-US" sz="5400" dirty="0">
                            <a:solidFill>
                              <a:srgbClr val="000000"/>
                            </a:solidFill>
                            <a:ea typeface="+mn-ea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36" name="テキスト ボックス 535">
                          <a:extLst>
                            <a:ext uri="{FF2B5EF4-FFF2-40B4-BE49-F238E27FC236}">
                              <a16:creationId xmlns:a16="http://schemas.microsoft.com/office/drawing/2014/main" id="{12C4615D-621D-B8A6-6F78-EE64814C5F5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0302938" y="35431663"/>
                          <a:ext cx="1145760" cy="830997"/>
                        </a:xfrm>
                        <a:prstGeom prst="rect">
                          <a:avLst/>
                        </a:prstGeom>
                        <a:blipFill>
                          <a:blip r:embed="rId4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540" name="グループ化 539">
                    <a:extLst>
                      <a:ext uri="{FF2B5EF4-FFF2-40B4-BE49-F238E27FC236}">
                        <a16:creationId xmlns:a16="http://schemas.microsoft.com/office/drawing/2014/main" id="{46399D7A-33F3-7735-0386-F1301E4A21E4}"/>
                      </a:ext>
                    </a:extLst>
                  </p:cNvPr>
                  <p:cNvGrpSpPr/>
                  <p:nvPr/>
                </p:nvGrpSpPr>
                <p:grpSpPr>
                  <a:xfrm>
                    <a:off x="10302938" y="36084112"/>
                    <a:ext cx="3253852" cy="830997"/>
                    <a:chOff x="10302938" y="36293662"/>
                    <a:chExt cx="3253852" cy="830997"/>
                  </a:xfrm>
                </p:grpSpPr>
                <p:sp>
                  <p:nvSpPr>
                    <p:cNvPr id="534" name="テキスト ボックス 533">
                      <a:extLst>
                        <a:ext uri="{FF2B5EF4-FFF2-40B4-BE49-F238E27FC236}">
                          <a16:creationId xmlns:a16="http://schemas.microsoft.com/office/drawing/2014/main" id="{99F87E33-E33A-B665-BEA5-1F630C514A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994520" y="36539884"/>
                      <a:ext cx="2562270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ja-JP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(Planar Si)</a:t>
                      </a:r>
                      <a:endParaRPr kumimoji="1" lang="ja-JP" alt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37" name="テキスト ボックス 536">
                          <a:extLst>
                            <a:ext uri="{FF2B5EF4-FFF2-40B4-BE49-F238E27FC236}">
                              <a16:creationId xmlns:a16="http://schemas.microsoft.com/office/drawing/2014/main" id="{A1888A0F-672D-8D76-53AC-3BB938A4E76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0302938" y="36293662"/>
                          <a:ext cx="1145760" cy="83099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5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𝑞</m:t>
                                </m:r>
                              </m:oMath>
                            </m:oMathPara>
                          </a14:m>
                          <a:endParaRPr kumimoji="1" lang="ja-JP" altLang="en-US" sz="5400" dirty="0">
                            <a:solidFill>
                              <a:srgbClr val="000000"/>
                            </a:solidFill>
                            <a:ea typeface="+mn-ea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37" name="テキスト ボックス 536">
                          <a:extLst>
                            <a:ext uri="{FF2B5EF4-FFF2-40B4-BE49-F238E27FC236}">
                              <a16:creationId xmlns:a16="http://schemas.microsoft.com/office/drawing/2014/main" id="{A1888A0F-672D-8D76-53AC-3BB938A4E76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0302938" y="36293662"/>
                          <a:ext cx="1145760" cy="830997"/>
                        </a:xfrm>
                        <a:prstGeom prst="rect">
                          <a:avLst/>
                        </a:prstGeom>
                        <a:blipFill>
                          <a:blip r:embed="rId4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</p:grpSp>
      </p:grpSp>
      <p:graphicFrame>
        <p:nvGraphicFramePr>
          <p:cNvPr id="370" name="表 369">
            <a:extLst>
              <a:ext uri="{FF2B5EF4-FFF2-40B4-BE49-F238E27FC236}">
                <a16:creationId xmlns:a16="http://schemas.microsoft.com/office/drawing/2014/main" id="{EDE79E29-A6D1-6BC9-E558-56B9CA7D8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93644"/>
              </p:ext>
            </p:extLst>
          </p:nvPr>
        </p:nvGraphicFramePr>
        <p:xfrm>
          <a:off x="11269974" y="30256772"/>
          <a:ext cx="3600316" cy="2072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3381">
                  <a:extLst>
                    <a:ext uri="{9D8B030D-6E8A-4147-A177-3AD203B41FA5}">
                      <a16:colId xmlns:a16="http://schemas.microsoft.com/office/drawing/2014/main" val="2257123474"/>
                    </a:ext>
                  </a:extLst>
                </a:gridCol>
                <a:gridCol w="1926935">
                  <a:extLst>
                    <a:ext uri="{9D8B030D-6E8A-4147-A177-3AD203B41FA5}">
                      <a16:colId xmlns:a16="http://schemas.microsoft.com/office/drawing/2014/main" val="2740077640"/>
                    </a:ext>
                  </a:extLst>
                </a:gridCol>
              </a:tblGrid>
              <a:tr h="394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kumimoji="1" lang="ja-JP" alt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559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Thickness</a:t>
                      </a:r>
                      <a:endParaRPr kumimoji="1" lang="ja-JP" alt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255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805684"/>
                  </a:ext>
                </a:extLst>
              </a:tr>
              <a:tr h="394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kumimoji="1" lang="ja-JP" alt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500 </a:t>
                      </a:r>
                      <a:r>
                        <a:rPr kumimoji="1" lang="en-US" altLang="ja-JP" sz="2800" b="0" dirty="0">
                          <a:latin typeface="Symbol" panose="05050102010706020507" pitchFamily="18" charset="2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1" lang="en-US" altLang="ja-JP" sz="2800" b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endParaRPr lang="en-US" altLang="ja-JP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743184"/>
                  </a:ext>
                </a:extLst>
              </a:tr>
              <a:tr h="394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endParaRPr kumimoji="1" lang="ja-JP" alt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100 nm</a:t>
                      </a:r>
                    </a:p>
                  </a:txBody>
                  <a:tcPr marL="6350" marR="6350" marT="635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685864"/>
                  </a:ext>
                </a:extLst>
              </a:tr>
              <a:tr h="3947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Doped Si</a:t>
                      </a:r>
                      <a:endParaRPr kumimoji="1" lang="ja-JP" alt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500 </a:t>
                      </a:r>
                      <a:r>
                        <a:rPr kumimoji="1" lang="en-US" altLang="ja-JP" sz="2800" b="0" dirty="0">
                          <a:latin typeface="Symbol" panose="05050102010706020507" pitchFamily="18" charset="2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1" lang="en-US" altLang="ja-JP" sz="2800" b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endParaRPr lang="en-US" altLang="ja-JP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525293"/>
                  </a:ext>
                </a:extLst>
              </a:tr>
            </a:tbl>
          </a:graphicData>
        </a:graphic>
      </p:graphicFrame>
      <p:graphicFrame>
        <p:nvGraphicFramePr>
          <p:cNvPr id="355" name="表 354">
            <a:extLst>
              <a:ext uri="{FF2B5EF4-FFF2-40B4-BE49-F238E27FC236}">
                <a16:creationId xmlns:a16="http://schemas.microsoft.com/office/drawing/2014/main" id="{F2891D32-0D7A-E67C-9966-B964FD93F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594712"/>
              </p:ext>
            </p:extLst>
          </p:nvPr>
        </p:nvGraphicFramePr>
        <p:xfrm>
          <a:off x="389168" y="27673629"/>
          <a:ext cx="5036452" cy="3108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75930">
                  <a:extLst>
                    <a:ext uri="{9D8B030D-6E8A-4147-A177-3AD203B41FA5}">
                      <a16:colId xmlns:a16="http://schemas.microsoft.com/office/drawing/2014/main" val="2257123474"/>
                    </a:ext>
                  </a:extLst>
                </a:gridCol>
                <a:gridCol w="3460522">
                  <a:extLst>
                    <a:ext uri="{9D8B030D-6E8A-4147-A177-3AD203B41FA5}">
                      <a16:colId xmlns:a16="http://schemas.microsoft.com/office/drawing/2014/main" val="2740077640"/>
                    </a:ext>
                  </a:extLst>
                </a:gridCol>
              </a:tblGrid>
              <a:tr h="353980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559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 area [mm</a:t>
                      </a:r>
                      <a:r>
                        <a:rPr kumimoji="1" lang="en-US" altLang="ja-JP" sz="28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ja-JP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1" lang="ja-JP" alt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55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805684"/>
                  </a:ext>
                </a:extLst>
              </a:tr>
              <a:tr h="353980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h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0.202</a:t>
                      </a:r>
                    </a:p>
                  </a:txBody>
                  <a:tcPr marL="6350" marR="6350" marT="635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685864"/>
                  </a:ext>
                </a:extLst>
              </a:tr>
              <a:tr h="353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h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0.244</a:t>
                      </a:r>
                    </a:p>
                  </a:txBody>
                  <a:tcPr marL="6350" marR="6350" marT="635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525293"/>
                  </a:ext>
                </a:extLst>
              </a:tr>
              <a:tr h="353980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h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0.316</a:t>
                      </a:r>
                    </a:p>
                  </a:txBody>
                  <a:tcPr marL="6350" marR="6350" marT="635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932247"/>
                  </a:ext>
                </a:extLst>
              </a:tr>
              <a:tr h="353980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h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0.330</a:t>
                      </a:r>
                    </a:p>
                  </a:txBody>
                  <a:tcPr marL="6350" marR="6350" marT="635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50938"/>
                  </a:ext>
                </a:extLst>
              </a:tr>
              <a:tr h="353980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h</a:t>
                      </a:r>
                      <a:endParaRPr kumimoji="1" lang="ja-JP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0.371</a:t>
                      </a:r>
                    </a:p>
                  </a:txBody>
                  <a:tcPr marL="6350" marR="6350" marT="6350" marB="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382316"/>
                  </a:ext>
                </a:extLst>
              </a:tr>
            </a:tbl>
          </a:graphicData>
        </a:graphic>
      </p:graphicFrame>
      <p:sp>
        <p:nvSpPr>
          <p:cNvPr id="506" name="テキスト ボックス 505">
            <a:extLst>
              <a:ext uri="{FF2B5EF4-FFF2-40B4-BE49-F238E27FC236}">
                <a16:creationId xmlns:a16="http://schemas.microsoft.com/office/drawing/2014/main" id="{199E41FD-4286-2ECF-5BE2-FC70105FDFB9}"/>
              </a:ext>
            </a:extLst>
          </p:cNvPr>
          <p:cNvSpPr txBox="1"/>
          <p:nvPr/>
        </p:nvSpPr>
        <p:spPr>
          <a:xfrm>
            <a:off x="872253" y="27161469"/>
            <a:ext cx="4070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areas</a:t>
            </a:r>
          </a:p>
        </p:txBody>
      </p:sp>
      <p:sp>
        <p:nvSpPr>
          <p:cNvPr id="485" name="テキスト ボックス 484">
            <a:extLst>
              <a:ext uri="{FF2B5EF4-FFF2-40B4-BE49-F238E27FC236}">
                <a16:creationId xmlns:a16="http://schemas.microsoft.com/office/drawing/2014/main" id="{BB9D8EA6-9568-FA08-752A-488443EBF198}"/>
              </a:ext>
            </a:extLst>
          </p:cNvPr>
          <p:cNvSpPr txBox="1"/>
          <p:nvPr/>
        </p:nvSpPr>
        <p:spPr>
          <a:xfrm>
            <a:off x="366091" y="30846164"/>
            <a:ext cx="4384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E53F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*Measurement range</a:t>
            </a:r>
          </a:p>
          <a:p>
            <a:pPr>
              <a:tabLst>
                <a:tab pos="1973263" algn="l"/>
                <a:tab pos="2781300" algn="l"/>
              </a:tabLst>
            </a:pPr>
            <a:r>
              <a:rPr lang="en-US" altLang="ja-JP" sz="2800" dirty="0">
                <a:solidFill>
                  <a:srgbClr val="E53F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width:	0.4 mm </a:t>
            </a:r>
          </a:p>
          <a:p>
            <a:pPr>
              <a:tabLst>
                <a:tab pos="2781300" algn="l"/>
              </a:tabLst>
            </a:pPr>
            <a:r>
              <a:rPr lang="en-US" altLang="ja-JP" sz="2800" dirty="0">
                <a:solidFill>
                  <a:srgbClr val="E53F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width:	0.5 mm</a:t>
            </a:r>
            <a:endParaRPr lang="pt-BR" altLang="ja-JP" sz="2800" dirty="0">
              <a:solidFill>
                <a:srgbClr val="E53F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4" name="グループ化 183">
            <a:extLst>
              <a:ext uri="{FF2B5EF4-FFF2-40B4-BE49-F238E27FC236}">
                <a16:creationId xmlns:a16="http://schemas.microsoft.com/office/drawing/2014/main" id="{1858EFD2-70B2-2040-8E37-B59C2467AE27}"/>
              </a:ext>
            </a:extLst>
          </p:cNvPr>
          <p:cNvGrpSpPr/>
          <p:nvPr/>
        </p:nvGrpSpPr>
        <p:grpSpPr>
          <a:xfrm>
            <a:off x="-54415" y="32090427"/>
            <a:ext cx="8276432" cy="6924044"/>
            <a:chOff x="21785" y="32090427"/>
            <a:chExt cx="8276432" cy="6924044"/>
          </a:xfrm>
        </p:grpSpPr>
        <p:sp>
          <p:nvSpPr>
            <p:cNvPr id="150" name="正方形/長方形 149">
              <a:extLst>
                <a:ext uri="{FF2B5EF4-FFF2-40B4-BE49-F238E27FC236}">
                  <a16:creationId xmlns:a16="http://schemas.microsoft.com/office/drawing/2014/main" id="{32F62E6D-3981-AFFE-CB5A-C7685B35C59B}"/>
                </a:ext>
              </a:extLst>
            </p:cNvPr>
            <p:cNvSpPr/>
            <p:nvPr/>
          </p:nvSpPr>
          <p:spPr>
            <a:xfrm>
              <a:off x="446134" y="32512057"/>
              <a:ext cx="7200000" cy="604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7200" b="1" u="sng" dirty="0">
                <a:latin typeface="メイリオ"/>
              </a:endParaRPr>
            </a:p>
          </p:txBody>
        </p:sp>
        <p:pic>
          <p:nvPicPr>
            <p:cNvPr id="180" name="図 179">
              <a:extLst>
                <a:ext uri="{FF2B5EF4-FFF2-40B4-BE49-F238E27FC236}">
                  <a16:creationId xmlns:a16="http://schemas.microsoft.com/office/drawing/2014/main" id="{6FECC11A-D607-2C8A-11A7-B1C8A9B08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21785" y="32090427"/>
              <a:ext cx="8276432" cy="6336000"/>
            </a:xfrm>
            <a:prstGeom prst="rect">
              <a:avLst/>
            </a:prstGeom>
          </p:spPr>
        </p:pic>
        <p:sp>
          <p:nvSpPr>
            <p:cNvPr id="470" name="テキスト ボックス 469">
              <a:extLst>
                <a:ext uri="{FF2B5EF4-FFF2-40B4-BE49-F238E27FC236}">
                  <a16:creationId xmlns:a16="http://schemas.microsoft.com/office/drawing/2014/main" id="{45537BF7-9E40-A739-D1E6-4F20DCE170D9}"/>
                </a:ext>
              </a:extLst>
            </p:cNvPr>
            <p:cNvSpPr txBox="1"/>
            <p:nvPr/>
          </p:nvSpPr>
          <p:spPr>
            <a:xfrm>
              <a:off x="914294" y="38491251"/>
              <a:ext cx="6263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 flux measurement results</a:t>
              </a:r>
            </a:p>
          </p:txBody>
        </p:sp>
        <p:grpSp>
          <p:nvGrpSpPr>
            <p:cNvPr id="183" name="グループ化 182">
              <a:extLst>
                <a:ext uri="{FF2B5EF4-FFF2-40B4-BE49-F238E27FC236}">
                  <a16:creationId xmlns:a16="http://schemas.microsoft.com/office/drawing/2014/main" id="{00722E2A-FDE0-81C7-0C1B-83ED127DE015}"/>
                </a:ext>
              </a:extLst>
            </p:cNvPr>
            <p:cNvGrpSpPr/>
            <p:nvPr/>
          </p:nvGrpSpPr>
          <p:grpSpPr>
            <a:xfrm>
              <a:off x="3251700" y="35613583"/>
              <a:ext cx="2556005" cy="1233105"/>
              <a:chOff x="3251700" y="35918383"/>
              <a:chExt cx="2556005" cy="1233105"/>
            </a:xfrm>
          </p:grpSpPr>
          <p:cxnSp>
            <p:nvCxnSpPr>
              <p:cNvPr id="174" name="直線矢印コネクタ 173">
                <a:extLst>
                  <a:ext uri="{FF2B5EF4-FFF2-40B4-BE49-F238E27FC236}">
                    <a16:creationId xmlns:a16="http://schemas.microsoft.com/office/drawing/2014/main" id="{13E0116E-4D34-2696-D075-4BBEBC4B78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2434" y="36423568"/>
                <a:ext cx="555577" cy="727920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テキスト ボックス 174">
                <a:extLst>
                  <a:ext uri="{FF2B5EF4-FFF2-40B4-BE49-F238E27FC236}">
                    <a16:creationId xmlns:a16="http://schemas.microsoft.com/office/drawing/2014/main" id="{B5AFFD83-F909-1BD5-1257-5E002F804E0A}"/>
                  </a:ext>
                </a:extLst>
              </p:cNvPr>
              <p:cNvSpPr txBox="1"/>
              <p:nvPr/>
            </p:nvSpPr>
            <p:spPr>
              <a:xfrm>
                <a:off x="3251700" y="35918383"/>
                <a:ext cx="25560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Only emitter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F19439A-D183-F632-D545-19DAE766FE38}"/>
                  </a:ext>
                </a:extLst>
              </p:cNvPr>
              <p:cNvSpPr txBox="1"/>
              <p:nvPr/>
            </p:nvSpPr>
            <p:spPr>
              <a:xfrm>
                <a:off x="25423913" y="10373611"/>
                <a:ext cx="6120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altLang="ja-JP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sub>
                      </m:sSub>
                    </m:oMath>
                  </m:oMathPara>
                </a14:m>
                <a:endParaRPr lang="ja-JP" alt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F19439A-D183-F632-D545-19DAE766F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3913" y="10373611"/>
                <a:ext cx="612068" cy="584775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350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21509</TotalTime>
  <Words>788</Words>
  <Application>Microsoft Office PowerPoint</Application>
  <PresentationFormat>ユーザー設定</PresentationFormat>
  <Paragraphs>172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メイリオ</vt:lpstr>
      <vt:lpstr>游ゴシック</vt:lpstr>
      <vt:lpstr>Arial</vt:lpstr>
      <vt:lpstr>Calibri</vt:lpstr>
      <vt:lpstr>Calibri Light</vt:lpstr>
      <vt:lpstr>Cambria Math</vt:lpstr>
      <vt:lpstr>Symbol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MATSUI Tatsuya</dc:creator>
  <cp:lastModifiedBy>石井智</cp:lastModifiedBy>
  <cp:revision>19</cp:revision>
  <dcterms:created xsi:type="dcterms:W3CDTF">2022-09-15T06:24:26Z</dcterms:created>
  <dcterms:modified xsi:type="dcterms:W3CDTF">2024-10-10T04:05:47Z</dcterms:modified>
</cp:coreProperties>
</file>