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"/>
  </p:notesMasterIdLst>
  <p:sldIdLst>
    <p:sldId id="256" r:id="rId2"/>
  </p:sldIdLst>
  <p:sldSz cx="19043650" cy="338756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670" userDrawn="1">
          <p15:clr>
            <a:srgbClr val="A4A3A4"/>
          </p15:clr>
        </p15:guide>
        <p15:guide id="2" pos="6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3F8"/>
    <a:srgbClr val="2B5293"/>
    <a:srgbClr val="00A3DB"/>
    <a:srgbClr val="9EC83C"/>
    <a:srgbClr val="0B10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4"/>
    <p:restoredTop sz="94674"/>
  </p:normalViewPr>
  <p:slideViewPr>
    <p:cSldViewPr snapToGrid="0">
      <p:cViewPr>
        <p:scale>
          <a:sx n="61" d="100"/>
          <a:sy n="61" d="100"/>
        </p:scale>
        <p:origin x="488" y="-1544"/>
      </p:cViewPr>
      <p:guideLst>
        <p:guide orient="horz" pos="10670"/>
        <p:guide pos="6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249DD-8556-F848-A643-9E5C3687FC19}" type="datetimeFigureOut">
              <a:rPr kumimoji="1" lang="ja-JP" altLang="en-US" smtClean="0"/>
              <a:t>2024/12/9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1143000"/>
            <a:ext cx="1733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66EF2-7C97-5E4F-BC72-095C4249CB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758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539602" rtl="0" eaLnBrk="1" latinLnBrk="0" hangingPunct="1">
      <a:defRPr kumimoji="1" sz="3333" kern="1200">
        <a:solidFill>
          <a:schemeClr val="tx1"/>
        </a:solidFill>
        <a:latin typeface="+mn-lt"/>
        <a:ea typeface="+mn-ea"/>
        <a:cs typeface="+mn-cs"/>
      </a:defRPr>
    </a:lvl1pPr>
    <a:lvl2pPr marL="1269801" algn="l" defTabSz="2539602" rtl="0" eaLnBrk="1" latinLnBrk="0" hangingPunct="1">
      <a:defRPr kumimoji="1" sz="3333" kern="1200">
        <a:solidFill>
          <a:schemeClr val="tx1"/>
        </a:solidFill>
        <a:latin typeface="+mn-lt"/>
        <a:ea typeface="+mn-ea"/>
        <a:cs typeface="+mn-cs"/>
      </a:defRPr>
    </a:lvl2pPr>
    <a:lvl3pPr marL="2539602" algn="l" defTabSz="2539602" rtl="0" eaLnBrk="1" latinLnBrk="0" hangingPunct="1">
      <a:defRPr kumimoji="1" sz="3333" kern="1200">
        <a:solidFill>
          <a:schemeClr val="tx1"/>
        </a:solidFill>
        <a:latin typeface="+mn-lt"/>
        <a:ea typeface="+mn-ea"/>
        <a:cs typeface="+mn-cs"/>
      </a:defRPr>
    </a:lvl3pPr>
    <a:lvl4pPr marL="3809403" algn="l" defTabSz="2539602" rtl="0" eaLnBrk="1" latinLnBrk="0" hangingPunct="1">
      <a:defRPr kumimoji="1" sz="3333" kern="1200">
        <a:solidFill>
          <a:schemeClr val="tx1"/>
        </a:solidFill>
        <a:latin typeface="+mn-lt"/>
        <a:ea typeface="+mn-ea"/>
        <a:cs typeface="+mn-cs"/>
      </a:defRPr>
    </a:lvl4pPr>
    <a:lvl5pPr marL="5079205" algn="l" defTabSz="2539602" rtl="0" eaLnBrk="1" latinLnBrk="0" hangingPunct="1">
      <a:defRPr kumimoji="1" sz="3333" kern="1200">
        <a:solidFill>
          <a:schemeClr val="tx1"/>
        </a:solidFill>
        <a:latin typeface="+mn-lt"/>
        <a:ea typeface="+mn-ea"/>
        <a:cs typeface="+mn-cs"/>
      </a:defRPr>
    </a:lvl5pPr>
    <a:lvl6pPr marL="6349005" algn="l" defTabSz="2539602" rtl="0" eaLnBrk="1" latinLnBrk="0" hangingPunct="1">
      <a:defRPr kumimoji="1" sz="3333" kern="1200">
        <a:solidFill>
          <a:schemeClr val="tx1"/>
        </a:solidFill>
        <a:latin typeface="+mn-lt"/>
        <a:ea typeface="+mn-ea"/>
        <a:cs typeface="+mn-cs"/>
      </a:defRPr>
    </a:lvl6pPr>
    <a:lvl7pPr marL="7618807" algn="l" defTabSz="2539602" rtl="0" eaLnBrk="1" latinLnBrk="0" hangingPunct="1">
      <a:defRPr kumimoji="1" sz="3333" kern="1200">
        <a:solidFill>
          <a:schemeClr val="tx1"/>
        </a:solidFill>
        <a:latin typeface="+mn-lt"/>
        <a:ea typeface="+mn-ea"/>
        <a:cs typeface="+mn-cs"/>
      </a:defRPr>
    </a:lvl7pPr>
    <a:lvl8pPr marL="8888607" algn="l" defTabSz="2539602" rtl="0" eaLnBrk="1" latinLnBrk="0" hangingPunct="1">
      <a:defRPr kumimoji="1" sz="3333" kern="1200">
        <a:solidFill>
          <a:schemeClr val="tx1"/>
        </a:solidFill>
        <a:latin typeface="+mn-lt"/>
        <a:ea typeface="+mn-ea"/>
        <a:cs typeface="+mn-cs"/>
      </a:defRPr>
    </a:lvl8pPr>
    <a:lvl9pPr marL="10158408" algn="l" defTabSz="2539602" rtl="0" eaLnBrk="1" latinLnBrk="0" hangingPunct="1">
      <a:defRPr kumimoji="1" sz="33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62225" y="1143000"/>
            <a:ext cx="173355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66EF2-7C97-5E4F-BC72-095C4249CBC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063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274" y="5544006"/>
            <a:ext cx="16187103" cy="11793749"/>
          </a:xfrm>
        </p:spPr>
        <p:txBody>
          <a:bodyPr anchor="b"/>
          <a:lstStyle>
            <a:lvl1pPr algn="ctr">
              <a:defRPr sz="12496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0456" y="17792567"/>
            <a:ext cx="14282738" cy="8178774"/>
          </a:xfrm>
        </p:spPr>
        <p:txBody>
          <a:bodyPr/>
          <a:lstStyle>
            <a:lvl1pPr marL="0" indent="0" algn="ctr">
              <a:buNone/>
              <a:defRPr sz="4998"/>
            </a:lvl1pPr>
            <a:lvl2pPr marL="952165" indent="0" algn="ctr">
              <a:buNone/>
              <a:defRPr sz="4165"/>
            </a:lvl2pPr>
            <a:lvl3pPr marL="1904329" indent="0" algn="ctr">
              <a:buNone/>
              <a:defRPr sz="3749"/>
            </a:lvl3pPr>
            <a:lvl4pPr marL="2856494" indent="0" algn="ctr">
              <a:buNone/>
              <a:defRPr sz="3332"/>
            </a:lvl4pPr>
            <a:lvl5pPr marL="3808659" indent="0" algn="ctr">
              <a:buNone/>
              <a:defRPr sz="3332"/>
            </a:lvl5pPr>
            <a:lvl6pPr marL="4760824" indent="0" algn="ctr">
              <a:buNone/>
              <a:defRPr sz="3332"/>
            </a:lvl6pPr>
            <a:lvl7pPr marL="5712988" indent="0" algn="ctr">
              <a:buNone/>
              <a:defRPr sz="3332"/>
            </a:lvl7pPr>
            <a:lvl8pPr marL="6665153" indent="0" algn="ctr">
              <a:buNone/>
              <a:defRPr sz="3332"/>
            </a:lvl8pPr>
            <a:lvl9pPr marL="7617318" indent="0" algn="ctr">
              <a:buNone/>
              <a:defRPr sz="333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1796-2C31-CE42-954A-FE1395D3EF80}" type="datetimeFigureOut">
              <a:rPr kumimoji="1" lang="ja-JP" altLang="en-US" smtClean="0"/>
              <a:t>2024/12/9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0751-B15A-5F43-94C0-21251123E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399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1796-2C31-CE42-954A-FE1395D3EF80}" type="datetimeFigureOut">
              <a:rPr kumimoji="1" lang="ja-JP" altLang="en-US" smtClean="0"/>
              <a:t>2024/12/9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0751-B15A-5F43-94C0-21251123E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55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628113" y="1803565"/>
            <a:ext cx="4106287" cy="2870805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09252" y="1803565"/>
            <a:ext cx="12080815" cy="2870805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1796-2C31-CE42-954A-FE1395D3EF80}" type="datetimeFigureOut">
              <a:rPr kumimoji="1" lang="ja-JP" altLang="en-US" smtClean="0"/>
              <a:t>2024/12/9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0751-B15A-5F43-94C0-21251123E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535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1796-2C31-CE42-954A-FE1395D3EF80}" type="datetimeFigureOut">
              <a:rPr kumimoji="1" lang="ja-JP" altLang="en-US" smtClean="0"/>
              <a:t>2024/12/9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0751-B15A-5F43-94C0-21251123E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959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333" y="8445401"/>
            <a:ext cx="16425148" cy="14091332"/>
          </a:xfrm>
        </p:spPr>
        <p:txBody>
          <a:bodyPr anchor="b"/>
          <a:lstStyle>
            <a:lvl1pPr>
              <a:defRPr sz="12496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9333" y="22670043"/>
            <a:ext cx="16425148" cy="7410299"/>
          </a:xfrm>
        </p:spPr>
        <p:txBody>
          <a:bodyPr/>
          <a:lstStyle>
            <a:lvl1pPr marL="0" indent="0">
              <a:buNone/>
              <a:defRPr sz="4998">
                <a:solidFill>
                  <a:schemeClr val="tx1">
                    <a:tint val="82000"/>
                  </a:schemeClr>
                </a:solidFill>
              </a:defRPr>
            </a:lvl1pPr>
            <a:lvl2pPr marL="952165" indent="0">
              <a:buNone/>
              <a:defRPr sz="4165">
                <a:solidFill>
                  <a:schemeClr val="tx1">
                    <a:tint val="82000"/>
                  </a:schemeClr>
                </a:solidFill>
              </a:defRPr>
            </a:lvl2pPr>
            <a:lvl3pPr marL="1904329" indent="0">
              <a:buNone/>
              <a:defRPr sz="3749">
                <a:solidFill>
                  <a:schemeClr val="tx1">
                    <a:tint val="82000"/>
                  </a:schemeClr>
                </a:solidFill>
              </a:defRPr>
            </a:lvl3pPr>
            <a:lvl4pPr marL="2856494" indent="0">
              <a:buNone/>
              <a:defRPr sz="3332">
                <a:solidFill>
                  <a:schemeClr val="tx1">
                    <a:tint val="82000"/>
                  </a:schemeClr>
                </a:solidFill>
              </a:defRPr>
            </a:lvl4pPr>
            <a:lvl5pPr marL="3808659" indent="0">
              <a:buNone/>
              <a:defRPr sz="3332">
                <a:solidFill>
                  <a:schemeClr val="tx1">
                    <a:tint val="82000"/>
                  </a:schemeClr>
                </a:solidFill>
              </a:defRPr>
            </a:lvl5pPr>
            <a:lvl6pPr marL="4760824" indent="0">
              <a:buNone/>
              <a:defRPr sz="3332">
                <a:solidFill>
                  <a:schemeClr val="tx1">
                    <a:tint val="82000"/>
                  </a:schemeClr>
                </a:solidFill>
              </a:defRPr>
            </a:lvl6pPr>
            <a:lvl7pPr marL="5712988" indent="0">
              <a:buNone/>
              <a:defRPr sz="3332">
                <a:solidFill>
                  <a:schemeClr val="tx1">
                    <a:tint val="82000"/>
                  </a:schemeClr>
                </a:solidFill>
              </a:defRPr>
            </a:lvl7pPr>
            <a:lvl8pPr marL="6665153" indent="0">
              <a:buNone/>
              <a:defRPr sz="3332">
                <a:solidFill>
                  <a:schemeClr val="tx1">
                    <a:tint val="82000"/>
                  </a:schemeClr>
                </a:solidFill>
              </a:defRPr>
            </a:lvl8pPr>
            <a:lvl9pPr marL="7617318" indent="0">
              <a:buNone/>
              <a:defRPr sz="3332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1796-2C31-CE42-954A-FE1395D3EF80}" type="datetimeFigureOut">
              <a:rPr kumimoji="1" lang="ja-JP" altLang="en-US" smtClean="0"/>
              <a:t>2024/12/9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0751-B15A-5F43-94C0-21251123E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4827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9251" y="9017827"/>
            <a:ext cx="8093551" cy="2149379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40848" y="9017827"/>
            <a:ext cx="8093551" cy="2149379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1796-2C31-CE42-954A-FE1395D3EF80}" type="datetimeFigureOut">
              <a:rPr kumimoji="1" lang="ja-JP" altLang="en-US" smtClean="0"/>
              <a:t>2024/12/9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0751-B15A-5F43-94C0-21251123E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53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731" y="1803573"/>
            <a:ext cx="16425148" cy="654772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1734" y="8304245"/>
            <a:ext cx="8056355" cy="4069782"/>
          </a:xfrm>
        </p:spPr>
        <p:txBody>
          <a:bodyPr anchor="b"/>
          <a:lstStyle>
            <a:lvl1pPr marL="0" indent="0">
              <a:buNone/>
              <a:defRPr sz="4998" b="1"/>
            </a:lvl1pPr>
            <a:lvl2pPr marL="952165" indent="0">
              <a:buNone/>
              <a:defRPr sz="4165" b="1"/>
            </a:lvl2pPr>
            <a:lvl3pPr marL="1904329" indent="0">
              <a:buNone/>
              <a:defRPr sz="3749" b="1"/>
            </a:lvl3pPr>
            <a:lvl4pPr marL="2856494" indent="0">
              <a:buNone/>
              <a:defRPr sz="3332" b="1"/>
            </a:lvl4pPr>
            <a:lvl5pPr marL="3808659" indent="0">
              <a:buNone/>
              <a:defRPr sz="3332" b="1"/>
            </a:lvl5pPr>
            <a:lvl6pPr marL="4760824" indent="0">
              <a:buNone/>
              <a:defRPr sz="3332" b="1"/>
            </a:lvl6pPr>
            <a:lvl7pPr marL="5712988" indent="0">
              <a:buNone/>
              <a:defRPr sz="3332" b="1"/>
            </a:lvl7pPr>
            <a:lvl8pPr marL="6665153" indent="0">
              <a:buNone/>
              <a:defRPr sz="3332" b="1"/>
            </a:lvl8pPr>
            <a:lvl9pPr marL="7617318" indent="0">
              <a:buNone/>
              <a:defRPr sz="333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1734" y="12374027"/>
            <a:ext cx="8056355" cy="1820033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40849" y="8304245"/>
            <a:ext cx="8096032" cy="4069782"/>
          </a:xfrm>
        </p:spPr>
        <p:txBody>
          <a:bodyPr anchor="b"/>
          <a:lstStyle>
            <a:lvl1pPr marL="0" indent="0">
              <a:buNone/>
              <a:defRPr sz="4998" b="1"/>
            </a:lvl1pPr>
            <a:lvl2pPr marL="952165" indent="0">
              <a:buNone/>
              <a:defRPr sz="4165" b="1"/>
            </a:lvl2pPr>
            <a:lvl3pPr marL="1904329" indent="0">
              <a:buNone/>
              <a:defRPr sz="3749" b="1"/>
            </a:lvl3pPr>
            <a:lvl4pPr marL="2856494" indent="0">
              <a:buNone/>
              <a:defRPr sz="3332" b="1"/>
            </a:lvl4pPr>
            <a:lvl5pPr marL="3808659" indent="0">
              <a:buNone/>
              <a:defRPr sz="3332" b="1"/>
            </a:lvl5pPr>
            <a:lvl6pPr marL="4760824" indent="0">
              <a:buNone/>
              <a:defRPr sz="3332" b="1"/>
            </a:lvl6pPr>
            <a:lvl7pPr marL="5712988" indent="0">
              <a:buNone/>
              <a:defRPr sz="3332" b="1"/>
            </a:lvl7pPr>
            <a:lvl8pPr marL="6665153" indent="0">
              <a:buNone/>
              <a:defRPr sz="3332" b="1"/>
            </a:lvl8pPr>
            <a:lvl9pPr marL="7617318" indent="0">
              <a:buNone/>
              <a:defRPr sz="333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40849" y="12374027"/>
            <a:ext cx="8096032" cy="1820033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1796-2C31-CE42-954A-FE1395D3EF80}" type="datetimeFigureOut">
              <a:rPr kumimoji="1" lang="ja-JP" altLang="en-US" smtClean="0"/>
              <a:t>2024/12/9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0751-B15A-5F43-94C0-21251123E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36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1796-2C31-CE42-954A-FE1395D3EF80}" type="datetimeFigureOut">
              <a:rPr kumimoji="1" lang="ja-JP" altLang="en-US" smtClean="0"/>
              <a:t>2024/12/9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0751-B15A-5F43-94C0-21251123E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251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1796-2C31-CE42-954A-FE1395D3EF80}" type="datetimeFigureOut">
              <a:rPr kumimoji="1" lang="ja-JP" altLang="en-US" smtClean="0"/>
              <a:t>2024/12/9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0751-B15A-5F43-94C0-21251123E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02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731" y="2258378"/>
            <a:ext cx="6142073" cy="7904321"/>
          </a:xfrm>
        </p:spPr>
        <p:txBody>
          <a:bodyPr anchor="b"/>
          <a:lstStyle>
            <a:lvl1pPr>
              <a:defRPr sz="666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6032" y="4877476"/>
            <a:ext cx="9640848" cy="24073677"/>
          </a:xfrm>
        </p:spPr>
        <p:txBody>
          <a:bodyPr/>
          <a:lstStyle>
            <a:lvl1pPr>
              <a:defRPr sz="6664"/>
            </a:lvl1pPr>
            <a:lvl2pPr>
              <a:defRPr sz="5831"/>
            </a:lvl2pPr>
            <a:lvl3pPr>
              <a:defRPr sz="4998"/>
            </a:lvl3pPr>
            <a:lvl4pPr>
              <a:defRPr sz="4165"/>
            </a:lvl4pPr>
            <a:lvl5pPr>
              <a:defRPr sz="4165"/>
            </a:lvl5pPr>
            <a:lvl6pPr>
              <a:defRPr sz="4165"/>
            </a:lvl6pPr>
            <a:lvl7pPr>
              <a:defRPr sz="4165"/>
            </a:lvl7pPr>
            <a:lvl8pPr>
              <a:defRPr sz="4165"/>
            </a:lvl8pPr>
            <a:lvl9pPr>
              <a:defRPr sz="416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11731" y="10162699"/>
            <a:ext cx="6142073" cy="18827657"/>
          </a:xfrm>
        </p:spPr>
        <p:txBody>
          <a:bodyPr/>
          <a:lstStyle>
            <a:lvl1pPr marL="0" indent="0">
              <a:buNone/>
              <a:defRPr sz="3332"/>
            </a:lvl1pPr>
            <a:lvl2pPr marL="952165" indent="0">
              <a:buNone/>
              <a:defRPr sz="2916"/>
            </a:lvl2pPr>
            <a:lvl3pPr marL="1904329" indent="0">
              <a:buNone/>
              <a:defRPr sz="2499"/>
            </a:lvl3pPr>
            <a:lvl4pPr marL="2856494" indent="0">
              <a:buNone/>
              <a:defRPr sz="2083"/>
            </a:lvl4pPr>
            <a:lvl5pPr marL="3808659" indent="0">
              <a:buNone/>
              <a:defRPr sz="2083"/>
            </a:lvl5pPr>
            <a:lvl6pPr marL="4760824" indent="0">
              <a:buNone/>
              <a:defRPr sz="2083"/>
            </a:lvl6pPr>
            <a:lvl7pPr marL="5712988" indent="0">
              <a:buNone/>
              <a:defRPr sz="2083"/>
            </a:lvl7pPr>
            <a:lvl8pPr marL="6665153" indent="0">
              <a:buNone/>
              <a:defRPr sz="2083"/>
            </a:lvl8pPr>
            <a:lvl9pPr marL="7617318" indent="0">
              <a:buNone/>
              <a:defRPr sz="208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1796-2C31-CE42-954A-FE1395D3EF80}" type="datetimeFigureOut">
              <a:rPr kumimoji="1" lang="ja-JP" altLang="en-US" smtClean="0"/>
              <a:t>2024/12/9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0751-B15A-5F43-94C0-21251123E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027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731" y="2258378"/>
            <a:ext cx="6142073" cy="7904321"/>
          </a:xfrm>
        </p:spPr>
        <p:txBody>
          <a:bodyPr anchor="b"/>
          <a:lstStyle>
            <a:lvl1pPr>
              <a:defRPr sz="666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6032" y="4877476"/>
            <a:ext cx="9640848" cy="24073677"/>
          </a:xfrm>
        </p:spPr>
        <p:txBody>
          <a:bodyPr anchor="t"/>
          <a:lstStyle>
            <a:lvl1pPr marL="0" indent="0">
              <a:buNone/>
              <a:defRPr sz="6664"/>
            </a:lvl1pPr>
            <a:lvl2pPr marL="952165" indent="0">
              <a:buNone/>
              <a:defRPr sz="5831"/>
            </a:lvl2pPr>
            <a:lvl3pPr marL="1904329" indent="0">
              <a:buNone/>
              <a:defRPr sz="4998"/>
            </a:lvl3pPr>
            <a:lvl4pPr marL="2856494" indent="0">
              <a:buNone/>
              <a:defRPr sz="4165"/>
            </a:lvl4pPr>
            <a:lvl5pPr marL="3808659" indent="0">
              <a:buNone/>
              <a:defRPr sz="4165"/>
            </a:lvl5pPr>
            <a:lvl6pPr marL="4760824" indent="0">
              <a:buNone/>
              <a:defRPr sz="4165"/>
            </a:lvl6pPr>
            <a:lvl7pPr marL="5712988" indent="0">
              <a:buNone/>
              <a:defRPr sz="4165"/>
            </a:lvl7pPr>
            <a:lvl8pPr marL="6665153" indent="0">
              <a:buNone/>
              <a:defRPr sz="4165"/>
            </a:lvl8pPr>
            <a:lvl9pPr marL="7617318" indent="0">
              <a:buNone/>
              <a:defRPr sz="416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11731" y="10162699"/>
            <a:ext cx="6142073" cy="18827657"/>
          </a:xfrm>
        </p:spPr>
        <p:txBody>
          <a:bodyPr/>
          <a:lstStyle>
            <a:lvl1pPr marL="0" indent="0">
              <a:buNone/>
              <a:defRPr sz="3332"/>
            </a:lvl1pPr>
            <a:lvl2pPr marL="952165" indent="0">
              <a:buNone/>
              <a:defRPr sz="2916"/>
            </a:lvl2pPr>
            <a:lvl3pPr marL="1904329" indent="0">
              <a:buNone/>
              <a:defRPr sz="2499"/>
            </a:lvl3pPr>
            <a:lvl4pPr marL="2856494" indent="0">
              <a:buNone/>
              <a:defRPr sz="2083"/>
            </a:lvl4pPr>
            <a:lvl5pPr marL="3808659" indent="0">
              <a:buNone/>
              <a:defRPr sz="2083"/>
            </a:lvl5pPr>
            <a:lvl6pPr marL="4760824" indent="0">
              <a:buNone/>
              <a:defRPr sz="2083"/>
            </a:lvl6pPr>
            <a:lvl7pPr marL="5712988" indent="0">
              <a:buNone/>
              <a:defRPr sz="2083"/>
            </a:lvl7pPr>
            <a:lvl8pPr marL="6665153" indent="0">
              <a:buNone/>
              <a:defRPr sz="2083"/>
            </a:lvl8pPr>
            <a:lvl9pPr marL="7617318" indent="0">
              <a:buNone/>
              <a:defRPr sz="208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1796-2C31-CE42-954A-FE1395D3EF80}" type="datetimeFigureOut">
              <a:rPr kumimoji="1" lang="ja-JP" altLang="en-US" smtClean="0"/>
              <a:t>2024/12/9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0751-B15A-5F43-94C0-21251123E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87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9251" y="1803573"/>
            <a:ext cx="16425148" cy="654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9251" y="9017827"/>
            <a:ext cx="16425148" cy="21493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9251" y="31397729"/>
            <a:ext cx="4284821" cy="1803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2D1796-2C31-CE42-954A-FE1395D3EF80}" type="datetimeFigureOut">
              <a:rPr kumimoji="1" lang="ja-JP" altLang="en-US" smtClean="0"/>
              <a:t>2024/12/9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08209" y="31397729"/>
            <a:ext cx="6427232" cy="1803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449578" y="31397729"/>
            <a:ext cx="4284821" cy="1803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310751-B15A-5F43-94C0-21251123E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17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904329" rtl="0" eaLnBrk="1" latinLnBrk="0" hangingPunct="1">
        <a:lnSpc>
          <a:spcPct val="90000"/>
        </a:lnSpc>
        <a:spcBef>
          <a:spcPct val="0"/>
        </a:spcBef>
        <a:buNone/>
        <a:defRPr kumimoji="1" sz="91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6082" indent="-476082" algn="l" defTabSz="1904329" rtl="0" eaLnBrk="1" latinLnBrk="0" hangingPunct="1">
        <a:lnSpc>
          <a:spcPct val="90000"/>
        </a:lnSpc>
        <a:spcBef>
          <a:spcPts val="2083"/>
        </a:spcBef>
        <a:buFont typeface="Arial" panose="020B0604020202020204" pitchFamily="34" charset="0"/>
        <a:buChar char="•"/>
        <a:defRPr kumimoji="1" sz="5831" kern="1200">
          <a:solidFill>
            <a:schemeClr val="tx1"/>
          </a:solidFill>
          <a:latin typeface="+mn-lt"/>
          <a:ea typeface="+mn-ea"/>
          <a:cs typeface="+mn-cs"/>
        </a:defRPr>
      </a:lvl1pPr>
      <a:lvl2pPr marL="1428247" indent="-476082" algn="l" defTabSz="1904329" rtl="0" eaLnBrk="1" latinLnBrk="0" hangingPunct="1">
        <a:lnSpc>
          <a:spcPct val="90000"/>
        </a:lnSpc>
        <a:spcBef>
          <a:spcPts val="1041"/>
        </a:spcBef>
        <a:buFont typeface="Arial" panose="020B0604020202020204" pitchFamily="34" charset="0"/>
        <a:buChar char="•"/>
        <a:defRPr kumimoji="1" sz="4998" kern="1200">
          <a:solidFill>
            <a:schemeClr val="tx1"/>
          </a:solidFill>
          <a:latin typeface="+mn-lt"/>
          <a:ea typeface="+mn-ea"/>
          <a:cs typeface="+mn-cs"/>
        </a:defRPr>
      </a:lvl2pPr>
      <a:lvl3pPr marL="2380412" indent="-476082" algn="l" defTabSz="1904329" rtl="0" eaLnBrk="1" latinLnBrk="0" hangingPunct="1">
        <a:lnSpc>
          <a:spcPct val="90000"/>
        </a:lnSpc>
        <a:spcBef>
          <a:spcPts val="1041"/>
        </a:spcBef>
        <a:buFont typeface="Arial" panose="020B0604020202020204" pitchFamily="34" charset="0"/>
        <a:buChar char="•"/>
        <a:defRPr kumimoji="1" sz="4165" kern="1200">
          <a:solidFill>
            <a:schemeClr val="tx1"/>
          </a:solidFill>
          <a:latin typeface="+mn-lt"/>
          <a:ea typeface="+mn-ea"/>
          <a:cs typeface="+mn-cs"/>
        </a:defRPr>
      </a:lvl3pPr>
      <a:lvl4pPr marL="3332577" indent="-476082" algn="l" defTabSz="1904329" rtl="0" eaLnBrk="1" latinLnBrk="0" hangingPunct="1">
        <a:lnSpc>
          <a:spcPct val="90000"/>
        </a:lnSpc>
        <a:spcBef>
          <a:spcPts val="1041"/>
        </a:spcBef>
        <a:buFont typeface="Arial" panose="020B0604020202020204" pitchFamily="34" charset="0"/>
        <a:buChar char="•"/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4pPr>
      <a:lvl5pPr marL="4284741" indent="-476082" algn="l" defTabSz="1904329" rtl="0" eaLnBrk="1" latinLnBrk="0" hangingPunct="1">
        <a:lnSpc>
          <a:spcPct val="90000"/>
        </a:lnSpc>
        <a:spcBef>
          <a:spcPts val="1041"/>
        </a:spcBef>
        <a:buFont typeface="Arial" panose="020B0604020202020204" pitchFamily="34" charset="0"/>
        <a:buChar char="•"/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5pPr>
      <a:lvl6pPr marL="5236906" indent="-476082" algn="l" defTabSz="1904329" rtl="0" eaLnBrk="1" latinLnBrk="0" hangingPunct="1">
        <a:lnSpc>
          <a:spcPct val="90000"/>
        </a:lnSpc>
        <a:spcBef>
          <a:spcPts val="1041"/>
        </a:spcBef>
        <a:buFont typeface="Arial" panose="020B0604020202020204" pitchFamily="34" charset="0"/>
        <a:buChar char="•"/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6pPr>
      <a:lvl7pPr marL="6189071" indent="-476082" algn="l" defTabSz="1904329" rtl="0" eaLnBrk="1" latinLnBrk="0" hangingPunct="1">
        <a:lnSpc>
          <a:spcPct val="90000"/>
        </a:lnSpc>
        <a:spcBef>
          <a:spcPts val="1041"/>
        </a:spcBef>
        <a:buFont typeface="Arial" panose="020B0604020202020204" pitchFamily="34" charset="0"/>
        <a:buChar char="•"/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7pPr>
      <a:lvl8pPr marL="7141235" indent="-476082" algn="l" defTabSz="1904329" rtl="0" eaLnBrk="1" latinLnBrk="0" hangingPunct="1">
        <a:lnSpc>
          <a:spcPct val="90000"/>
        </a:lnSpc>
        <a:spcBef>
          <a:spcPts val="1041"/>
        </a:spcBef>
        <a:buFont typeface="Arial" panose="020B0604020202020204" pitchFamily="34" charset="0"/>
        <a:buChar char="•"/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8pPr>
      <a:lvl9pPr marL="8093400" indent="-476082" algn="l" defTabSz="1904329" rtl="0" eaLnBrk="1" latinLnBrk="0" hangingPunct="1">
        <a:lnSpc>
          <a:spcPct val="90000"/>
        </a:lnSpc>
        <a:spcBef>
          <a:spcPts val="1041"/>
        </a:spcBef>
        <a:buFont typeface="Arial" panose="020B0604020202020204" pitchFamily="34" charset="0"/>
        <a:buChar char="•"/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04329" rtl="0" eaLnBrk="1" latinLnBrk="0" hangingPunct="1"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1pPr>
      <a:lvl2pPr marL="952165" algn="l" defTabSz="1904329" rtl="0" eaLnBrk="1" latinLnBrk="0" hangingPunct="1"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2pPr>
      <a:lvl3pPr marL="1904329" algn="l" defTabSz="1904329" rtl="0" eaLnBrk="1" latinLnBrk="0" hangingPunct="1"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3pPr>
      <a:lvl4pPr marL="2856494" algn="l" defTabSz="1904329" rtl="0" eaLnBrk="1" latinLnBrk="0" hangingPunct="1"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4pPr>
      <a:lvl5pPr marL="3808659" algn="l" defTabSz="1904329" rtl="0" eaLnBrk="1" latinLnBrk="0" hangingPunct="1"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5pPr>
      <a:lvl6pPr marL="4760824" algn="l" defTabSz="1904329" rtl="0" eaLnBrk="1" latinLnBrk="0" hangingPunct="1"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6pPr>
      <a:lvl7pPr marL="5712988" algn="l" defTabSz="1904329" rtl="0" eaLnBrk="1" latinLnBrk="0" hangingPunct="1"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7pPr>
      <a:lvl8pPr marL="6665153" algn="l" defTabSz="1904329" rtl="0" eaLnBrk="1" latinLnBrk="0" hangingPunct="1"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8pPr>
      <a:lvl9pPr marL="7617318" algn="l" defTabSz="1904329" rtl="0" eaLnBrk="1" latinLnBrk="0" hangingPunct="1">
        <a:defRPr kumimoji="1" sz="37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18" Type="http://schemas.openxmlformats.org/officeDocument/2006/relationships/image" Target="../media/image12.emf"/><Relationship Id="rId26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oleObject" Target="../embeddings/oleObject2.bin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7.png"/><Relationship Id="rId24" Type="http://schemas.openxmlformats.org/officeDocument/2006/relationships/image" Target="../media/image18.png"/><Relationship Id="rId5" Type="http://schemas.openxmlformats.org/officeDocument/2006/relationships/image" Target="../media/image3.jp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image" Target="../media/image6.emf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0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図 134">
            <a:extLst>
              <a:ext uri="{FF2B5EF4-FFF2-40B4-BE49-F238E27FC236}">
                <a16:creationId xmlns:a16="http://schemas.microsoft.com/office/drawing/2014/main" id="{81DCC5D8-DCCC-B93B-4DE7-ABA388AE4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902" y="22066839"/>
            <a:ext cx="4917589" cy="4724743"/>
          </a:xfrm>
          <a:prstGeom prst="rect">
            <a:avLst/>
          </a:prstGeom>
        </p:spPr>
      </p:pic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0524DA8E-1D9A-6929-72E5-DEE05BA8892E}"/>
              </a:ext>
            </a:extLst>
          </p:cNvPr>
          <p:cNvGrpSpPr/>
          <p:nvPr/>
        </p:nvGrpSpPr>
        <p:grpSpPr>
          <a:xfrm>
            <a:off x="609104" y="24053244"/>
            <a:ext cx="4490309" cy="2606104"/>
            <a:chOff x="5682311" y="1718458"/>
            <a:chExt cx="3447768" cy="2001029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6C53D4EE-B3E8-6F45-50AB-992CA5C034D9}"/>
                </a:ext>
              </a:extLst>
            </p:cNvPr>
            <p:cNvGrpSpPr/>
            <p:nvPr/>
          </p:nvGrpSpPr>
          <p:grpSpPr>
            <a:xfrm>
              <a:off x="5682311" y="1718458"/>
              <a:ext cx="3447768" cy="2001029"/>
              <a:chOff x="5714202" y="1954014"/>
              <a:chExt cx="3447768" cy="2001029"/>
            </a:xfrm>
          </p:grpSpPr>
          <p:pic>
            <p:nvPicPr>
              <p:cNvPr id="57" name="圖片 123">
                <a:extLst>
                  <a:ext uri="{FF2B5EF4-FFF2-40B4-BE49-F238E27FC236}">
                    <a16:creationId xmlns:a16="http://schemas.microsoft.com/office/drawing/2014/main" id="{4BFA06A7-0431-D918-3C73-F62DF3957D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00" t="13914" r="1886" b="11378"/>
              <a:stretch/>
            </p:blipFill>
            <p:spPr>
              <a:xfrm rot="205842">
                <a:off x="5808974" y="1954014"/>
                <a:ext cx="3352996" cy="1902409"/>
              </a:xfrm>
              <a:prstGeom prst="rect">
                <a:avLst/>
              </a:prstGeom>
              <a:effectLst>
                <a:outerShdw blurRad="127000" dir="18900000" sy="23000" kx="-1200000" algn="bl" rotWithShape="0">
                  <a:prstClr val="black">
                    <a:alpha val="0"/>
                  </a:prstClr>
                </a:outerShdw>
              </a:effectLst>
            </p:spPr>
          </p:pic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ACABEC42-8350-4706-2850-D147C5699F1C}"/>
                  </a:ext>
                </a:extLst>
              </p:cNvPr>
              <p:cNvSpPr/>
              <p:nvPr/>
            </p:nvSpPr>
            <p:spPr>
              <a:xfrm>
                <a:off x="5714202" y="2269534"/>
                <a:ext cx="942491" cy="16855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4FB526BD-4E38-F5C2-4CC1-F91B5C459DBB}"/>
                  </a:ext>
                </a:extLst>
              </p:cNvPr>
              <p:cNvSpPr/>
              <p:nvPr/>
            </p:nvSpPr>
            <p:spPr>
              <a:xfrm>
                <a:off x="6043441" y="2357788"/>
                <a:ext cx="942491" cy="297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フリーフォーム 59">
                <a:extLst>
                  <a:ext uri="{FF2B5EF4-FFF2-40B4-BE49-F238E27FC236}">
                    <a16:creationId xmlns:a16="http://schemas.microsoft.com/office/drawing/2014/main" id="{684D3777-78F8-F6AC-DDAA-F5DC33B67410}"/>
                  </a:ext>
                </a:extLst>
              </p:cNvPr>
              <p:cNvSpPr/>
              <p:nvPr/>
            </p:nvSpPr>
            <p:spPr>
              <a:xfrm>
                <a:off x="6316324" y="2582051"/>
                <a:ext cx="544010" cy="509286"/>
              </a:xfrm>
              <a:custGeom>
                <a:avLst/>
                <a:gdLst>
                  <a:gd name="connsiteX0" fmla="*/ 544010 w 544010"/>
                  <a:gd name="connsiteY0" fmla="*/ 208344 h 509286"/>
                  <a:gd name="connsiteX1" fmla="*/ 544010 w 544010"/>
                  <a:gd name="connsiteY1" fmla="*/ 0 h 509286"/>
                  <a:gd name="connsiteX2" fmla="*/ 0 w 544010"/>
                  <a:gd name="connsiteY2" fmla="*/ 0 h 509286"/>
                  <a:gd name="connsiteX3" fmla="*/ 0 w 544010"/>
                  <a:gd name="connsiteY3" fmla="*/ 509286 h 509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010" h="509286">
                    <a:moveTo>
                      <a:pt x="544010" y="208344"/>
                    </a:moveTo>
                    <a:lnTo>
                      <a:pt x="544010" y="0"/>
                    </a:lnTo>
                    <a:lnTo>
                      <a:pt x="0" y="0"/>
                    </a:lnTo>
                    <a:lnTo>
                      <a:pt x="0" y="509286"/>
                    </a:lnTo>
                  </a:path>
                </a:pathLst>
              </a:cu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1" name="直線コネクタ 60">
                <a:extLst>
                  <a:ext uri="{FF2B5EF4-FFF2-40B4-BE49-F238E27FC236}">
                    <a16:creationId xmlns:a16="http://schemas.microsoft.com/office/drawing/2014/main" id="{4F56E3B9-BAEE-C6B8-8960-03C3B742A1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134656" y="3098485"/>
                <a:ext cx="356456" cy="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9F8510F0-0BA2-32B7-13E7-05F0016EFC5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194066" y="3195050"/>
                <a:ext cx="237636" cy="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3" name="フリーフォーム 62">
                <a:extLst>
                  <a:ext uri="{FF2B5EF4-FFF2-40B4-BE49-F238E27FC236}">
                    <a16:creationId xmlns:a16="http://schemas.microsoft.com/office/drawing/2014/main" id="{9671129D-09E3-39FC-7D81-7AD5CB7552B9}"/>
                  </a:ext>
                </a:extLst>
              </p:cNvPr>
              <p:cNvSpPr/>
              <p:nvPr/>
            </p:nvSpPr>
            <p:spPr>
              <a:xfrm>
                <a:off x="6312885" y="3209836"/>
                <a:ext cx="507226" cy="705515"/>
              </a:xfrm>
              <a:custGeom>
                <a:avLst/>
                <a:gdLst>
                  <a:gd name="connsiteX0" fmla="*/ 0 w 567159"/>
                  <a:gd name="connsiteY0" fmla="*/ 0 h 775504"/>
                  <a:gd name="connsiteX1" fmla="*/ 0 w 567159"/>
                  <a:gd name="connsiteY1" fmla="*/ 775504 h 775504"/>
                  <a:gd name="connsiteX2" fmla="*/ 567159 w 567159"/>
                  <a:gd name="connsiteY2" fmla="*/ 775504 h 775504"/>
                  <a:gd name="connsiteX3" fmla="*/ 567159 w 567159"/>
                  <a:gd name="connsiteY3" fmla="*/ 474562 h 77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7159" h="775504">
                    <a:moveTo>
                      <a:pt x="0" y="0"/>
                    </a:moveTo>
                    <a:lnTo>
                      <a:pt x="0" y="775504"/>
                    </a:lnTo>
                    <a:lnTo>
                      <a:pt x="567159" y="775504"/>
                    </a:lnTo>
                    <a:lnTo>
                      <a:pt x="567159" y="474562"/>
                    </a:lnTo>
                  </a:path>
                </a:pathLst>
              </a:cu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75D88BC0-417A-251F-670A-6C1B42A01A2C}"/>
                </a:ext>
              </a:extLst>
            </p:cNvPr>
            <p:cNvSpPr/>
            <p:nvPr/>
          </p:nvSpPr>
          <p:spPr>
            <a:xfrm>
              <a:off x="6469260" y="3500248"/>
              <a:ext cx="300942" cy="9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11" name="図 110" descr="動物, 魚, ブルー, 水 が含まれている画像&#10;&#10;自動的に生成された説明">
            <a:extLst>
              <a:ext uri="{FF2B5EF4-FFF2-40B4-BE49-F238E27FC236}">
                <a16:creationId xmlns:a16="http://schemas.microsoft.com/office/drawing/2014/main" id="{18596FD9-844A-46FE-1ECA-898CBAB1B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013" y="-38362"/>
            <a:ext cx="19143058" cy="5740664"/>
          </a:xfrm>
          <a:prstGeom prst="rect">
            <a:avLst/>
          </a:prstGeom>
        </p:spPr>
      </p:pic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90F0833E-706E-0979-A6E6-28F75C62CEAD}"/>
              </a:ext>
            </a:extLst>
          </p:cNvPr>
          <p:cNvSpPr>
            <a:spLocks/>
          </p:cNvSpPr>
          <p:nvPr/>
        </p:nvSpPr>
        <p:spPr>
          <a:xfrm>
            <a:off x="954709" y="6066105"/>
            <a:ext cx="2608095" cy="716988"/>
          </a:xfrm>
          <a:prstGeom prst="rect">
            <a:avLst/>
          </a:prstGeom>
          <a:solidFill>
            <a:srgbClr val="00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89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8CFA13FE-8071-6D9C-469E-8DFEED41EF11}"/>
              </a:ext>
            </a:extLst>
          </p:cNvPr>
          <p:cNvSpPr txBox="1"/>
          <p:nvPr/>
        </p:nvSpPr>
        <p:spPr>
          <a:xfrm>
            <a:off x="996854" y="3946885"/>
            <a:ext cx="15995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>
                <a:solidFill>
                  <a:schemeClr val="bg1"/>
                </a:solidFill>
                <a:latin typeface="Hiragino Kaku Gothic StdN W6" panose="020B0400000000000000" pitchFamily="34" charset="-128"/>
                <a:ea typeface="Hiragino Kaku Gothic StdN W6" panose="020B0400000000000000" pitchFamily="34" charset="-128"/>
              </a:rPr>
              <a:t>高分子・バイオ材料研究センター　高分子分野　分子メカトロニクスグループ</a:t>
            </a:r>
            <a:endParaRPr kumimoji="1" lang="ja-JP" altLang="en-US" sz="3200" b="1" dirty="0">
              <a:solidFill>
                <a:schemeClr val="bg1"/>
              </a:solidFill>
              <a:latin typeface="Hiragino Kaku Gothic StdN W6" panose="020B0400000000000000" pitchFamily="34" charset="-128"/>
              <a:ea typeface="Hiragino Kaku Gothic StdN W6" panose="020B0400000000000000" pitchFamily="34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E2D0687-D4BE-1E2B-142A-4B55D6CBAA20}"/>
              </a:ext>
            </a:extLst>
          </p:cNvPr>
          <p:cNvSpPr txBox="1"/>
          <p:nvPr/>
        </p:nvSpPr>
        <p:spPr>
          <a:xfrm>
            <a:off x="991391" y="4603368"/>
            <a:ext cx="12078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>
                <a:solidFill>
                  <a:schemeClr val="bg1"/>
                </a:solidFill>
                <a:latin typeface="Hiragino Kaku Gothic StdN W6" panose="020B0400000000000000" pitchFamily="34" charset="-128"/>
                <a:ea typeface="Hiragino Kaku Gothic StdN W6" panose="020B0400000000000000" pitchFamily="34" charset="-128"/>
              </a:rPr>
              <a:t>吉尾正史</a:t>
            </a:r>
            <a:endParaRPr kumimoji="1" lang="ja-JP" altLang="en-US" sz="4000" b="1" dirty="0">
              <a:solidFill>
                <a:schemeClr val="bg1"/>
              </a:solidFill>
              <a:latin typeface="Hiragino Kaku Gothic StdN W6" panose="020B0400000000000000" pitchFamily="34" charset="-128"/>
              <a:ea typeface="Hiragino Kaku Gothic StdN W6" panose="020B0400000000000000" pitchFamily="34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A684C618-B088-C0A8-5389-4CDF27C93284}"/>
              </a:ext>
            </a:extLst>
          </p:cNvPr>
          <p:cNvSpPr txBox="1"/>
          <p:nvPr/>
        </p:nvSpPr>
        <p:spPr>
          <a:xfrm>
            <a:off x="705640" y="6183893"/>
            <a:ext cx="3085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ja-JP" sz="2800" b="1" dirty="0">
                <a:solidFill>
                  <a:schemeClr val="bg1"/>
                </a:solidFill>
                <a:latin typeface="Hiragino Kaku Gothic StdN W6" panose="020B0400000000000000" pitchFamily="34" charset="-128"/>
                <a:ea typeface="Hiragino Kaku Gothic StdN W6" panose="020B0400000000000000" pitchFamily="34" charset="-128"/>
              </a:rPr>
              <a:t>KEYWORDS</a:t>
            </a:r>
            <a:endParaRPr kumimoji="1" lang="ja-JP" altLang="en-US" sz="2800" b="1" dirty="0">
              <a:solidFill>
                <a:schemeClr val="bg1"/>
              </a:solidFill>
              <a:latin typeface="Hiragino Kaku Gothic StdN W6" panose="020B0400000000000000" pitchFamily="34" charset="-128"/>
              <a:ea typeface="Hiragino Kaku Gothic StdN W6" panose="020B0400000000000000" pitchFamily="34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973E291-5E2F-4EDD-3A18-033AEDAF0A91}"/>
              </a:ext>
            </a:extLst>
          </p:cNvPr>
          <p:cNvSpPr txBox="1"/>
          <p:nvPr/>
        </p:nvSpPr>
        <p:spPr>
          <a:xfrm>
            <a:off x="954709" y="908829"/>
            <a:ext cx="14138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>
                <a:solidFill>
                  <a:schemeClr val="bg1"/>
                </a:solidFill>
                <a:latin typeface="Hiragino Kaku Gothic StdN W8" panose="020B0400000000000000" pitchFamily="34" charset="-128"/>
                <a:ea typeface="Hiragino Kaku Gothic StdN W8" panose="020B0400000000000000" pitchFamily="34" charset="-128"/>
              </a:rPr>
              <a:t>液晶イオニックアクチュエータ</a:t>
            </a:r>
            <a:endParaRPr kumimoji="1" lang="ja-JP" altLang="en-US" sz="6000" b="1" dirty="0">
              <a:solidFill>
                <a:schemeClr val="bg1"/>
              </a:solidFill>
              <a:latin typeface="Hiragino Kaku Gothic StdN W8" panose="020B0400000000000000" pitchFamily="34" charset="-128"/>
              <a:ea typeface="Hiragino Kaku Gothic StdN W8" panose="020B0400000000000000" pitchFamily="34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E7EBCB11-1351-5AEC-1DE4-A44DDA94FC19}"/>
              </a:ext>
            </a:extLst>
          </p:cNvPr>
          <p:cNvSpPr txBox="1"/>
          <p:nvPr/>
        </p:nvSpPr>
        <p:spPr>
          <a:xfrm>
            <a:off x="992448" y="2999980"/>
            <a:ext cx="1739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Liquid Crystal Ionic Actuators</a:t>
            </a:r>
            <a:endParaRPr kumimoji="1" lang="ja-JP" altLang="en-US" sz="4000" dirty="0">
              <a:solidFill>
                <a:schemeClr val="bg1"/>
              </a:solidFill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9A7FE1AD-C624-6C56-D417-BD4E57D4AA23}"/>
              </a:ext>
            </a:extLst>
          </p:cNvPr>
          <p:cNvSpPr txBox="1"/>
          <p:nvPr/>
        </p:nvSpPr>
        <p:spPr>
          <a:xfrm>
            <a:off x="11121656" y="4725053"/>
            <a:ext cx="7585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  <a:latin typeface="Hiragino Kaku Gothic StdN W6" panose="020B0400000000000000" pitchFamily="34" charset="-128"/>
                <a:ea typeface="Hiragino Kaku Gothic StdN W6" panose="020B0400000000000000" pitchFamily="34" charset="-128"/>
              </a:rPr>
              <a:t>YOSHIO.Masafumi@nims.go.jp</a:t>
            </a:r>
            <a:endParaRPr kumimoji="1" lang="ja-JP" altLang="en-US" sz="3200" b="1" dirty="0">
              <a:solidFill>
                <a:schemeClr val="bg1"/>
              </a:solidFill>
              <a:latin typeface="Hiragino Kaku Gothic StdN W6" panose="020B0400000000000000" pitchFamily="34" charset="-128"/>
              <a:ea typeface="Hiragino Kaku Gothic StdN W6" panose="020B0400000000000000" pitchFamily="34" charset="-128"/>
            </a:endParaRP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30EB373B-47E2-C7EF-C4E5-F085A5372127}"/>
              </a:ext>
            </a:extLst>
          </p:cNvPr>
          <p:cNvSpPr/>
          <p:nvPr/>
        </p:nvSpPr>
        <p:spPr>
          <a:xfrm>
            <a:off x="1076750" y="27708123"/>
            <a:ext cx="7857700" cy="559286"/>
          </a:xfrm>
          <a:prstGeom prst="rect">
            <a:avLst/>
          </a:prstGeom>
          <a:solidFill>
            <a:srgbClr val="2B52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89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6711DF1-C8A1-28AA-C98A-ABA1813DFDCB}"/>
              </a:ext>
            </a:extLst>
          </p:cNvPr>
          <p:cNvSpPr txBox="1"/>
          <p:nvPr/>
        </p:nvSpPr>
        <p:spPr>
          <a:xfrm>
            <a:off x="1132593" y="27774362"/>
            <a:ext cx="7478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Hiragino Kaku Gothic StdN W8" panose="020B0400000000000000" pitchFamily="34" charset="-128"/>
                <a:ea typeface="Hiragino Kaku Gothic StdN W8" panose="020B0400000000000000" pitchFamily="34" charset="-128"/>
              </a:rPr>
              <a:t>応用分野と今後の展開</a:t>
            </a:r>
          </a:p>
        </p:txBody>
      </p: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A5284BE3-560E-9D68-41C9-7E60702FF9DF}"/>
              </a:ext>
            </a:extLst>
          </p:cNvPr>
          <p:cNvSpPr/>
          <p:nvPr/>
        </p:nvSpPr>
        <p:spPr>
          <a:xfrm>
            <a:off x="1076750" y="28270506"/>
            <a:ext cx="7857700" cy="345600"/>
          </a:xfrm>
          <a:prstGeom prst="rect">
            <a:avLst/>
          </a:prstGeom>
          <a:solidFill>
            <a:srgbClr val="E2F3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89"/>
          </a:p>
        </p:txBody>
      </p:sp>
      <p:pic>
        <p:nvPicPr>
          <p:cNvPr id="109" name="図 108">
            <a:extLst>
              <a:ext uri="{FF2B5EF4-FFF2-40B4-BE49-F238E27FC236}">
                <a16:creationId xmlns:a16="http://schemas.microsoft.com/office/drawing/2014/main" id="{DFBA6E6B-E689-8068-929E-E9EF058A5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5165" y="-47437"/>
            <a:ext cx="2619072" cy="214975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1D7E300-1205-9796-71D2-D1974E8D5706}"/>
              </a:ext>
            </a:extLst>
          </p:cNvPr>
          <p:cNvSpPr txBox="1"/>
          <p:nvPr/>
        </p:nvSpPr>
        <p:spPr>
          <a:xfrm>
            <a:off x="976641" y="341690"/>
            <a:ext cx="13266109" cy="43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2" dirty="0">
                <a:solidFill>
                  <a:schemeClr val="bg1"/>
                </a:solidFill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00-000</a:t>
            </a:r>
            <a:endParaRPr kumimoji="1" lang="ja-JP" altLang="en-US" sz="2202" dirty="0">
              <a:solidFill>
                <a:schemeClr val="bg1"/>
              </a:solidFill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A410F85-EDDA-ECAF-50E5-1BB76EBB1BB5}"/>
              </a:ext>
            </a:extLst>
          </p:cNvPr>
          <p:cNvSpPr txBox="1"/>
          <p:nvPr/>
        </p:nvSpPr>
        <p:spPr>
          <a:xfrm>
            <a:off x="3562803" y="6136762"/>
            <a:ext cx="1444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液晶、イオン伝導、アクチュエータ、ソフトロボット、触覚デバイス</a:t>
            </a:r>
            <a:endParaRPr kumimoji="1" lang="ja-JP" altLang="en-US" sz="36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B7E8183-B4EE-2A40-A63B-B14CEF99D30D}"/>
              </a:ext>
            </a:extLst>
          </p:cNvPr>
          <p:cNvSpPr/>
          <p:nvPr/>
        </p:nvSpPr>
        <p:spPr>
          <a:xfrm>
            <a:off x="1076750" y="7134325"/>
            <a:ext cx="16794938" cy="1967767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8C7B662-3941-3083-F836-2360A8D2C79C}"/>
              </a:ext>
            </a:extLst>
          </p:cNvPr>
          <p:cNvSpPr/>
          <p:nvPr/>
        </p:nvSpPr>
        <p:spPr>
          <a:xfrm>
            <a:off x="10013988" y="27711076"/>
            <a:ext cx="7857700" cy="559286"/>
          </a:xfrm>
          <a:prstGeom prst="rect">
            <a:avLst/>
          </a:prstGeom>
          <a:solidFill>
            <a:srgbClr val="2B52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89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F5050F-7ADE-0BA9-35CC-E7D8721FC96A}"/>
              </a:ext>
            </a:extLst>
          </p:cNvPr>
          <p:cNvSpPr txBox="1"/>
          <p:nvPr/>
        </p:nvSpPr>
        <p:spPr>
          <a:xfrm>
            <a:off x="10069831" y="27777315"/>
            <a:ext cx="7646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Hiragino Kaku Gothic StdN W8" panose="020B0400000000000000" pitchFamily="34" charset="-128"/>
                <a:ea typeface="Hiragino Kaku Gothic StdN W8" panose="020B0400000000000000" pitchFamily="34" charset="-128"/>
              </a:rPr>
              <a:t>実用化へ向けた課題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B47EAB0-F4F2-176D-25C7-5BD0A787C8B1}"/>
              </a:ext>
            </a:extLst>
          </p:cNvPr>
          <p:cNvSpPr/>
          <p:nvPr/>
        </p:nvSpPr>
        <p:spPr>
          <a:xfrm>
            <a:off x="10013988" y="28273459"/>
            <a:ext cx="7857700" cy="345600"/>
          </a:xfrm>
          <a:prstGeom prst="rect">
            <a:avLst/>
          </a:prstGeom>
          <a:solidFill>
            <a:srgbClr val="E2F3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89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730FBF-22C8-97A3-3F87-636CC2B175A8}"/>
              </a:ext>
            </a:extLst>
          </p:cNvPr>
          <p:cNvSpPr txBox="1"/>
          <p:nvPr/>
        </p:nvSpPr>
        <p:spPr>
          <a:xfrm>
            <a:off x="1076280" y="28675169"/>
            <a:ext cx="8445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ja-JP" altLang="en-US" sz="32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グリッパーロボット、触覚提示デバイス</a:t>
            </a:r>
            <a:endParaRPr kumimoji="1" lang="en-US" altLang="ja-JP" sz="32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  <a:p>
            <a:endParaRPr kumimoji="1" lang="en-US" altLang="ja-JP" sz="32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ja-JP" altLang="en-US" sz="32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電気力学変換に及ぼすイオン種の効果解明</a:t>
            </a:r>
            <a:endParaRPr kumimoji="1" lang="en-US" altLang="ja-JP" sz="32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  <a:p>
            <a:endParaRPr kumimoji="1" lang="en-US" altLang="ja-JP" sz="32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ja-JP" altLang="en-US" sz="32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温度関数としての機械的特性の評価</a:t>
            </a:r>
            <a:endParaRPr kumimoji="1" lang="ja-JP" altLang="en-US" sz="32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01A3D-FB1B-6193-D511-E809A6DA786C}"/>
              </a:ext>
            </a:extLst>
          </p:cNvPr>
          <p:cNvSpPr txBox="1"/>
          <p:nvPr/>
        </p:nvSpPr>
        <p:spPr>
          <a:xfrm>
            <a:off x="10069831" y="28675169"/>
            <a:ext cx="7801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ja-JP" altLang="en-US" sz="32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高速振動化</a:t>
            </a:r>
            <a:r>
              <a:rPr kumimoji="1" lang="en-US" altLang="ja-JP" sz="3200" dirty="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300Hz</a:t>
            </a:r>
            <a:r>
              <a:rPr kumimoji="1" lang="ja-JP" altLang="en-US" sz="32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、高出力化</a:t>
            </a:r>
            <a:r>
              <a:rPr kumimoji="1" lang="en-US" altLang="ja-JP" sz="3200" dirty="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10gf</a:t>
            </a:r>
          </a:p>
          <a:p>
            <a:endParaRPr kumimoji="1" lang="en-US" altLang="ja-JP" sz="32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ja-JP" altLang="en-US" sz="32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耐水化のための</a:t>
            </a:r>
            <a:r>
              <a:rPr kumimoji="1" lang="en-US" altLang="ja-JP" sz="3200" dirty="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PEDOT:PSS</a:t>
            </a:r>
            <a:r>
              <a:rPr kumimoji="1" lang="ja-JP" altLang="en-US" sz="32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電極被覆</a:t>
            </a:r>
            <a:endParaRPr kumimoji="1" lang="en-US" altLang="ja-JP" sz="32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  <a:p>
            <a:endParaRPr kumimoji="1" lang="en-US" altLang="ja-JP" sz="32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ja-JP" altLang="en-US" sz="32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液晶の安価合成法の開発</a:t>
            </a:r>
            <a:endParaRPr kumimoji="1" lang="en-US" altLang="ja-JP" sz="32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C864931-729A-9FEC-E9CF-976573898661}"/>
              </a:ext>
            </a:extLst>
          </p:cNvPr>
          <p:cNvGrpSpPr/>
          <p:nvPr/>
        </p:nvGrpSpPr>
        <p:grpSpPr>
          <a:xfrm>
            <a:off x="1171962" y="7603237"/>
            <a:ext cx="7142698" cy="4526652"/>
            <a:chOff x="5839638" y="150823"/>
            <a:chExt cx="4451423" cy="2821069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916B0708-4068-57D4-C200-B6E521413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69000"/>
                      </a14:imgEffect>
                      <a14:imgEffect>
                        <a14:colorTemperature colorTemp="9812"/>
                      </a14:imgEffect>
                      <a14:imgEffect>
                        <a14:brightnessContrast bright="62000" contrast="2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3055" flipH="1">
              <a:off x="5839638" y="150823"/>
              <a:ext cx="4220402" cy="2821069"/>
            </a:xfrm>
            <a:prstGeom prst="rect">
              <a:avLst/>
            </a:prstGeom>
            <a:effectLst>
              <a:glow rad="76200">
                <a:schemeClr val="tx1">
                  <a:lumMod val="50000"/>
                  <a:lumOff val="50000"/>
                  <a:alpha val="46000"/>
                </a:schemeClr>
              </a:glow>
            </a:effectLst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B6FAC13F-14F7-D2E9-B677-20F6D917F0F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934605" y="1835949"/>
              <a:ext cx="356456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8E96E681-227F-49EA-6321-BF0EF75874B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994015" y="1990389"/>
              <a:ext cx="237636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フリーフォーム 8">
              <a:extLst>
                <a:ext uri="{FF2B5EF4-FFF2-40B4-BE49-F238E27FC236}">
                  <a16:creationId xmlns:a16="http://schemas.microsoft.com/office/drawing/2014/main" id="{3CDBBBE3-4790-F6EE-92F0-AB1BBAED6F71}"/>
                </a:ext>
              </a:extLst>
            </p:cNvPr>
            <p:cNvSpPr/>
            <p:nvPr/>
          </p:nvSpPr>
          <p:spPr bwMode="auto">
            <a:xfrm flipV="1">
              <a:off x="9603002" y="1217006"/>
              <a:ext cx="505307" cy="618944"/>
            </a:xfrm>
            <a:custGeom>
              <a:avLst/>
              <a:gdLst>
                <a:gd name="connsiteX0" fmla="*/ 0 w 370114"/>
                <a:gd name="connsiteY0" fmla="*/ 239486 h 598714"/>
                <a:gd name="connsiteX1" fmla="*/ 0 w 370114"/>
                <a:gd name="connsiteY1" fmla="*/ 598714 h 598714"/>
                <a:gd name="connsiteX2" fmla="*/ 370114 w 370114"/>
                <a:gd name="connsiteY2" fmla="*/ 598714 h 598714"/>
                <a:gd name="connsiteX3" fmla="*/ 370114 w 370114"/>
                <a:gd name="connsiteY3" fmla="*/ 0 h 598714"/>
                <a:gd name="connsiteX4" fmla="*/ 326572 w 370114"/>
                <a:gd name="connsiteY4" fmla="*/ 0 h 598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114" h="598714">
                  <a:moveTo>
                    <a:pt x="0" y="239486"/>
                  </a:moveTo>
                  <a:lnTo>
                    <a:pt x="0" y="598714"/>
                  </a:lnTo>
                  <a:lnTo>
                    <a:pt x="370114" y="598714"/>
                  </a:lnTo>
                  <a:lnTo>
                    <a:pt x="370114" y="0"/>
                  </a:lnTo>
                  <a:lnTo>
                    <a:pt x="326572" y="0"/>
                  </a:lnTo>
                </a:path>
              </a:pathLst>
            </a:cu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F57FF17F-E75C-C2F1-70EF-87C2D4BA0C77}"/>
                </a:ext>
              </a:extLst>
            </p:cNvPr>
            <p:cNvGrpSpPr/>
            <p:nvPr/>
          </p:nvGrpSpPr>
          <p:grpSpPr>
            <a:xfrm>
              <a:off x="7722198" y="1405244"/>
              <a:ext cx="565079" cy="565079"/>
              <a:chOff x="6160483" y="337885"/>
              <a:chExt cx="565079" cy="565079"/>
            </a:xfrm>
          </p:grpSpPr>
          <p:sp>
            <p:nvSpPr>
              <p:cNvPr id="37" name="円/楕円 36">
                <a:extLst>
                  <a:ext uri="{FF2B5EF4-FFF2-40B4-BE49-F238E27FC236}">
                    <a16:creationId xmlns:a16="http://schemas.microsoft.com/office/drawing/2014/main" id="{04141897-DFE9-35B8-C59C-14D300D7286B}"/>
                  </a:ext>
                </a:extLst>
              </p:cNvPr>
              <p:cNvSpPr/>
              <p:nvPr/>
            </p:nvSpPr>
            <p:spPr>
              <a:xfrm>
                <a:off x="6160483" y="337885"/>
                <a:ext cx="565079" cy="565079"/>
              </a:xfrm>
              <a:prstGeom prst="ellipse">
                <a:avLst/>
              </a:prstGeom>
              <a:gradFill>
                <a:gsLst>
                  <a:gs pos="0">
                    <a:srgbClr val="FF7E79"/>
                  </a:gs>
                  <a:gs pos="100000">
                    <a:srgbClr val="FF0000"/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0EB62ED0-30A4-D0CC-4CD8-54D45C877700}"/>
                  </a:ext>
                </a:extLst>
              </p:cNvPr>
              <p:cNvSpPr txBox="1"/>
              <p:nvPr/>
            </p:nvSpPr>
            <p:spPr>
              <a:xfrm>
                <a:off x="6244968" y="409060"/>
                <a:ext cx="314644" cy="305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200" b="1">
                    <a:effectLst>
                      <a:glow rad="127000">
                        <a:schemeClr val="bg1"/>
                      </a:glow>
                    </a:effectLst>
                    <a:latin typeface="MS Gothic" panose="020B0609070205080204" pitchFamily="49" charset="-128"/>
                    <a:ea typeface="MS Gothic" panose="020B0609070205080204" pitchFamily="49" charset="-128"/>
                    <a:cs typeface="Arial" panose="020B0604020202020204" pitchFamily="34" charset="0"/>
                  </a:rPr>
                  <a:t>＋</a:t>
                </a:r>
              </a:p>
            </p:txBody>
          </p: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8C24ED42-6E58-4577-F9D2-AD4CC6F1E0AE}"/>
                </a:ext>
              </a:extLst>
            </p:cNvPr>
            <p:cNvGrpSpPr/>
            <p:nvPr/>
          </p:nvGrpSpPr>
          <p:grpSpPr>
            <a:xfrm>
              <a:off x="7979705" y="909109"/>
              <a:ext cx="332346" cy="360265"/>
              <a:chOff x="8515660" y="478863"/>
              <a:chExt cx="332346" cy="360265"/>
            </a:xfrm>
          </p:grpSpPr>
          <p:sp>
            <p:nvSpPr>
              <p:cNvPr id="35" name="円/楕円 34">
                <a:extLst>
                  <a:ext uri="{FF2B5EF4-FFF2-40B4-BE49-F238E27FC236}">
                    <a16:creationId xmlns:a16="http://schemas.microsoft.com/office/drawing/2014/main" id="{AFA4BF83-5913-946D-3F09-831704F83D77}"/>
                  </a:ext>
                </a:extLst>
              </p:cNvPr>
              <p:cNvSpPr/>
              <p:nvPr/>
            </p:nvSpPr>
            <p:spPr>
              <a:xfrm>
                <a:off x="8515660" y="506782"/>
                <a:ext cx="332346" cy="332346"/>
              </a:xfrm>
              <a:prstGeom prst="ellipse">
                <a:avLst/>
              </a:prstGeom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E0D32F5F-D3F1-9802-4C5E-3A83D1343930}"/>
                  </a:ext>
                </a:extLst>
              </p:cNvPr>
              <p:cNvSpPr txBox="1"/>
              <p:nvPr/>
            </p:nvSpPr>
            <p:spPr>
              <a:xfrm>
                <a:off x="8561772" y="478863"/>
                <a:ext cx="207588" cy="305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b="1" dirty="0">
                    <a:effectLst>
                      <a:glow rad="127000">
                        <a:schemeClr val="bg1"/>
                      </a:glow>
                    </a:effectLst>
                    <a:latin typeface="MS Gothic" panose="020B0609070205080204" pitchFamily="49" charset="-128"/>
                    <a:ea typeface="MS Gothic" panose="020B0609070205080204" pitchFamily="49" charset="-128"/>
                    <a:cs typeface="Arial" panose="020B0604020202020204" pitchFamily="34" charset="0"/>
                  </a:rPr>
                  <a:t>−</a:t>
                </a:r>
                <a:endParaRPr kumimoji="1" lang="ja-JP" altLang="en-US" sz="3200" b="1">
                  <a:effectLst>
                    <a:glow rad="127000">
                      <a:schemeClr val="bg1"/>
                    </a:glow>
                  </a:effectLst>
                  <a:latin typeface="MS Gothic" panose="020B0609070205080204" pitchFamily="49" charset="-128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453DA6F-8687-52F0-F086-6FCA9372E500}"/>
                </a:ext>
              </a:extLst>
            </p:cNvPr>
            <p:cNvSpPr txBox="1"/>
            <p:nvPr/>
          </p:nvSpPr>
          <p:spPr>
            <a:xfrm>
              <a:off x="6341178" y="1059717"/>
              <a:ext cx="1381020" cy="305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200" b="1">
                  <a:effectLst>
                    <a:glow rad="127000">
                      <a:schemeClr val="bg1"/>
                    </a:glow>
                  </a:effectLst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高分子電解質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13C3F061-5EE7-E8E8-6D35-1F4A7952C1FB}"/>
                </a:ext>
              </a:extLst>
            </p:cNvPr>
            <p:cNvSpPr txBox="1"/>
            <p:nvPr/>
          </p:nvSpPr>
          <p:spPr>
            <a:xfrm>
              <a:off x="6914679" y="602643"/>
              <a:ext cx="524573" cy="305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>
                  <a:effectLst>
                    <a:glow rad="127000">
                      <a:schemeClr val="bg1"/>
                    </a:glow>
                  </a:effectLst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電極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398ED3FC-7DD4-B0D2-3418-E815285C99E3}"/>
                </a:ext>
              </a:extLst>
            </p:cNvPr>
            <p:cNvSpPr txBox="1"/>
            <p:nvPr/>
          </p:nvSpPr>
          <p:spPr>
            <a:xfrm>
              <a:off x="6701328" y="1562429"/>
              <a:ext cx="524573" cy="305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>
                  <a:effectLst>
                    <a:glow rad="127000">
                      <a:schemeClr val="bg1"/>
                    </a:glow>
                  </a:effectLst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電極</a:t>
              </a:r>
            </a:p>
          </p:txBody>
        </p: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35354810-1290-C03C-876A-E3652364A03A}"/>
                </a:ext>
              </a:extLst>
            </p:cNvPr>
            <p:cNvGrpSpPr/>
            <p:nvPr/>
          </p:nvGrpSpPr>
          <p:grpSpPr>
            <a:xfrm>
              <a:off x="8390718" y="1789910"/>
              <a:ext cx="505307" cy="505307"/>
              <a:chOff x="6160483" y="337885"/>
              <a:chExt cx="565079" cy="565079"/>
            </a:xfrm>
          </p:grpSpPr>
          <p:sp>
            <p:nvSpPr>
              <p:cNvPr id="33" name="円/楕円 32">
                <a:extLst>
                  <a:ext uri="{FF2B5EF4-FFF2-40B4-BE49-F238E27FC236}">
                    <a16:creationId xmlns:a16="http://schemas.microsoft.com/office/drawing/2014/main" id="{BF88876B-2343-4A8F-8050-652042B91819}"/>
                  </a:ext>
                </a:extLst>
              </p:cNvPr>
              <p:cNvSpPr/>
              <p:nvPr/>
            </p:nvSpPr>
            <p:spPr>
              <a:xfrm>
                <a:off x="6160483" y="337885"/>
                <a:ext cx="565079" cy="565079"/>
              </a:xfrm>
              <a:prstGeom prst="ellipse">
                <a:avLst/>
              </a:prstGeom>
              <a:gradFill>
                <a:gsLst>
                  <a:gs pos="0">
                    <a:srgbClr val="FF7E79"/>
                  </a:gs>
                  <a:gs pos="100000">
                    <a:srgbClr val="FF0000"/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541243F2-C2FD-0DE9-53C5-A8159350C8D1}"/>
                  </a:ext>
                </a:extLst>
              </p:cNvPr>
              <p:cNvSpPr txBox="1"/>
              <p:nvPr/>
            </p:nvSpPr>
            <p:spPr>
              <a:xfrm>
                <a:off x="6232031" y="393191"/>
                <a:ext cx="351863" cy="3412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200" b="1">
                    <a:effectLst>
                      <a:glow rad="127000">
                        <a:schemeClr val="bg1"/>
                      </a:glow>
                    </a:effectLst>
                    <a:latin typeface="MS Gothic" panose="020B0609070205080204" pitchFamily="49" charset="-128"/>
                    <a:ea typeface="MS Gothic" panose="020B0609070205080204" pitchFamily="49" charset="-128"/>
                    <a:cs typeface="Arial" panose="020B0604020202020204" pitchFamily="34" charset="0"/>
                  </a:rPr>
                  <a:t>＋</a:t>
                </a:r>
              </a:p>
            </p:txBody>
          </p:sp>
        </p:grp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453426C8-DBE3-9F32-C965-88725EA10104}"/>
                </a:ext>
              </a:extLst>
            </p:cNvPr>
            <p:cNvGrpSpPr/>
            <p:nvPr/>
          </p:nvGrpSpPr>
          <p:grpSpPr>
            <a:xfrm>
              <a:off x="9078594" y="2004944"/>
              <a:ext cx="438406" cy="438406"/>
              <a:chOff x="6160483" y="337885"/>
              <a:chExt cx="565079" cy="565079"/>
            </a:xfrm>
          </p:grpSpPr>
          <p:sp>
            <p:nvSpPr>
              <p:cNvPr id="31" name="円/楕円 30">
                <a:extLst>
                  <a:ext uri="{FF2B5EF4-FFF2-40B4-BE49-F238E27FC236}">
                    <a16:creationId xmlns:a16="http://schemas.microsoft.com/office/drawing/2014/main" id="{6A72CD40-F06E-F950-38CB-FA2F0A34D3D5}"/>
                  </a:ext>
                </a:extLst>
              </p:cNvPr>
              <p:cNvSpPr/>
              <p:nvPr/>
            </p:nvSpPr>
            <p:spPr>
              <a:xfrm>
                <a:off x="6160483" y="337885"/>
                <a:ext cx="565079" cy="565079"/>
              </a:xfrm>
              <a:prstGeom prst="ellipse">
                <a:avLst/>
              </a:prstGeom>
              <a:gradFill>
                <a:gsLst>
                  <a:gs pos="0">
                    <a:srgbClr val="FF7E79"/>
                  </a:gs>
                  <a:gs pos="100000">
                    <a:srgbClr val="FF0000"/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03EC4636-B818-3C4C-E412-70C1866B65CD}"/>
                  </a:ext>
                </a:extLst>
              </p:cNvPr>
              <p:cNvSpPr txBox="1"/>
              <p:nvPr/>
            </p:nvSpPr>
            <p:spPr>
              <a:xfrm>
                <a:off x="6206997" y="378451"/>
                <a:ext cx="405557" cy="393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200" b="1">
                    <a:effectLst>
                      <a:glow rad="127000">
                        <a:schemeClr val="bg1"/>
                      </a:glow>
                    </a:effectLst>
                    <a:latin typeface="MS Gothic" panose="020B0609070205080204" pitchFamily="49" charset="-128"/>
                    <a:ea typeface="MS Gothic" panose="020B0609070205080204" pitchFamily="49" charset="-128"/>
                    <a:cs typeface="Arial" panose="020B0604020202020204" pitchFamily="34" charset="0"/>
                  </a:rPr>
                  <a:t>＋</a:t>
                </a:r>
              </a:p>
            </p:txBody>
          </p:sp>
        </p:grp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6F9B9EBB-FE98-CDC1-355E-8B57977324EB}"/>
                </a:ext>
              </a:extLst>
            </p:cNvPr>
            <p:cNvGrpSpPr/>
            <p:nvPr/>
          </p:nvGrpSpPr>
          <p:grpSpPr>
            <a:xfrm>
              <a:off x="8596976" y="1416340"/>
              <a:ext cx="302019" cy="345047"/>
              <a:chOff x="8515660" y="459432"/>
              <a:chExt cx="332346" cy="379696"/>
            </a:xfrm>
          </p:grpSpPr>
          <p:sp>
            <p:nvSpPr>
              <p:cNvPr id="29" name="円/楕円 28">
                <a:extLst>
                  <a:ext uri="{FF2B5EF4-FFF2-40B4-BE49-F238E27FC236}">
                    <a16:creationId xmlns:a16="http://schemas.microsoft.com/office/drawing/2014/main" id="{35985D51-0673-27DF-79AA-35E1297CF66A}"/>
                  </a:ext>
                </a:extLst>
              </p:cNvPr>
              <p:cNvSpPr/>
              <p:nvPr/>
            </p:nvSpPr>
            <p:spPr>
              <a:xfrm>
                <a:off x="8515660" y="506782"/>
                <a:ext cx="332346" cy="332346"/>
              </a:xfrm>
              <a:prstGeom prst="ellipse">
                <a:avLst/>
              </a:prstGeom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5278460F-3A62-9576-F5FC-E4A90F1C502A}"/>
                  </a:ext>
                </a:extLst>
              </p:cNvPr>
              <p:cNvSpPr txBox="1"/>
              <p:nvPr/>
            </p:nvSpPr>
            <p:spPr>
              <a:xfrm>
                <a:off x="8552320" y="459432"/>
                <a:ext cx="228433" cy="335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b="1" dirty="0">
                    <a:effectLst>
                      <a:glow rad="127000">
                        <a:schemeClr val="bg1"/>
                      </a:glow>
                    </a:effectLst>
                    <a:latin typeface="MS Gothic" panose="020B0609070205080204" pitchFamily="49" charset="-128"/>
                    <a:ea typeface="MS Gothic" panose="020B0609070205080204" pitchFamily="49" charset="-128"/>
                    <a:cs typeface="Arial" panose="020B0604020202020204" pitchFamily="34" charset="0"/>
                  </a:rPr>
                  <a:t>−</a:t>
                </a:r>
                <a:endParaRPr kumimoji="1" lang="ja-JP" altLang="en-US" sz="3200" b="1">
                  <a:effectLst>
                    <a:glow rad="127000">
                      <a:schemeClr val="bg1"/>
                    </a:glow>
                  </a:effectLst>
                  <a:latin typeface="MS Gothic" panose="020B0609070205080204" pitchFamily="49" charset="-128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B9D73BDA-39A8-2712-6AAE-46ACFC02050E}"/>
                </a:ext>
              </a:extLst>
            </p:cNvPr>
            <p:cNvGrpSpPr/>
            <p:nvPr/>
          </p:nvGrpSpPr>
          <p:grpSpPr>
            <a:xfrm>
              <a:off x="9231370" y="1661641"/>
              <a:ext cx="233279" cy="305109"/>
              <a:chOff x="8515660" y="405628"/>
              <a:chExt cx="332346" cy="434680"/>
            </a:xfrm>
          </p:grpSpPr>
          <p:sp>
            <p:nvSpPr>
              <p:cNvPr id="27" name="円/楕円 26">
                <a:extLst>
                  <a:ext uri="{FF2B5EF4-FFF2-40B4-BE49-F238E27FC236}">
                    <a16:creationId xmlns:a16="http://schemas.microsoft.com/office/drawing/2014/main" id="{3B2DB53F-BA20-37A8-438D-FE82995F039E}"/>
                  </a:ext>
                </a:extLst>
              </p:cNvPr>
              <p:cNvSpPr/>
              <p:nvPr/>
            </p:nvSpPr>
            <p:spPr>
              <a:xfrm>
                <a:off x="8515660" y="506782"/>
                <a:ext cx="332346" cy="332346"/>
              </a:xfrm>
              <a:prstGeom prst="ellipse">
                <a:avLst/>
              </a:prstGeom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2010502C-5903-2AB0-4D66-57F495D08E6D}"/>
                  </a:ext>
                </a:extLst>
              </p:cNvPr>
              <p:cNvSpPr txBox="1"/>
              <p:nvPr/>
            </p:nvSpPr>
            <p:spPr>
              <a:xfrm>
                <a:off x="8517764" y="405628"/>
                <a:ext cx="295746" cy="434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b="1" dirty="0">
                    <a:effectLst>
                      <a:glow rad="127000">
                        <a:schemeClr val="bg1"/>
                      </a:glow>
                    </a:effectLst>
                    <a:latin typeface="MS Gothic" panose="020B0609070205080204" pitchFamily="49" charset="-128"/>
                    <a:ea typeface="MS Gothic" panose="020B0609070205080204" pitchFamily="49" charset="-128"/>
                    <a:cs typeface="Arial" panose="020B0604020202020204" pitchFamily="34" charset="0"/>
                  </a:rPr>
                  <a:t>−</a:t>
                </a:r>
                <a:endParaRPr kumimoji="1" lang="ja-JP" altLang="en-US" sz="3200" b="1">
                  <a:effectLst>
                    <a:glow rad="127000">
                      <a:schemeClr val="bg1"/>
                    </a:glow>
                  </a:effectLst>
                  <a:latin typeface="MS Gothic" panose="020B0609070205080204" pitchFamily="49" charset="-128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フリーフォーム 25">
              <a:extLst>
                <a:ext uri="{FF2B5EF4-FFF2-40B4-BE49-F238E27FC236}">
                  <a16:creationId xmlns:a16="http://schemas.microsoft.com/office/drawing/2014/main" id="{2391CE76-29F3-0895-1AD5-C4952229D116}"/>
                </a:ext>
              </a:extLst>
            </p:cNvPr>
            <p:cNvSpPr/>
            <p:nvPr/>
          </p:nvSpPr>
          <p:spPr bwMode="auto">
            <a:xfrm>
              <a:off x="9603002" y="1990390"/>
              <a:ext cx="505307" cy="587766"/>
            </a:xfrm>
            <a:custGeom>
              <a:avLst/>
              <a:gdLst>
                <a:gd name="connsiteX0" fmla="*/ 0 w 370114"/>
                <a:gd name="connsiteY0" fmla="*/ 239486 h 598714"/>
                <a:gd name="connsiteX1" fmla="*/ 0 w 370114"/>
                <a:gd name="connsiteY1" fmla="*/ 598714 h 598714"/>
                <a:gd name="connsiteX2" fmla="*/ 370114 w 370114"/>
                <a:gd name="connsiteY2" fmla="*/ 598714 h 598714"/>
                <a:gd name="connsiteX3" fmla="*/ 370114 w 370114"/>
                <a:gd name="connsiteY3" fmla="*/ 0 h 598714"/>
                <a:gd name="connsiteX4" fmla="*/ 326572 w 370114"/>
                <a:gd name="connsiteY4" fmla="*/ 0 h 598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114" h="598714">
                  <a:moveTo>
                    <a:pt x="0" y="239486"/>
                  </a:moveTo>
                  <a:lnTo>
                    <a:pt x="0" y="598714"/>
                  </a:lnTo>
                  <a:lnTo>
                    <a:pt x="370114" y="598714"/>
                  </a:lnTo>
                  <a:lnTo>
                    <a:pt x="370114" y="0"/>
                  </a:lnTo>
                  <a:lnTo>
                    <a:pt x="326572" y="0"/>
                  </a:lnTo>
                </a:path>
              </a:pathLst>
            </a:cu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5746CA5-981A-ED79-1A01-F6D1894BC672}"/>
              </a:ext>
            </a:extLst>
          </p:cNvPr>
          <p:cNvSpPr txBox="1"/>
          <p:nvPr/>
        </p:nvSpPr>
        <p:spPr>
          <a:xfrm>
            <a:off x="1813238" y="7517581"/>
            <a:ext cx="852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イオニックアクチュエータ</a:t>
            </a:r>
            <a:endParaRPr kumimoji="1" lang="ja-JP" altLang="en-US" sz="36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14E5050-D1B9-1ADE-7F0E-92E0C8561FF5}"/>
              </a:ext>
            </a:extLst>
          </p:cNvPr>
          <p:cNvSpPr txBox="1"/>
          <p:nvPr/>
        </p:nvSpPr>
        <p:spPr>
          <a:xfrm>
            <a:off x="8418605" y="7235363"/>
            <a:ext cx="9527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高分子電解質：</a:t>
            </a:r>
            <a:endParaRPr kumimoji="1" lang="en-US" altLang="ja-JP" sz="36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36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イオン液体ゲルや</a:t>
            </a:r>
            <a:r>
              <a:rPr kumimoji="1" lang="en-US" altLang="ja-JP" sz="3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PEG/Li</a:t>
            </a:r>
            <a:r>
              <a:rPr kumimoji="1" lang="en-US" altLang="ja-JP" sz="36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+</a:t>
            </a:r>
            <a:r>
              <a:rPr kumimoji="1" lang="ja-JP" altLang="en-US" sz="36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コンプレックス</a:t>
            </a:r>
            <a:endParaRPr kumimoji="1" lang="ja-JP" altLang="en-US" sz="36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211A073-80E4-08EA-2B41-7A3A61BD6028}"/>
              </a:ext>
            </a:extLst>
          </p:cNvPr>
          <p:cNvSpPr txBox="1"/>
          <p:nvPr/>
        </p:nvSpPr>
        <p:spPr>
          <a:xfrm>
            <a:off x="8418605" y="8405864"/>
            <a:ext cx="9527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電極：</a:t>
            </a:r>
            <a:endParaRPr kumimoji="1" lang="en-US" altLang="ja-JP" sz="36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36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白金、活性炭、</a:t>
            </a:r>
            <a:r>
              <a:rPr kumimoji="1" lang="en-US" altLang="ja-JP" sz="3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CNT</a:t>
            </a:r>
            <a:r>
              <a:rPr kumimoji="1" lang="ja-JP" altLang="en-US" sz="36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、</a:t>
            </a:r>
            <a:r>
              <a:rPr kumimoji="1" lang="en-US" altLang="ja-JP" sz="3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PEDOT:PSS</a:t>
            </a:r>
            <a:endParaRPr kumimoji="1" lang="ja-JP" altLang="en-US" sz="36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C5EA8EE-47A3-8DCA-7436-ED1CE6CE1C86}"/>
              </a:ext>
            </a:extLst>
          </p:cNvPr>
          <p:cNvSpPr txBox="1"/>
          <p:nvPr/>
        </p:nvSpPr>
        <p:spPr>
          <a:xfrm>
            <a:off x="8418605" y="9682690"/>
            <a:ext cx="9527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駆動メカニズム：</a:t>
            </a:r>
            <a:endParaRPr kumimoji="1" lang="en-US" altLang="ja-JP" sz="36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36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電気二重層や電極レドックスによる体積変化</a:t>
            </a:r>
            <a:endParaRPr kumimoji="1" lang="ja-JP" altLang="en-US" sz="36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F5429D5-A69E-647C-EDB6-2685A0A554EF}"/>
              </a:ext>
            </a:extLst>
          </p:cNvPr>
          <p:cNvSpPr txBox="1"/>
          <p:nvPr/>
        </p:nvSpPr>
        <p:spPr>
          <a:xfrm>
            <a:off x="1281579" y="11518173"/>
            <a:ext cx="852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本研究の目的</a:t>
            </a:r>
            <a:endParaRPr kumimoji="1" lang="ja-JP" altLang="en-US" sz="36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55683D5-80C1-13CB-CB12-EC91541BE1B4}"/>
              </a:ext>
            </a:extLst>
          </p:cNvPr>
          <p:cNvSpPr txBox="1"/>
          <p:nvPr/>
        </p:nvSpPr>
        <p:spPr>
          <a:xfrm>
            <a:off x="1359672" y="12219235"/>
            <a:ext cx="16357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三次元イオン伝導路を設計した高弾性率キュービック液晶高分子電解質の創出によるイオニックアクチュエータの高速振動化と高出力化の実現</a:t>
            </a:r>
            <a:endParaRPr kumimoji="1" lang="ja-JP" altLang="en-US" sz="36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4CB7F96-BFAF-4CC7-C795-FD7C3C2D5C52}"/>
              </a:ext>
            </a:extLst>
          </p:cNvPr>
          <p:cNvSpPr txBox="1"/>
          <p:nvPr/>
        </p:nvSpPr>
        <p:spPr>
          <a:xfrm>
            <a:off x="1359671" y="13626629"/>
            <a:ext cx="852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光架橋液晶高分子電解質の設計</a:t>
            </a:r>
            <a:endParaRPr kumimoji="1" lang="ja-JP" altLang="en-US" sz="36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DD5A6F02-1821-9FBF-0238-DEE47535B794}"/>
              </a:ext>
            </a:extLst>
          </p:cNvPr>
          <p:cNvCxnSpPr/>
          <p:nvPr/>
        </p:nvCxnSpPr>
        <p:spPr>
          <a:xfrm>
            <a:off x="1788328" y="23989533"/>
            <a:ext cx="1736411" cy="13964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8942907C-B233-7937-8EE7-D4C0599A0524}"/>
              </a:ext>
            </a:extLst>
          </p:cNvPr>
          <p:cNvCxnSpPr>
            <a:cxnSpLocks/>
          </p:cNvCxnSpPr>
          <p:nvPr/>
        </p:nvCxnSpPr>
        <p:spPr>
          <a:xfrm flipH="1">
            <a:off x="3509086" y="23761674"/>
            <a:ext cx="293986" cy="15974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9F901275-A469-6D8C-E9CB-D4E717F53F58}"/>
              </a:ext>
            </a:extLst>
          </p:cNvPr>
          <p:cNvGrpSpPr/>
          <p:nvPr/>
        </p:nvGrpSpPr>
        <p:grpSpPr>
          <a:xfrm>
            <a:off x="1442911" y="14365575"/>
            <a:ext cx="5808248" cy="4763167"/>
            <a:chOff x="731310" y="1789603"/>
            <a:chExt cx="4111095" cy="3371385"/>
          </a:xfrm>
        </p:grpSpPr>
        <p:sp>
          <p:nvSpPr>
            <p:cNvPr id="75" name="圓角矩形 51">
              <a:extLst>
                <a:ext uri="{FF2B5EF4-FFF2-40B4-BE49-F238E27FC236}">
                  <a16:creationId xmlns:a16="http://schemas.microsoft.com/office/drawing/2014/main" id="{E0DFC7AE-73B8-04E4-3A2C-A15EED279BB7}"/>
                </a:ext>
              </a:extLst>
            </p:cNvPr>
            <p:cNvSpPr/>
            <p:nvPr/>
          </p:nvSpPr>
          <p:spPr>
            <a:xfrm>
              <a:off x="731310" y="1789603"/>
              <a:ext cx="4082395" cy="3371385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 w="44450" cap="rnd" cmpd="sng">
              <a:solidFill>
                <a:schemeClr val="tx1"/>
              </a:solidFill>
              <a:prstDash val="sysDash"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6" name="直線接點 45">
              <a:extLst>
                <a:ext uri="{FF2B5EF4-FFF2-40B4-BE49-F238E27FC236}">
                  <a16:creationId xmlns:a16="http://schemas.microsoft.com/office/drawing/2014/main" id="{6833EF75-80E0-3AEF-4546-EF79615DC8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1628" y="3858883"/>
              <a:ext cx="0" cy="1174981"/>
            </a:xfrm>
            <a:prstGeom prst="line">
              <a:avLst/>
            </a:prstGeom>
            <a:ln w="31750" cmpd="dbl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グループ化 36">
              <a:extLst>
                <a:ext uri="{FF2B5EF4-FFF2-40B4-BE49-F238E27FC236}">
                  <a16:creationId xmlns:a16="http://schemas.microsoft.com/office/drawing/2014/main" id="{EC253D90-183F-7FAA-E395-FA28D1E9FB9B}"/>
                </a:ext>
              </a:extLst>
            </p:cNvPr>
            <p:cNvGrpSpPr/>
            <p:nvPr/>
          </p:nvGrpSpPr>
          <p:grpSpPr>
            <a:xfrm>
              <a:off x="983095" y="1789603"/>
              <a:ext cx="2661176" cy="1878537"/>
              <a:chOff x="3242866" y="3478106"/>
              <a:chExt cx="2661176" cy="1878537"/>
            </a:xfrm>
          </p:grpSpPr>
          <p:graphicFrame>
            <p:nvGraphicFramePr>
              <p:cNvPr id="107" name="物件 141">
                <a:extLst>
                  <a:ext uri="{FF2B5EF4-FFF2-40B4-BE49-F238E27FC236}">
                    <a16:creationId xmlns:a16="http://schemas.microsoft.com/office/drawing/2014/main" id="{7C878C56-A529-1FAA-E153-9D052E7AA1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92575129"/>
                  </p:ext>
                </p:extLst>
              </p:nvPr>
            </p:nvGraphicFramePr>
            <p:xfrm>
              <a:off x="3270379" y="3538956"/>
              <a:ext cx="2633663" cy="18176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S ChemDraw Drawing" r:id="rId9" imgW="3677589" imgH="2541843" progId="ChemDraw.Document.6.0">
                      <p:embed/>
                    </p:oleObj>
                  </mc:Choice>
                  <mc:Fallback>
                    <p:oleObj name="CS ChemDraw Drawing" r:id="rId9" imgW="3677589" imgH="2541843" progId="ChemDraw.Document.6.0">
                      <p:embed/>
                      <p:pic>
                        <p:nvPicPr>
                          <p:cNvPr id="6" name="物件 141">
                            <a:extLst>
                              <a:ext uri="{FF2B5EF4-FFF2-40B4-BE49-F238E27FC236}">
                                <a16:creationId xmlns:a16="http://schemas.microsoft.com/office/drawing/2014/main" id="{710401B4-49D7-1540-9F99-598A06021BB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3270379" y="3538956"/>
                            <a:ext cx="2633663" cy="18176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8" name="楕円 104">
                <a:extLst>
                  <a:ext uri="{FF2B5EF4-FFF2-40B4-BE49-F238E27FC236}">
                    <a16:creationId xmlns:a16="http://schemas.microsoft.com/office/drawing/2014/main" id="{C00C2920-68A2-5DAB-1565-414B934D5FBA}"/>
                  </a:ext>
                </a:extLst>
              </p:cNvPr>
              <p:cNvSpPr/>
              <p:nvPr/>
            </p:nvSpPr>
            <p:spPr>
              <a:xfrm>
                <a:off x="3518781" y="3732216"/>
                <a:ext cx="302356" cy="307144"/>
              </a:xfrm>
              <a:prstGeom prst="ellipse">
                <a:avLst/>
              </a:prstGeom>
              <a:solidFill>
                <a:srgbClr val="FF8585">
                  <a:alpha val="40000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0" name="楕円 104">
                <a:extLst>
                  <a:ext uri="{FF2B5EF4-FFF2-40B4-BE49-F238E27FC236}">
                    <a16:creationId xmlns:a16="http://schemas.microsoft.com/office/drawing/2014/main" id="{D3368DC9-8992-CAA8-5DD0-6394F198DA89}"/>
                  </a:ext>
                </a:extLst>
              </p:cNvPr>
              <p:cNvSpPr/>
              <p:nvPr/>
            </p:nvSpPr>
            <p:spPr>
              <a:xfrm>
                <a:off x="3507669" y="5048253"/>
                <a:ext cx="302356" cy="307144"/>
              </a:xfrm>
              <a:prstGeom prst="ellipse">
                <a:avLst/>
              </a:prstGeom>
              <a:solidFill>
                <a:srgbClr val="FF8585">
                  <a:alpha val="40000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" name="楕円 104">
                <a:extLst>
                  <a:ext uri="{FF2B5EF4-FFF2-40B4-BE49-F238E27FC236}">
                    <a16:creationId xmlns:a16="http://schemas.microsoft.com/office/drawing/2014/main" id="{09B83A28-3222-9527-DE54-05D96A0E2F26}"/>
                  </a:ext>
                </a:extLst>
              </p:cNvPr>
              <p:cNvSpPr/>
              <p:nvPr/>
            </p:nvSpPr>
            <p:spPr>
              <a:xfrm>
                <a:off x="4633674" y="4379989"/>
                <a:ext cx="352220" cy="357798"/>
              </a:xfrm>
              <a:prstGeom prst="ellipse">
                <a:avLst/>
              </a:prstGeom>
              <a:solidFill>
                <a:srgbClr val="BBBDFF">
                  <a:alpha val="60000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3" name="楕円 104">
                <a:extLst>
                  <a:ext uri="{FF2B5EF4-FFF2-40B4-BE49-F238E27FC236}">
                    <a16:creationId xmlns:a16="http://schemas.microsoft.com/office/drawing/2014/main" id="{B2CD9AC9-043E-97E3-51D0-FDC47E055001}"/>
                  </a:ext>
                </a:extLst>
              </p:cNvPr>
              <p:cNvSpPr/>
              <p:nvPr/>
            </p:nvSpPr>
            <p:spPr>
              <a:xfrm>
                <a:off x="3242866" y="4932256"/>
                <a:ext cx="251470" cy="255450"/>
              </a:xfrm>
              <a:prstGeom prst="ellipse">
                <a:avLst/>
              </a:prstGeom>
              <a:solidFill>
                <a:srgbClr val="D185FF">
                  <a:alpha val="60000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" name="楕円 104">
                <a:extLst>
                  <a:ext uri="{FF2B5EF4-FFF2-40B4-BE49-F238E27FC236}">
                    <a16:creationId xmlns:a16="http://schemas.microsoft.com/office/drawing/2014/main" id="{8742F445-6183-0884-C0F5-AAD44D48A21F}"/>
                  </a:ext>
                </a:extLst>
              </p:cNvPr>
              <p:cNvSpPr/>
              <p:nvPr/>
            </p:nvSpPr>
            <p:spPr>
              <a:xfrm>
                <a:off x="3674666" y="3478106"/>
                <a:ext cx="251470" cy="255450"/>
              </a:xfrm>
              <a:prstGeom prst="ellipse">
                <a:avLst/>
              </a:prstGeom>
              <a:solidFill>
                <a:srgbClr val="D185FF">
                  <a:alpha val="60000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8" name="文字方塊 152">
              <a:extLst>
                <a:ext uri="{FF2B5EF4-FFF2-40B4-BE49-F238E27FC236}">
                  <a16:creationId xmlns:a16="http://schemas.microsoft.com/office/drawing/2014/main" id="{A253067B-B5FF-2528-C4AC-33693D011564}"/>
                </a:ext>
              </a:extLst>
            </p:cNvPr>
            <p:cNvSpPr txBox="1"/>
            <p:nvPr/>
          </p:nvSpPr>
          <p:spPr>
            <a:xfrm>
              <a:off x="2144015" y="3272755"/>
              <a:ext cx="16991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TW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VI</a:t>
              </a:r>
              <a:endParaRPr lang="zh-TW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文字方塊 153">
              <a:extLst>
                <a:ext uri="{FF2B5EF4-FFF2-40B4-BE49-F238E27FC236}">
                  <a16:creationId xmlns:a16="http://schemas.microsoft.com/office/drawing/2014/main" id="{3EDB61DF-8A68-AB15-6F26-4012CCF87F4D}"/>
                </a:ext>
              </a:extLst>
            </p:cNvPr>
            <p:cNvSpPr txBox="1"/>
            <p:nvPr/>
          </p:nvSpPr>
          <p:spPr>
            <a:xfrm>
              <a:off x="4040048" y="3272755"/>
              <a:ext cx="15869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TW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IL</a:t>
              </a:r>
              <a:endParaRPr lang="zh-TW" altLang="en-US" sz="14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文字方塊 153">
              <a:extLst>
                <a:ext uri="{FF2B5EF4-FFF2-40B4-BE49-F238E27FC236}">
                  <a16:creationId xmlns:a16="http://schemas.microsoft.com/office/drawing/2014/main" id="{CD19DB98-0338-F8E5-8037-8BC5001D7AC3}"/>
                </a:ext>
              </a:extLst>
            </p:cNvPr>
            <p:cNvSpPr txBox="1"/>
            <p:nvPr/>
          </p:nvSpPr>
          <p:spPr>
            <a:xfrm>
              <a:off x="3372008" y="2585558"/>
              <a:ext cx="13465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TW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zh-TW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図 82">
              <a:extLst>
                <a:ext uri="{FF2B5EF4-FFF2-40B4-BE49-F238E27FC236}">
                  <a16:creationId xmlns:a16="http://schemas.microsoft.com/office/drawing/2014/main" id="{78C8DFB0-EEF6-5471-78CE-ED447A05B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6428" r="15265" b="28075"/>
            <a:stretch/>
          </p:blipFill>
          <p:spPr>
            <a:xfrm>
              <a:off x="2178600" y="1874646"/>
              <a:ext cx="955425" cy="815298"/>
            </a:xfrm>
            <a:prstGeom prst="rect">
              <a:avLst/>
            </a:prstGeom>
          </p:spPr>
        </p:pic>
        <p:cxnSp>
          <p:nvCxnSpPr>
            <p:cNvPr id="84" name="直線單箭頭接點 56">
              <a:extLst>
                <a:ext uri="{FF2B5EF4-FFF2-40B4-BE49-F238E27FC236}">
                  <a16:creationId xmlns:a16="http://schemas.microsoft.com/office/drawing/2014/main" id="{317C7782-30AE-2411-09EC-FDA9AE469F3F}"/>
                </a:ext>
              </a:extLst>
            </p:cNvPr>
            <p:cNvCxnSpPr/>
            <p:nvPr/>
          </p:nvCxnSpPr>
          <p:spPr>
            <a:xfrm>
              <a:off x="4620741" y="3844593"/>
              <a:ext cx="0" cy="81216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文字方塊 60">
              <a:extLst>
                <a:ext uri="{FF2B5EF4-FFF2-40B4-BE49-F238E27FC236}">
                  <a16:creationId xmlns:a16="http://schemas.microsoft.com/office/drawing/2014/main" id="{00AA4637-445F-22F6-5592-B8A6D9EAC7A9}"/>
                </a:ext>
              </a:extLst>
            </p:cNvPr>
            <p:cNvSpPr txBox="1"/>
            <p:nvPr/>
          </p:nvSpPr>
          <p:spPr>
            <a:xfrm>
              <a:off x="4207931" y="3577055"/>
              <a:ext cx="634474" cy="28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zh-TW" alt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nm</a:t>
              </a:r>
              <a:endParaRPr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1589E32A-7E80-0993-D6CB-E22D5DE97744}"/>
                </a:ext>
              </a:extLst>
            </p:cNvPr>
            <p:cNvGrpSpPr/>
            <p:nvPr/>
          </p:nvGrpSpPr>
          <p:grpSpPr>
            <a:xfrm>
              <a:off x="2363054" y="3111342"/>
              <a:ext cx="1038960" cy="1014841"/>
              <a:chOff x="1757919" y="3300593"/>
              <a:chExt cx="1038960" cy="1014841"/>
            </a:xfrm>
          </p:grpSpPr>
          <p:pic>
            <p:nvPicPr>
              <p:cNvPr id="102" name="圖片 55">
                <a:extLst>
                  <a:ext uri="{FF2B5EF4-FFF2-40B4-BE49-F238E27FC236}">
                    <a16:creationId xmlns:a16="http://schemas.microsoft.com/office/drawing/2014/main" id="{9D61D77B-6E57-FF29-4726-B44C4D18E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36885" t="10864" b="56564"/>
              <a:stretch/>
            </p:blipFill>
            <p:spPr>
              <a:xfrm rot="5400000">
                <a:off x="1532417" y="3573698"/>
                <a:ext cx="919633" cy="468630"/>
              </a:xfrm>
              <a:prstGeom prst="rect">
                <a:avLst/>
              </a:prstGeom>
            </p:spPr>
          </p:pic>
          <p:pic>
            <p:nvPicPr>
              <p:cNvPr id="105" name="圖片 56">
                <a:extLst>
                  <a:ext uri="{FF2B5EF4-FFF2-40B4-BE49-F238E27FC236}">
                    <a16:creationId xmlns:a16="http://schemas.microsoft.com/office/drawing/2014/main" id="{F9C4B519-2074-56C9-CAB3-7FE8AC99A2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39247" t="56027" b="9169"/>
              <a:stretch/>
            </p:blipFill>
            <p:spPr>
              <a:xfrm rot="5400000">
                <a:off x="2026353" y="3544908"/>
                <a:ext cx="1014841" cy="526211"/>
              </a:xfrm>
              <a:prstGeom prst="rect">
                <a:avLst/>
              </a:prstGeom>
            </p:spPr>
          </p:pic>
          <p:sp>
            <p:nvSpPr>
              <p:cNvPr id="106" name="テキスト ボックス 105">
                <a:extLst>
                  <a:ext uri="{FF2B5EF4-FFF2-40B4-BE49-F238E27FC236}">
                    <a16:creationId xmlns:a16="http://schemas.microsoft.com/office/drawing/2014/main" id="{84896B22-F671-6108-1BD3-6F3691ABEF04}"/>
                  </a:ext>
                </a:extLst>
              </p:cNvPr>
              <p:cNvSpPr txBox="1"/>
              <p:nvPr/>
            </p:nvSpPr>
            <p:spPr>
              <a:xfrm>
                <a:off x="1802047" y="3523957"/>
                <a:ext cx="907689" cy="217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kumimoji="1" lang="ja-JP" altLang="en-US" sz="200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自己組織化</a:t>
                </a:r>
                <a:endParaRPr kumimoji="1" lang="ja-JP" altLang="en-US" sz="20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</p:txBody>
          </p:sp>
        </p:grpSp>
        <p:pic>
          <p:nvPicPr>
            <p:cNvPr id="89" name="圖片 57">
              <a:extLst>
                <a:ext uri="{FF2B5EF4-FFF2-40B4-BE49-F238E27FC236}">
                  <a16:creationId xmlns:a16="http://schemas.microsoft.com/office/drawing/2014/main" id="{3EE116EA-B34E-B5A3-0FDD-1680B3955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4012" y="3729190"/>
              <a:ext cx="1298678" cy="130467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90" name="圖片 55">
              <a:extLst>
                <a:ext uri="{FF2B5EF4-FFF2-40B4-BE49-F238E27FC236}">
                  <a16:creationId xmlns:a16="http://schemas.microsoft.com/office/drawing/2014/main" id="{206F9C53-27F9-EE9D-023B-40FD9BF8B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81940" y="3707863"/>
              <a:ext cx="1383912" cy="134733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grpSp>
          <p:nvGrpSpPr>
            <p:cNvPr id="91" name="グループ化 5">
              <a:extLst>
                <a:ext uri="{FF2B5EF4-FFF2-40B4-BE49-F238E27FC236}">
                  <a16:creationId xmlns:a16="http://schemas.microsoft.com/office/drawing/2014/main" id="{9496D848-0297-BDEC-2490-FC62443E5382}"/>
                </a:ext>
              </a:extLst>
            </p:cNvPr>
            <p:cNvGrpSpPr/>
            <p:nvPr/>
          </p:nvGrpSpPr>
          <p:grpSpPr>
            <a:xfrm>
              <a:off x="3686814" y="2381309"/>
              <a:ext cx="792162" cy="801005"/>
              <a:chOff x="3902077" y="1527786"/>
              <a:chExt cx="688598" cy="712388"/>
            </a:xfrm>
          </p:grpSpPr>
          <p:graphicFrame>
            <p:nvGraphicFramePr>
              <p:cNvPr id="100" name="物件 5">
                <a:extLst>
                  <a:ext uri="{FF2B5EF4-FFF2-40B4-BE49-F238E27FC236}">
                    <a16:creationId xmlns:a16="http://schemas.microsoft.com/office/drawing/2014/main" id="{7F66DF80-B821-85A7-7331-0FFF097AAF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148849"/>
                  </p:ext>
                </p:extLst>
              </p:nvPr>
            </p:nvGraphicFramePr>
            <p:xfrm>
              <a:off x="3902077" y="1527786"/>
              <a:ext cx="688598" cy="6960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S ChemDraw Drawing" r:id="rId17" imgW="960333" imgH="973977" progId="ChemDraw.Document.6.0">
                      <p:embed/>
                    </p:oleObj>
                  </mc:Choice>
                  <mc:Fallback>
                    <p:oleObj name="CS ChemDraw Drawing" r:id="rId17" imgW="960333" imgH="973977" progId="ChemDraw.Document.6.0">
                      <p:embed/>
                      <p:pic>
                        <p:nvPicPr>
                          <p:cNvPr id="33" name="物件 5">
                            <a:extLst>
                              <a:ext uri="{FF2B5EF4-FFF2-40B4-BE49-F238E27FC236}">
                                <a16:creationId xmlns:a16="http://schemas.microsoft.com/office/drawing/2014/main" id="{8F3B4C44-34C0-A58A-6930-FFDB582A555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3902077" y="1527786"/>
                            <a:ext cx="688598" cy="69605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1" name="楕円 8">
                <a:extLst>
                  <a:ext uri="{FF2B5EF4-FFF2-40B4-BE49-F238E27FC236}">
                    <a16:creationId xmlns:a16="http://schemas.microsoft.com/office/drawing/2014/main" id="{724F2D5E-D550-391B-A3A3-50755EDF26D1}"/>
                  </a:ext>
                </a:extLst>
              </p:cNvPr>
              <p:cNvSpPr/>
              <p:nvPr/>
            </p:nvSpPr>
            <p:spPr>
              <a:xfrm>
                <a:off x="4142962" y="1917292"/>
                <a:ext cx="322884" cy="322882"/>
              </a:xfrm>
              <a:prstGeom prst="ellipse">
                <a:avLst/>
              </a:prstGeom>
              <a:solidFill>
                <a:srgbClr val="FF8585">
                  <a:alpha val="40000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57C7E4ED-4BC3-C128-6C8F-9B0FD701E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43150" y="1830339"/>
              <a:ext cx="648019" cy="608573"/>
            </a:xfrm>
            <a:prstGeom prst="rect">
              <a:avLst/>
            </a:prstGeom>
          </p:spPr>
        </p:pic>
        <p:sp>
          <p:nvSpPr>
            <p:cNvPr id="93" name="文字方塊 99">
              <a:extLst>
                <a:ext uri="{FF2B5EF4-FFF2-40B4-BE49-F238E27FC236}">
                  <a16:creationId xmlns:a16="http://schemas.microsoft.com/office/drawing/2014/main" id="{EA0E9344-1829-9774-62E4-F403A0FF9246}"/>
                </a:ext>
              </a:extLst>
            </p:cNvPr>
            <p:cNvSpPr txBox="1"/>
            <p:nvPr/>
          </p:nvSpPr>
          <p:spPr>
            <a:xfrm>
              <a:off x="1175214" y="4380836"/>
              <a:ext cx="1029319" cy="28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effectLst>
                    <a:glow rad="127000">
                      <a:schemeClr val="bg1"/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MV Boli" panose="02000500030200090000" pitchFamily="2" charset="0"/>
                </a:rPr>
                <a:t>カラム構造</a:t>
              </a:r>
            </a:p>
          </p:txBody>
        </p:sp>
        <p:grpSp>
          <p:nvGrpSpPr>
            <p:cNvPr id="94" name="グループ化 93">
              <a:extLst>
                <a:ext uri="{FF2B5EF4-FFF2-40B4-BE49-F238E27FC236}">
                  <a16:creationId xmlns:a16="http://schemas.microsoft.com/office/drawing/2014/main" id="{08A089B3-CB68-D91E-CAB2-3449722CA66D}"/>
                </a:ext>
              </a:extLst>
            </p:cNvPr>
            <p:cNvGrpSpPr/>
            <p:nvPr/>
          </p:nvGrpSpPr>
          <p:grpSpPr>
            <a:xfrm>
              <a:off x="2970073" y="4207456"/>
              <a:ext cx="1655733" cy="860517"/>
              <a:chOff x="2408444" y="5534332"/>
              <a:chExt cx="1655733" cy="860517"/>
            </a:xfrm>
          </p:grpSpPr>
          <p:sp>
            <p:nvSpPr>
              <p:cNvPr id="98" name="文字方塊 100">
                <a:extLst>
                  <a:ext uri="{FF2B5EF4-FFF2-40B4-BE49-F238E27FC236}">
                    <a16:creationId xmlns:a16="http://schemas.microsoft.com/office/drawing/2014/main" id="{6FBB1CB7-D5B1-3AB4-1263-923084B27CFF}"/>
                  </a:ext>
                </a:extLst>
              </p:cNvPr>
              <p:cNvSpPr txBox="1"/>
              <p:nvPr/>
            </p:nvSpPr>
            <p:spPr>
              <a:xfrm>
                <a:off x="2481169" y="5534332"/>
                <a:ext cx="1583008" cy="501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2000" dirty="0">
                    <a:effectLst>
                      <a:glow rad="127000">
                        <a:schemeClr val="bg1"/>
                      </a:glow>
                      <a:outerShdw blurRad="60007" dist="310007" dir="7680000" sy="30000" kx="1300200" algn="ctr" rotWithShape="0">
                        <a:prstClr val="black">
                          <a:alpha val="32000"/>
                        </a:prstClr>
                      </a:outerShdw>
                    </a:effectLst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  <a:cs typeface="MV Boli" panose="02000500030200090000" pitchFamily="2" charset="0"/>
                  </a:rPr>
                  <a:t>ミセル</a:t>
                </a:r>
                <a:endParaRPr lang="en-US" altLang="zh-TW" sz="2000" dirty="0">
                  <a:effectLst>
                    <a:glow rad="127000">
                      <a:schemeClr val="bg1"/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MV Boli" panose="02000500030200090000" pitchFamily="2" charset="0"/>
                </a:endParaRPr>
              </a:p>
              <a:p>
                <a:pPr algn="ctr"/>
                <a:r>
                  <a:rPr lang="zh-TW" altLang="en-US" sz="2000" dirty="0">
                    <a:effectLst>
                      <a:glow rad="127000">
                        <a:schemeClr val="bg1"/>
                      </a:glow>
                      <a:outerShdw blurRad="60007" dist="310007" dir="7680000" sy="30000" kx="1300200" algn="ctr" rotWithShape="0">
                        <a:prstClr val="black">
                          <a:alpha val="32000"/>
                        </a:prstClr>
                      </a:outerShdw>
                    </a:effectLst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  <a:cs typeface="MV Boli" panose="02000500030200090000" pitchFamily="2" charset="0"/>
                  </a:rPr>
                  <a:t>キュービック構造</a:t>
                </a:r>
              </a:p>
            </p:txBody>
          </p:sp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E81597DF-2A6C-DA07-6E45-3AFFF2F674B8}"/>
                  </a:ext>
                </a:extLst>
              </p:cNvPr>
              <p:cNvSpPr txBox="1"/>
              <p:nvPr/>
            </p:nvSpPr>
            <p:spPr>
              <a:xfrm>
                <a:off x="2408444" y="6177003"/>
                <a:ext cx="1076745" cy="217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2000" dirty="0">
                    <a:effectLst>
                      <a:glow rad="127000">
                        <a:schemeClr val="bg1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(13.4 </a:t>
                </a:r>
                <a:r>
                  <a:rPr kumimoji="1" lang="en-US" altLang="ja-JP" sz="2000" dirty="0" err="1">
                    <a:effectLst>
                      <a:glow rad="127000">
                        <a:schemeClr val="bg1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  <a:r>
                  <a:rPr kumimoji="1" lang="en-US" altLang="ja-JP" sz="2000" dirty="0">
                    <a:effectLst>
                      <a:glow rad="127000">
                        <a:schemeClr val="bg1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% </a:t>
                </a:r>
                <a:r>
                  <a:rPr kumimoji="1" lang="en-US" altLang="ja-JP" sz="2000" b="1" dirty="0">
                    <a:effectLst>
                      <a:glow rad="127000">
                        <a:schemeClr val="bg1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IL</a:t>
                </a:r>
                <a:r>
                  <a:rPr kumimoji="1" lang="en-US" altLang="ja-JP" sz="2000" dirty="0">
                    <a:effectLst>
                      <a:glow rad="127000">
                        <a:schemeClr val="bg1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1" lang="ja-JP" altLang="en-US" sz="2000" dirty="0">
                  <a:effectLst>
                    <a:glow rad="1270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5" name="グループ化 94">
              <a:extLst>
                <a:ext uri="{FF2B5EF4-FFF2-40B4-BE49-F238E27FC236}">
                  <a16:creationId xmlns:a16="http://schemas.microsoft.com/office/drawing/2014/main" id="{CAC7EEBA-3AEC-748C-FC3E-BF7A96D4D052}"/>
                </a:ext>
              </a:extLst>
            </p:cNvPr>
            <p:cNvGrpSpPr/>
            <p:nvPr/>
          </p:nvGrpSpPr>
          <p:grpSpPr>
            <a:xfrm>
              <a:off x="2128605" y="4124008"/>
              <a:ext cx="1070725" cy="989068"/>
              <a:chOff x="1523563" y="4676288"/>
              <a:chExt cx="1070725" cy="989068"/>
            </a:xfrm>
          </p:grpSpPr>
          <p:sp>
            <p:nvSpPr>
              <p:cNvPr id="96" name="フリーフォーム: 図形 2">
                <a:extLst>
                  <a:ext uri="{FF2B5EF4-FFF2-40B4-BE49-F238E27FC236}">
                    <a16:creationId xmlns:a16="http://schemas.microsoft.com/office/drawing/2014/main" id="{5C9C8D3E-BAA9-F6C1-1DF6-3D0A5F55EECF}"/>
                  </a:ext>
                </a:extLst>
              </p:cNvPr>
              <p:cNvSpPr/>
              <p:nvPr/>
            </p:nvSpPr>
            <p:spPr>
              <a:xfrm rot="16200000">
                <a:off x="1949207" y="4590501"/>
                <a:ext cx="559294" cy="730868"/>
              </a:xfrm>
              <a:custGeom>
                <a:avLst/>
                <a:gdLst>
                  <a:gd name="connsiteX0" fmla="*/ 1145219 w 1145219"/>
                  <a:gd name="connsiteY0" fmla="*/ 688670 h 1496538"/>
                  <a:gd name="connsiteX1" fmla="*/ 572609 w 1145219"/>
                  <a:gd name="connsiteY1" fmla="*/ 1496538 h 1496538"/>
                  <a:gd name="connsiteX2" fmla="*/ 0 w 1145219"/>
                  <a:gd name="connsiteY2" fmla="*/ 688670 h 1496538"/>
                  <a:gd name="connsiteX3" fmla="*/ 393517 w 1145219"/>
                  <a:gd name="connsiteY3" fmla="*/ 688670 h 1496538"/>
                  <a:gd name="connsiteX4" fmla="*/ 275207 w 1145219"/>
                  <a:gd name="connsiteY4" fmla="*/ 0 h 1496538"/>
                  <a:gd name="connsiteX5" fmla="*/ 870012 w 1145219"/>
                  <a:gd name="connsiteY5" fmla="*/ 0 h 1496538"/>
                  <a:gd name="connsiteX6" fmla="*/ 751702 w 1145219"/>
                  <a:gd name="connsiteY6" fmla="*/ 688670 h 149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5219" h="1496538">
                    <a:moveTo>
                      <a:pt x="1145219" y="688670"/>
                    </a:moveTo>
                    <a:lnTo>
                      <a:pt x="572609" y="1496538"/>
                    </a:lnTo>
                    <a:lnTo>
                      <a:pt x="0" y="688670"/>
                    </a:lnTo>
                    <a:lnTo>
                      <a:pt x="393517" y="688670"/>
                    </a:lnTo>
                    <a:lnTo>
                      <a:pt x="275207" y="0"/>
                    </a:lnTo>
                    <a:lnTo>
                      <a:pt x="870012" y="0"/>
                    </a:lnTo>
                    <a:lnTo>
                      <a:pt x="751702" y="68867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85000">
                    <a:srgbClr val="DCC5FF"/>
                  </a:gs>
                </a:gsLst>
                <a:lin ang="5400000" scaled="1"/>
              </a:gradFill>
              <a:ln w="25400"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rgbClr val="C361FF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CCCE07FA-5688-8134-6A50-8A94720FE747}"/>
                  </a:ext>
                </a:extLst>
              </p:cNvPr>
              <p:cNvSpPr txBox="1"/>
              <p:nvPr/>
            </p:nvSpPr>
            <p:spPr>
              <a:xfrm>
                <a:off x="1523563" y="5164312"/>
                <a:ext cx="1055415" cy="501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000" b="1">
                    <a:effectLst>
                      <a:glow rad="127000">
                        <a:schemeClr val="bg1"/>
                      </a:glow>
                    </a:effectLst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イオン液体</a:t>
                </a:r>
                <a:endParaRPr kumimoji="1" lang="en-US" altLang="ja-JP" sz="2000" b="1" dirty="0">
                  <a:effectLst>
                    <a:glow rad="127000">
                      <a:schemeClr val="bg1"/>
                    </a:glow>
                  </a:effectLst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  <a:p>
                <a:pPr algn="ctr"/>
                <a:r>
                  <a:rPr kumimoji="1" lang="ja-JP" altLang="en-US" sz="2000" b="1">
                    <a:effectLst>
                      <a:glow rad="127000">
                        <a:schemeClr val="bg1"/>
                      </a:glow>
                    </a:effectLst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の添加</a:t>
                </a:r>
                <a:endParaRPr kumimoji="1" lang="ja-JP" altLang="en-US" sz="2000" dirty="0">
                  <a:effectLst>
                    <a:glow rad="127000">
                      <a:schemeClr val="bg1"/>
                    </a:glow>
                  </a:effectLst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</p:txBody>
          </p:sp>
        </p:grpSp>
      </p:grpSp>
      <p:pic>
        <p:nvPicPr>
          <p:cNvPr id="115" name="図 114">
            <a:extLst>
              <a:ext uri="{FF2B5EF4-FFF2-40B4-BE49-F238E27FC236}">
                <a16:creationId xmlns:a16="http://schemas.microsoft.com/office/drawing/2014/main" id="{6CFF001B-5EAC-1E46-2AFE-EA1F14AE9F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30790" y="14017966"/>
            <a:ext cx="5000191" cy="4891706"/>
          </a:xfrm>
          <a:prstGeom prst="rect">
            <a:avLst/>
          </a:prstGeom>
        </p:spPr>
      </p:pic>
      <p:pic>
        <p:nvPicPr>
          <p:cNvPr id="116" name="図 115">
            <a:extLst>
              <a:ext uri="{FF2B5EF4-FFF2-40B4-BE49-F238E27FC236}">
                <a16:creationId xmlns:a16="http://schemas.microsoft.com/office/drawing/2014/main" id="{A6B5A1C1-5542-2E58-080C-80883F27B82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628846" y="14022362"/>
            <a:ext cx="4911782" cy="4887310"/>
          </a:xfrm>
          <a:prstGeom prst="rect">
            <a:avLst/>
          </a:prstGeom>
        </p:spPr>
      </p:pic>
      <p:sp>
        <p:nvSpPr>
          <p:cNvPr id="117" name="Rectangle 51">
            <a:extLst>
              <a:ext uri="{FF2B5EF4-FFF2-40B4-BE49-F238E27FC236}">
                <a16:creationId xmlns:a16="http://schemas.microsoft.com/office/drawing/2014/main" id="{16AF63DE-5680-3830-C55D-F8344EF7D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698" y="27040584"/>
            <a:ext cx="11363478" cy="32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6" rIns="91410" bIns="45706">
            <a:spAutoFit/>
          </a:bodyPr>
          <a:lstStyle/>
          <a:p>
            <a:pPr defTabSz="457200">
              <a:lnSpc>
                <a:spcPts val="1600"/>
              </a:lnSpc>
            </a:pPr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M. Yoshio, C.-H. Wu, C. Liu., </a:t>
            </a:r>
            <a:r>
              <a:rPr lang="en-US" altLang="ja-JP" sz="2800" i="1" dirty="0">
                <a:solidFill>
                  <a:srgbClr val="000000"/>
                </a:solidFill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Adv. Funct. Mater., 34, </a:t>
            </a:r>
            <a:r>
              <a:rPr lang="en-US" altLang="ja-JP" sz="2800" b="0" i="0" u="none" strike="noStrike" dirty="0">
                <a:effectLst/>
                <a:latin typeface="Arial" panose="020B0604020202020204" pitchFamily="34" charset="0"/>
              </a:rPr>
              <a:t>2314087 </a:t>
            </a:r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(2024)</a:t>
            </a:r>
            <a:r>
              <a:rPr lang="en-US" altLang="ja-JP" sz="2800" i="1" dirty="0">
                <a:solidFill>
                  <a:srgbClr val="000000"/>
                </a:solidFill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 </a:t>
            </a:r>
            <a:endParaRPr lang="en-US" altLang="ja-JP" sz="2800" dirty="0">
              <a:solidFill>
                <a:srgbClr val="000000"/>
              </a:solidFill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64612D66-57A8-C911-9646-FB064E2E9E3D}"/>
              </a:ext>
            </a:extLst>
          </p:cNvPr>
          <p:cNvSpPr txBox="1"/>
          <p:nvPr/>
        </p:nvSpPr>
        <p:spPr>
          <a:xfrm>
            <a:off x="8943526" y="13626629"/>
            <a:ext cx="3735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液晶相転移挙動</a:t>
            </a:r>
            <a:endParaRPr kumimoji="1" lang="ja-JP" altLang="en-US" sz="36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4E4F5A55-EF4D-A86F-0CF8-A513438BBACC}"/>
              </a:ext>
            </a:extLst>
          </p:cNvPr>
          <p:cNvSpPr txBox="1"/>
          <p:nvPr/>
        </p:nvSpPr>
        <p:spPr>
          <a:xfrm>
            <a:off x="12956895" y="13607000"/>
            <a:ext cx="458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高分子イオン伝導性</a:t>
            </a:r>
            <a:endParaRPr kumimoji="1" lang="ja-JP" altLang="en-US" sz="36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A58C8365-94FA-F4CA-6229-9B47BEC7EE8B}"/>
              </a:ext>
            </a:extLst>
          </p:cNvPr>
          <p:cNvSpPr txBox="1"/>
          <p:nvPr/>
        </p:nvSpPr>
        <p:spPr>
          <a:xfrm>
            <a:off x="8418605" y="10916947"/>
            <a:ext cx="9527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課題：</a:t>
            </a:r>
            <a:endParaRPr kumimoji="1" lang="en-US" altLang="ja-JP" sz="3600" b="1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3600">
                <a:solidFill>
                  <a:srgbClr val="0070C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低応答周波数</a:t>
            </a:r>
            <a:r>
              <a:rPr kumimoji="1" lang="en-US" altLang="ja-JP" sz="3600" dirty="0">
                <a:solidFill>
                  <a:srgbClr val="0070C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&lt;20Hz, </a:t>
            </a:r>
            <a:r>
              <a:rPr kumimoji="1" lang="ja-JP" altLang="en-US" sz="3600">
                <a:solidFill>
                  <a:srgbClr val="0070C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低出力</a:t>
            </a:r>
            <a:r>
              <a:rPr kumimoji="1" lang="en-US" altLang="ja-JP" sz="3600" dirty="0">
                <a:solidFill>
                  <a:srgbClr val="0070C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&lt; </a:t>
            </a:r>
            <a:r>
              <a:rPr kumimoji="1" lang="ja-JP" altLang="en-US" sz="3600">
                <a:solidFill>
                  <a:srgbClr val="0070C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数</a:t>
            </a:r>
            <a:r>
              <a:rPr kumimoji="1" lang="en-US" altLang="ja-JP" sz="3600" dirty="0">
                <a:solidFill>
                  <a:srgbClr val="0070C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mN</a:t>
            </a:r>
            <a:endParaRPr kumimoji="1" lang="ja-JP" altLang="en-US" sz="3600" dirty="0">
              <a:solidFill>
                <a:srgbClr val="0070C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pic>
        <p:nvPicPr>
          <p:cNvPr id="126" name="圖片 114">
            <a:extLst>
              <a:ext uri="{FF2B5EF4-FFF2-40B4-BE49-F238E27FC236}">
                <a16:creationId xmlns:a16="http://schemas.microsoft.com/office/drawing/2014/main" id="{0E48FC6B-44AD-CECC-8BE2-8ED3BB279B1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17430" y="19380637"/>
            <a:ext cx="3481385" cy="2683105"/>
          </a:xfrm>
          <a:prstGeom prst="rect">
            <a:avLst/>
          </a:prstGeom>
        </p:spPr>
      </p:pic>
      <p:pic>
        <p:nvPicPr>
          <p:cNvPr id="127" name="圖片 61">
            <a:extLst>
              <a:ext uri="{FF2B5EF4-FFF2-40B4-BE49-F238E27FC236}">
                <a16:creationId xmlns:a16="http://schemas.microsoft.com/office/drawing/2014/main" id="{50FA3E0B-97AB-966C-DBE2-B53CAEA1BBE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80471" y="19373332"/>
            <a:ext cx="3507814" cy="2728300"/>
          </a:xfrm>
          <a:prstGeom prst="rect">
            <a:avLst/>
          </a:prstGeom>
        </p:spPr>
      </p:pic>
      <p:sp>
        <p:nvSpPr>
          <p:cNvPr id="128" name="向右箭號 18">
            <a:extLst>
              <a:ext uri="{FF2B5EF4-FFF2-40B4-BE49-F238E27FC236}">
                <a16:creationId xmlns:a16="http://schemas.microsoft.com/office/drawing/2014/main" id="{5F54E72C-7CC2-D13A-A9FC-16C738FCC504}"/>
              </a:ext>
            </a:extLst>
          </p:cNvPr>
          <p:cNvSpPr/>
          <p:nvPr/>
        </p:nvSpPr>
        <p:spPr>
          <a:xfrm>
            <a:off x="7308472" y="20334798"/>
            <a:ext cx="771015" cy="67820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B9C6FF2B-9522-2E23-C05D-7FD628E2C9DD}"/>
              </a:ext>
            </a:extLst>
          </p:cNvPr>
          <p:cNvSpPr txBox="1"/>
          <p:nvPr/>
        </p:nvSpPr>
        <p:spPr>
          <a:xfrm>
            <a:off x="5671878" y="19527997"/>
            <a:ext cx="113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Arial" panose="020B0604020202020204" pitchFamily="34" charset="0"/>
                <a:ea typeface="Hiragino Kaku Gothic Pro W6" panose="020B0300000000000000" pitchFamily="34" charset="-128"/>
                <a:cs typeface="Arial" panose="020B0604020202020204" pitchFamily="34" charset="0"/>
              </a:rPr>
              <a:t>4 gf</a:t>
            </a:r>
            <a:endParaRPr kumimoji="1" lang="ja-JP" altLang="en-US" sz="3600" b="1" dirty="0">
              <a:latin typeface="Arial" panose="020B0604020202020204" pitchFamily="34" charset="0"/>
              <a:ea typeface="Hiragino Kaku Gothic Pro W6" panose="020B03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6A78F647-3495-B287-5C0E-FFCF181CA3FF}"/>
              </a:ext>
            </a:extLst>
          </p:cNvPr>
          <p:cNvGrpSpPr/>
          <p:nvPr/>
        </p:nvGrpSpPr>
        <p:grpSpPr>
          <a:xfrm>
            <a:off x="10185694" y="22614816"/>
            <a:ext cx="7619387" cy="4120808"/>
            <a:chOff x="4515748" y="2689924"/>
            <a:chExt cx="4464838" cy="2414727"/>
          </a:xfrm>
        </p:grpSpPr>
        <p:pic>
          <p:nvPicPr>
            <p:cNvPr id="131" name="図 130">
              <a:extLst>
                <a:ext uri="{FF2B5EF4-FFF2-40B4-BE49-F238E27FC236}">
                  <a16:creationId xmlns:a16="http://schemas.microsoft.com/office/drawing/2014/main" id="{D890A3BF-A7FC-E5D4-5510-54C2FCF56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748" y="2689924"/>
              <a:ext cx="4464838" cy="2414727"/>
            </a:xfrm>
            <a:prstGeom prst="rect">
              <a:avLst/>
            </a:prstGeom>
          </p:spPr>
        </p:pic>
        <p:cxnSp>
          <p:nvCxnSpPr>
            <p:cNvPr id="132" name="直線コネクタ 131">
              <a:extLst>
                <a:ext uri="{FF2B5EF4-FFF2-40B4-BE49-F238E27FC236}">
                  <a16:creationId xmlns:a16="http://schemas.microsoft.com/office/drawing/2014/main" id="{427BFC44-1586-2F52-030E-92291DE8F43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37825" y="3281021"/>
              <a:ext cx="506495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3" name="正方形/長方形 132">
              <a:extLst>
                <a:ext uri="{FF2B5EF4-FFF2-40B4-BE49-F238E27FC236}">
                  <a16:creationId xmlns:a16="http://schemas.microsoft.com/office/drawing/2014/main" id="{55FA4D31-0703-8D71-61FB-D3C666E972AF}"/>
                </a:ext>
              </a:extLst>
            </p:cNvPr>
            <p:cNvSpPr/>
            <p:nvPr/>
          </p:nvSpPr>
          <p:spPr bwMode="auto">
            <a:xfrm>
              <a:off x="6977684" y="3414969"/>
              <a:ext cx="1081114" cy="182083"/>
            </a:xfrm>
            <a:prstGeom prst="rect">
              <a:avLst/>
            </a:prstGeom>
            <a:solidFill>
              <a:schemeClr val="bg1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  <p:pic>
          <p:nvPicPr>
            <p:cNvPr id="134" name="圖片 11">
              <a:extLst>
                <a:ext uri="{FF2B5EF4-FFF2-40B4-BE49-F238E27FC236}">
                  <a16:creationId xmlns:a16="http://schemas.microsoft.com/office/drawing/2014/main" id="{721D37F7-A280-F2FF-3C08-3082C5F7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27319" y="2892042"/>
              <a:ext cx="714435" cy="717733"/>
            </a:xfrm>
            <a:prstGeom prst="rect">
              <a:avLst/>
            </a:prstGeom>
            <a:effectLst>
              <a:outerShdw blurRad="127000" dir="18900000" sy="23000" kx="-1200000" algn="bl" rotWithShape="0">
                <a:prstClr val="black">
                  <a:alpha val="50000"/>
                </a:prstClr>
              </a:outerShdw>
            </a:effectLst>
          </p:spPr>
        </p:pic>
      </p:grpSp>
      <p:grpSp>
        <p:nvGrpSpPr>
          <p:cNvPr id="137" name="グループ化 136">
            <a:extLst>
              <a:ext uri="{FF2B5EF4-FFF2-40B4-BE49-F238E27FC236}">
                <a16:creationId xmlns:a16="http://schemas.microsoft.com/office/drawing/2014/main" id="{44CF4B86-17F0-326E-25DF-8A75AF0655A8}"/>
              </a:ext>
            </a:extLst>
          </p:cNvPr>
          <p:cNvGrpSpPr/>
          <p:nvPr/>
        </p:nvGrpSpPr>
        <p:grpSpPr>
          <a:xfrm>
            <a:off x="1633382" y="22198498"/>
            <a:ext cx="2532599" cy="2233861"/>
            <a:chOff x="6673234" y="1153519"/>
            <a:chExt cx="1832064" cy="1615959"/>
          </a:xfrm>
        </p:grpSpPr>
        <p:pic>
          <p:nvPicPr>
            <p:cNvPr id="138" name="圖片 103">
              <a:extLst>
                <a:ext uri="{FF2B5EF4-FFF2-40B4-BE49-F238E27FC236}">
                  <a16:creationId xmlns:a16="http://schemas.microsoft.com/office/drawing/2014/main" id="{8C47A3CF-6B4D-039C-4C52-F66B2C377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aintStrok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81836" y="1153519"/>
              <a:ext cx="1608536" cy="1615959"/>
            </a:xfrm>
            <a:prstGeom prst="rect">
              <a:avLst/>
            </a:prstGeom>
            <a:effectLst>
              <a:outerShdw blurRad="1270000" dir="18900000" sy="23000" kx="-1200000" algn="bl" rotWithShape="0">
                <a:prstClr val="black">
                  <a:alpha val="18000"/>
                </a:prstClr>
              </a:outerShdw>
            </a:effectLst>
          </p:spPr>
        </p:pic>
        <p:sp>
          <p:nvSpPr>
            <p:cNvPr id="139" name="弧形箭號 (上彎) 77">
              <a:extLst>
                <a:ext uri="{FF2B5EF4-FFF2-40B4-BE49-F238E27FC236}">
                  <a16:creationId xmlns:a16="http://schemas.microsoft.com/office/drawing/2014/main" id="{EDF70F23-C2A2-C6A8-692D-CD8A18E6221B}"/>
                </a:ext>
              </a:extLst>
            </p:cNvPr>
            <p:cNvSpPr/>
            <p:nvPr/>
          </p:nvSpPr>
          <p:spPr>
            <a:xfrm rot="16200000">
              <a:off x="6840102" y="1838857"/>
              <a:ext cx="736272" cy="302262"/>
            </a:xfrm>
            <a:prstGeom prst="curvedUpArrow">
              <a:avLst>
                <a:gd name="adj1" fmla="val 25000"/>
                <a:gd name="adj2" fmla="val 50000"/>
                <a:gd name="adj3" fmla="val 38179"/>
              </a:avLst>
            </a:prstGeom>
            <a:gradFill flip="none" rotWithShape="1">
              <a:gsLst>
                <a:gs pos="0">
                  <a:schemeClr val="accent4">
                    <a:lumMod val="50000"/>
                    <a:lumOff val="50000"/>
                    <a:alpha val="10000"/>
                  </a:schemeClr>
                </a:gs>
                <a:gs pos="100000">
                  <a:srgbClr val="FF5757"/>
                </a:gs>
              </a:gsLst>
              <a:lin ang="0" scaled="1"/>
              <a:tileRect/>
            </a:gradFill>
            <a:ln w="25400">
              <a:noFill/>
            </a:ln>
            <a:effectLst>
              <a:glow rad="12700">
                <a:schemeClr val="bg1"/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32" dirty="0">
                <a:solidFill>
                  <a:schemeClr val="tx1"/>
                </a:solidFill>
              </a:endParaRPr>
            </a:p>
          </p:txBody>
        </p:sp>
        <p:sp>
          <p:nvSpPr>
            <p:cNvPr id="140" name="弧形箭號 (上彎) 89">
              <a:extLst>
                <a:ext uri="{FF2B5EF4-FFF2-40B4-BE49-F238E27FC236}">
                  <a16:creationId xmlns:a16="http://schemas.microsoft.com/office/drawing/2014/main" id="{D9253373-4BF9-68C1-0F97-F07B9E6155F5}"/>
                </a:ext>
              </a:extLst>
            </p:cNvPr>
            <p:cNvSpPr/>
            <p:nvPr/>
          </p:nvSpPr>
          <p:spPr>
            <a:xfrm rot="6862212">
              <a:off x="7623295" y="1861914"/>
              <a:ext cx="731579" cy="383936"/>
            </a:xfrm>
            <a:prstGeom prst="curvedUpArrow">
              <a:avLst>
                <a:gd name="adj1" fmla="val 29425"/>
                <a:gd name="adj2" fmla="val 61423"/>
                <a:gd name="adj3" fmla="val 44855"/>
              </a:avLst>
            </a:prstGeom>
            <a:gradFill flip="none" rotWithShape="1">
              <a:gsLst>
                <a:gs pos="100000">
                  <a:schemeClr val="accent4">
                    <a:lumMod val="30000"/>
                    <a:lumOff val="70000"/>
                  </a:schemeClr>
                </a:gs>
                <a:gs pos="0">
                  <a:srgbClr val="FF5757">
                    <a:lumMod val="100000"/>
                  </a:srgbClr>
                </a:gs>
              </a:gsLst>
              <a:lin ang="0" scaled="1"/>
              <a:tileRect/>
            </a:gradFill>
            <a:ln w="25400">
              <a:noFill/>
            </a:ln>
            <a:effectLst>
              <a:glow rad="12700">
                <a:schemeClr val="bg1"/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32" dirty="0">
                <a:solidFill>
                  <a:schemeClr val="tx1"/>
                </a:solidFill>
              </a:endParaRPr>
            </a:p>
          </p:txBody>
        </p:sp>
        <p:pic>
          <p:nvPicPr>
            <p:cNvPr id="141" name="圖片 43">
              <a:extLst>
                <a:ext uri="{FF2B5EF4-FFF2-40B4-BE49-F238E27FC236}">
                  <a16:creationId xmlns:a16="http://schemas.microsoft.com/office/drawing/2014/main" id="{D57D8B82-22D0-76A0-50FA-856A8F363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673234" y="1214592"/>
              <a:ext cx="664318" cy="611172"/>
            </a:xfrm>
            <a:prstGeom prst="rect">
              <a:avLst/>
            </a:prstGeom>
          </p:spPr>
        </p:pic>
        <p:pic>
          <p:nvPicPr>
            <p:cNvPr id="142" name="圖片 44">
              <a:extLst>
                <a:ext uri="{FF2B5EF4-FFF2-40B4-BE49-F238E27FC236}">
                  <a16:creationId xmlns:a16="http://schemas.microsoft.com/office/drawing/2014/main" id="{151FF515-7C7F-AED1-3F50-CF36DCFFB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840980" y="1795939"/>
              <a:ext cx="664318" cy="611172"/>
            </a:xfrm>
            <a:prstGeom prst="rect">
              <a:avLst/>
            </a:prstGeom>
          </p:spPr>
        </p:pic>
      </p:grp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AE15930D-F298-6A1E-14AF-CB12ECDDFF98}"/>
              </a:ext>
            </a:extLst>
          </p:cNvPr>
          <p:cNvSpPr txBox="1"/>
          <p:nvPr/>
        </p:nvSpPr>
        <p:spPr>
          <a:xfrm>
            <a:off x="1717803" y="23214216"/>
            <a:ext cx="225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Micellar Cubic</a:t>
            </a:r>
            <a:endParaRPr kumimoji="1" lang="ja-JP" altLang="en-US" i="1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125" name="圖片 119">
            <a:extLst>
              <a:ext uri="{FF2B5EF4-FFF2-40B4-BE49-F238E27FC236}">
                <a16:creationId xmlns:a16="http://schemas.microsoft.com/office/drawing/2014/main" id="{46CE6BBE-8EFC-7789-94F1-427FE4B866D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410419" y="19461840"/>
            <a:ext cx="6148226" cy="2605415"/>
          </a:xfrm>
          <a:prstGeom prst="rect">
            <a:avLst/>
          </a:prstGeom>
        </p:spPr>
      </p:pic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F8EA986D-B30D-DB8F-4686-FBCE6132BC30}"/>
              </a:ext>
            </a:extLst>
          </p:cNvPr>
          <p:cNvSpPr txBox="1"/>
          <p:nvPr/>
        </p:nvSpPr>
        <p:spPr>
          <a:xfrm>
            <a:off x="11336428" y="18906215"/>
            <a:ext cx="5212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ソフトグリッパー応用</a:t>
            </a:r>
            <a:endParaRPr kumimoji="1" lang="ja-JP" altLang="en-US" sz="36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E1F2696B-78EF-318E-3F13-3F1A487B6C62}"/>
              </a:ext>
            </a:extLst>
          </p:cNvPr>
          <p:cNvSpPr txBox="1"/>
          <p:nvPr/>
        </p:nvSpPr>
        <p:spPr>
          <a:xfrm>
            <a:off x="1312128" y="20162781"/>
            <a:ext cx="2970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出力・周波数</a:t>
            </a:r>
            <a:endParaRPr kumimoji="1" lang="en-US" altLang="ja-JP" sz="36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  <a:p>
            <a:r>
              <a:rPr kumimoji="1" lang="ja-JP" altLang="en-US" sz="36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応答性</a:t>
            </a:r>
            <a:endParaRPr kumimoji="1" lang="ja-JP" altLang="en-US" sz="36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591965AA-DB46-BC7A-1220-387412F50B40}"/>
              </a:ext>
            </a:extLst>
          </p:cNvPr>
          <p:cNvSpPr txBox="1"/>
          <p:nvPr/>
        </p:nvSpPr>
        <p:spPr>
          <a:xfrm>
            <a:off x="11389290" y="22209148"/>
            <a:ext cx="632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>
                <a:latin typeface="Hiragino Kaku Gothic StdN W4" panose="020B0400000000000000" pitchFamily="34" charset="-128"/>
                <a:ea typeface="Hiragino Kaku Gothic StdN W4" panose="020B0400000000000000" pitchFamily="34" charset="-128"/>
              </a:rPr>
              <a:t>他のアクチュエータの比較</a:t>
            </a:r>
            <a:endParaRPr kumimoji="1" lang="ja-JP" altLang="en-US" sz="3600" dirty="0">
              <a:latin typeface="Hiragino Kaku Gothic StdN W4" panose="020B0400000000000000" pitchFamily="34" charset="-128"/>
              <a:ea typeface="Hiragino Kaku Gothic StdN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7503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1447</TotalTime>
  <Words>257</Words>
  <Application>Microsoft Macintosh PowerPoint</Application>
  <PresentationFormat>ユーザー設定</PresentationFormat>
  <Paragraphs>62</Paragraphs>
  <Slides>1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5" baseType="lpstr">
      <vt:lpstr>Hiragino Kaku Gothic Pro W3</vt:lpstr>
      <vt:lpstr>Hiragino Kaku Gothic Pro W6</vt:lpstr>
      <vt:lpstr>Hiragino Kaku Gothic StdN W4</vt:lpstr>
      <vt:lpstr>Hiragino Kaku Gothic StdN W6</vt:lpstr>
      <vt:lpstr>Hiragino Kaku Gothic StdN W8</vt:lpstr>
      <vt:lpstr>MS Gothic</vt:lpstr>
      <vt:lpstr>游ゴシック</vt:lpstr>
      <vt:lpstr>Aptos</vt:lpstr>
      <vt:lpstr>Aptos Display</vt:lpstr>
      <vt:lpstr>Arial</vt:lpstr>
      <vt:lpstr>Times New Roman</vt:lpstr>
      <vt:lpstr>Wingdings</vt:lpstr>
      <vt:lpstr>Office テーマ</vt:lpstr>
      <vt:lpstr>CS ChemDraw Drawing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木内拓也</dc:creator>
  <cp:lastModifiedBy>YoshioMasafumi</cp:lastModifiedBy>
  <cp:revision>24</cp:revision>
  <dcterms:created xsi:type="dcterms:W3CDTF">2024-11-22T05:44:46Z</dcterms:created>
  <dcterms:modified xsi:type="dcterms:W3CDTF">2024-12-09T04:28:34Z</dcterms:modified>
</cp:coreProperties>
</file>