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4280376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1990725" indent="-134938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3981450" indent="-269875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5972175" indent="-404813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7962900" indent="-53975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30" userDrawn="1">
          <p15:clr>
            <a:srgbClr val="A4A3A4"/>
          </p15:clr>
        </p15:guide>
        <p15:guide id="2" pos="9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居在家 純子" initials="I" lastIdx="1" clrIdx="0">
    <p:extLst>
      <p:ext uri="{19B8F6BF-5375-455C-9EA6-DF929625EA0E}">
        <p15:presenceInfo xmlns:p15="http://schemas.microsoft.com/office/powerpoint/2012/main" userId="居在家 純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D5CFE5"/>
    <a:srgbClr val="1D50A2"/>
    <a:srgbClr val="EA554A"/>
    <a:srgbClr val="E60026"/>
    <a:srgbClr val="335599"/>
    <a:srgbClr val="FFE300"/>
    <a:srgbClr val="0099B9"/>
    <a:srgbClr val="EFA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45" autoAdjust="0"/>
  </p:normalViewPr>
  <p:slideViewPr>
    <p:cSldViewPr>
      <p:cViewPr varScale="1">
        <p:scale>
          <a:sx n="29" d="100"/>
          <a:sy n="29" d="100"/>
        </p:scale>
        <p:origin x="3648" y="30"/>
      </p:cViewPr>
      <p:guideLst>
        <p:guide orient="horz" pos="14530"/>
        <p:guide pos="9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6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r"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algn="r" defTabSz="912019" eaLnBrk="1" hangingPunct="1">
              <a:defRPr sz="1200"/>
            </a:lvl1pPr>
          </a:lstStyle>
          <a:p>
            <a:pPr>
              <a:defRPr/>
            </a:pPr>
            <a:fld id="{A13D6FC6-1BA1-4729-BEC0-88378006F6F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r"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8988" y="738188"/>
            <a:ext cx="26177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defTabSz="913212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algn="r" defTabSz="912019" eaLnBrk="1" hangingPunct="1">
              <a:defRPr sz="1200"/>
            </a:lvl1pPr>
          </a:lstStyle>
          <a:p>
            <a:pPr>
              <a:defRPr/>
            </a:pPr>
            <a:fld id="{4CBB61E7-F11F-464E-9781-99FCA68517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48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1990725" algn="l" rtl="0" eaLnBrk="0" fontAlgn="base" hangingPunct="0">
      <a:spcBef>
        <a:spcPct val="30000"/>
      </a:spcBef>
      <a:spcAft>
        <a:spcPct val="0"/>
      </a:spcAft>
      <a:defRPr kumimoji="1" sz="48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3981450" algn="l" rtl="0" eaLnBrk="0" fontAlgn="base" hangingPunct="0">
      <a:spcBef>
        <a:spcPct val="30000"/>
      </a:spcBef>
      <a:spcAft>
        <a:spcPct val="0"/>
      </a:spcAft>
      <a:defRPr kumimoji="1" sz="48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5972175" algn="l" rtl="0" eaLnBrk="0" fontAlgn="base" hangingPunct="0">
      <a:spcBef>
        <a:spcPct val="30000"/>
      </a:spcBef>
      <a:spcAft>
        <a:spcPct val="0"/>
      </a:spcAft>
      <a:defRPr kumimoji="1" sz="48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7962900" algn="l" rtl="0" eaLnBrk="0" fontAlgn="base" hangingPunct="0">
      <a:spcBef>
        <a:spcPct val="30000"/>
      </a:spcBef>
      <a:spcAft>
        <a:spcPct val="0"/>
      </a:spcAft>
      <a:defRPr kumimoji="1" sz="48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9960263" algn="l" defTabSz="3984102" rtl="0" eaLnBrk="1" latinLnBrk="0" hangingPunct="1">
      <a:defRPr kumimoji="1" sz="5229" kern="1200">
        <a:solidFill>
          <a:schemeClr val="tx1"/>
        </a:solidFill>
        <a:latin typeface="+mn-lt"/>
        <a:ea typeface="+mn-ea"/>
        <a:cs typeface="+mn-cs"/>
      </a:defRPr>
    </a:lvl6pPr>
    <a:lvl7pPr marL="11952314" algn="l" defTabSz="3984102" rtl="0" eaLnBrk="1" latinLnBrk="0" hangingPunct="1">
      <a:defRPr kumimoji="1" sz="5229" kern="1200">
        <a:solidFill>
          <a:schemeClr val="tx1"/>
        </a:solidFill>
        <a:latin typeface="+mn-lt"/>
        <a:ea typeface="+mn-ea"/>
        <a:cs typeface="+mn-cs"/>
      </a:defRPr>
    </a:lvl7pPr>
    <a:lvl8pPr marL="13944365" algn="l" defTabSz="3984102" rtl="0" eaLnBrk="1" latinLnBrk="0" hangingPunct="1">
      <a:defRPr kumimoji="1" sz="5229" kern="1200">
        <a:solidFill>
          <a:schemeClr val="tx1"/>
        </a:solidFill>
        <a:latin typeface="+mn-lt"/>
        <a:ea typeface="+mn-ea"/>
        <a:cs typeface="+mn-cs"/>
      </a:defRPr>
    </a:lvl8pPr>
    <a:lvl9pPr marL="15936413" algn="l" defTabSz="3984102" rtl="0" eaLnBrk="1" latinLnBrk="0" hangingPunct="1">
      <a:defRPr kumimoji="1" sz="52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ja-JP" altLang="en-US" sz="1288" dirty="0">
              <a:ea typeface="ＭＳ Ｐ明朝" panose="02020600040205080304" pitchFamily="18" charset="-128"/>
            </a:endParaRPr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200" indent="-273050" defTabSz="9112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3788" indent="-217488" defTabSz="9112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1938" indent="-217488" defTabSz="9112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8500" indent="-217488" defTabSz="9112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25700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82900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40100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97300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D26FD1B-955E-4EE7-91C7-E950CC744AF9}" type="slidenum">
              <a:rPr lang="en-US" altLang="ja-JP" sz="1200" smtClean="0"/>
              <a:pPr/>
              <a:t>1</a:t>
            </a:fld>
            <a:endParaRPr lang="en-US" altLang="ja-JP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644" y="13293866"/>
            <a:ext cx="25733931" cy="917811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285" y="24255474"/>
            <a:ext cx="21192649" cy="109410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137800" indent="0" algn="ctr">
              <a:buNone/>
              <a:defRPr/>
            </a:lvl2pPr>
            <a:lvl3pPr marL="275600" indent="0" algn="ctr">
              <a:buNone/>
              <a:defRPr/>
            </a:lvl3pPr>
            <a:lvl4pPr marL="413400" indent="0" algn="ctr">
              <a:buNone/>
              <a:defRPr/>
            </a:lvl4pPr>
            <a:lvl5pPr marL="551200" indent="0" algn="ctr">
              <a:buNone/>
              <a:defRPr/>
            </a:lvl5pPr>
            <a:lvl6pPr marL="689000" indent="0" algn="ctr">
              <a:buNone/>
              <a:defRPr/>
            </a:lvl6pPr>
            <a:lvl7pPr marL="826800" indent="0" algn="ctr">
              <a:buNone/>
              <a:defRPr/>
            </a:lvl7pPr>
            <a:lvl8pPr marL="964601" indent="0" algn="ctr">
              <a:buNone/>
              <a:defRPr/>
            </a:lvl8pPr>
            <a:lvl9pPr marL="110240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4649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4" y="1714899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764" y="9987553"/>
            <a:ext cx="27247692" cy="28247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029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49534" y="1714901"/>
            <a:ext cx="6811920" cy="36520391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762" y="1714901"/>
            <a:ext cx="19762989" cy="365203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1595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4" y="1714899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13764" y="9970611"/>
            <a:ext cx="27247692" cy="28247738"/>
          </a:xfrm>
          <a:prstGeom prst="rect">
            <a:avLst/>
          </a:prstGeom>
        </p:spPr>
        <p:txBody>
          <a:bodyPr/>
          <a:lstStyle>
            <a:lvl1pPr>
              <a:defRPr>
                <a:latin typeface="A-OTF UD新ゴ Pr6N L" panose="020B0300000000000000" pitchFamily="34" charset="-128"/>
                <a:ea typeface="A-OTF UD新ゴ Pr6N L" panose="020B0300000000000000" pitchFamily="34" charset="-128"/>
              </a:defRPr>
            </a:lvl1pPr>
            <a:lvl2pPr>
              <a:defRPr>
                <a:latin typeface="A-OTF UD新ゴ Pr6N L" panose="020B0300000000000000" pitchFamily="34" charset="-128"/>
                <a:ea typeface="A-OTF UD新ゴ Pr6N L" panose="020B0300000000000000" pitchFamily="34" charset="-128"/>
              </a:defRPr>
            </a:lvl2pPr>
            <a:lvl3pPr>
              <a:defRPr>
                <a:latin typeface="A-OTF UD新ゴ Pr6N L" panose="020B0300000000000000" pitchFamily="34" charset="-128"/>
                <a:ea typeface="A-OTF UD新ゴ Pr6N L" panose="020B0300000000000000" pitchFamily="34" charset="-128"/>
              </a:defRPr>
            </a:lvl3pPr>
            <a:lvl4pPr>
              <a:defRPr>
                <a:latin typeface="A-OTF UD新ゴ Pr6N L" panose="020B0300000000000000" pitchFamily="34" charset="-128"/>
                <a:ea typeface="A-OTF UD新ゴ Pr6N L" panose="020B0300000000000000" pitchFamily="34" charset="-128"/>
              </a:defRPr>
            </a:lvl4pPr>
            <a:lvl5pPr>
              <a:defRPr>
                <a:latin typeface="A-OTF UD新ゴ Pr6N L" panose="020B0300000000000000" pitchFamily="34" charset="-128"/>
                <a:ea typeface="A-OTF UD新ゴ Pr6N L" panose="020B0300000000000000" pitchFamily="34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8846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84" y="27506916"/>
            <a:ext cx="25733931" cy="8499019"/>
          </a:xfrm>
          <a:prstGeom prst="rect">
            <a:avLst/>
          </a:prstGeom>
        </p:spPr>
        <p:txBody>
          <a:bodyPr anchor="t"/>
          <a:lstStyle>
            <a:lvl1pPr algn="l">
              <a:defRPr sz="1206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89784" y="18143585"/>
            <a:ext cx="25733931" cy="9363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3"/>
            </a:lvl1pPr>
            <a:lvl2pPr marL="137800" indent="0">
              <a:buNone/>
              <a:defRPr sz="543"/>
            </a:lvl2pPr>
            <a:lvl3pPr marL="275600" indent="0">
              <a:buNone/>
              <a:defRPr sz="482"/>
            </a:lvl3pPr>
            <a:lvl4pPr marL="413400" indent="0">
              <a:buNone/>
              <a:defRPr sz="422"/>
            </a:lvl4pPr>
            <a:lvl5pPr marL="551200" indent="0">
              <a:buNone/>
              <a:defRPr sz="422"/>
            </a:lvl5pPr>
            <a:lvl6pPr marL="689000" indent="0">
              <a:buNone/>
              <a:defRPr sz="422"/>
            </a:lvl6pPr>
            <a:lvl7pPr marL="826800" indent="0">
              <a:buNone/>
              <a:defRPr sz="422"/>
            </a:lvl7pPr>
            <a:lvl8pPr marL="964601" indent="0">
              <a:buNone/>
              <a:defRPr sz="422"/>
            </a:lvl8pPr>
            <a:lvl9pPr marL="1102401" indent="0">
              <a:buNone/>
              <a:defRPr sz="42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268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4" y="1714899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769" y="9987553"/>
            <a:ext cx="13287451" cy="28247738"/>
          </a:xfrm>
          <a:prstGeom prst="rect">
            <a:avLst/>
          </a:prstGeom>
        </p:spPr>
        <p:txBody>
          <a:bodyPr/>
          <a:lstStyle>
            <a:lvl1pPr>
              <a:defRPr sz="844"/>
            </a:lvl1pPr>
            <a:lvl2pPr>
              <a:defRPr sz="723"/>
            </a:lvl2pPr>
            <a:lvl3pPr>
              <a:defRPr sz="603"/>
            </a:lvl3pPr>
            <a:lvl4pPr>
              <a:defRPr sz="543"/>
            </a:lvl4pPr>
            <a:lvl5pPr>
              <a:defRPr sz="543"/>
            </a:lvl5pPr>
            <a:lvl6pPr>
              <a:defRPr sz="543"/>
            </a:lvl6pPr>
            <a:lvl7pPr>
              <a:defRPr sz="543"/>
            </a:lvl7pPr>
            <a:lvl8pPr>
              <a:defRPr sz="543"/>
            </a:lvl8pPr>
            <a:lvl9pPr>
              <a:defRPr sz="54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474003" y="9987553"/>
            <a:ext cx="13287451" cy="28247738"/>
          </a:xfrm>
          <a:prstGeom prst="rect">
            <a:avLst/>
          </a:prstGeom>
        </p:spPr>
        <p:txBody>
          <a:bodyPr/>
          <a:lstStyle>
            <a:lvl1pPr>
              <a:defRPr sz="844"/>
            </a:lvl1pPr>
            <a:lvl2pPr>
              <a:defRPr sz="723"/>
            </a:lvl2pPr>
            <a:lvl3pPr>
              <a:defRPr sz="603"/>
            </a:lvl3pPr>
            <a:lvl4pPr>
              <a:defRPr sz="543"/>
            </a:lvl4pPr>
            <a:lvl5pPr>
              <a:defRPr sz="543"/>
            </a:lvl5pPr>
            <a:lvl6pPr>
              <a:defRPr sz="543"/>
            </a:lvl6pPr>
            <a:lvl7pPr>
              <a:defRPr sz="543"/>
            </a:lvl7pPr>
            <a:lvl8pPr>
              <a:defRPr sz="543"/>
            </a:lvl8pPr>
            <a:lvl9pPr>
              <a:defRPr sz="54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4344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4" y="1714899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58" y="9582832"/>
            <a:ext cx="13378565" cy="39922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758" y="13575105"/>
            <a:ext cx="13378565" cy="24660178"/>
          </a:xfrm>
          <a:prstGeom prst="rect">
            <a:avLst/>
          </a:prstGeom>
        </p:spPr>
        <p:txBody>
          <a:bodyPr/>
          <a:lstStyle>
            <a:lvl1pPr>
              <a:defRPr sz="723"/>
            </a:lvl1pPr>
            <a:lvl2pPr>
              <a:defRPr sz="603"/>
            </a:lvl2pPr>
            <a:lvl3pPr>
              <a:defRPr sz="543"/>
            </a:lvl3pPr>
            <a:lvl4pPr>
              <a:defRPr sz="482"/>
            </a:lvl4pPr>
            <a:lvl5pPr>
              <a:defRPr sz="482"/>
            </a:lvl5pPr>
            <a:lvl6pPr>
              <a:defRPr sz="482"/>
            </a:lvl6pPr>
            <a:lvl7pPr>
              <a:defRPr sz="482"/>
            </a:lvl7pPr>
            <a:lvl8pPr>
              <a:defRPr sz="482"/>
            </a:lvl8pPr>
            <a:lvl9pPr>
              <a:defRPr sz="48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2897" y="9582832"/>
            <a:ext cx="13378559" cy="39922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2897" y="13575105"/>
            <a:ext cx="13378559" cy="24660178"/>
          </a:xfrm>
          <a:prstGeom prst="rect">
            <a:avLst/>
          </a:prstGeom>
        </p:spPr>
        <p:txBody>
          <a:bodyPr/>
          <a:lstStyle>
            <a:lvl1pPr>
              <a:defRPr sz="723"/>
            </a:lvl1pPr>
            <a:lvl2pPr>
              <a:defRPr sz="603"/>
            </a:lvl2pPr>
            <a:lvl3pPr>
              <a:defRPr sz="543"/>
            </a:lvl3pPr>
            <a:lvl4pPr>
              <a:defRPr sz="482"/>
            </a:lvl4pPr>
            <a:lvl5pPr>
              <a:defRPr sz="482"/>
            </a:lvl5pPr>
            <a:lvl6pPr>
              <a:defRPr sz="482"/>
            </a:lvl6pPr>
            <a:lvl7pPr>
              <a:defRPr sz="482"/>
            </a:lvl7pPr>
            <a:lvl8pPr>
              <a:defRPr sz="482"/>
            </a:lvl8pPr>
            <a:lvl9pPr>
              <a:defRPr sz="48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778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4" y="1714899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94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9" y="1701180"/>
            <a:ext cx="9958584" cy="7257434"/>
          </a:xfrm>
          <a:prstGeom prst="rect">
            <a:avLst/>
          </a:prstGeom>
        </p:spPr>
        <p:txBody>
          <a:bodyPr anchor="b"/>
          <a:lstStyle>
            <a:lvl1pPr algn="l">
              <a:defRPr sz="603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772" y="1701180"/>
            <a:ext cx="16924680" cy="36534110"/>
          </a:xfrm>
          <a:prstGeom prst="rect">
            <a:avLst/>
          </a:prstGeom>
        </p:spPr>
        <p:txBody>
          <a:bodyPr/>
          <a:lstStyle>
            <a:lvl1pPr>
              <a:defRPr sz="964"/>
            </a:lvl1pPr>
            <a:lvl2pPr>
              <a:defRPr sz="844"/>
            </a:lvl2pPr>
            <a:lvl3pPr>
              <a:defRPr sz="723"/>
            </a:lvl3pPr>
            <a:lvl4pPr>
              <a:defRPr sz="603"/>
            </a:lvl4pPr>
            <a:lvl5pPr>
              <a:defRPr sz="603"/>
            </a:lvl5pPr>
            <a:lvl6pPr>
              <a:defRPr sz="603"/>
            </a:lvl6pPr>
            <a:lvl7pPr>
              <a:defRPr sz="603"/>
            </a:lvl7pPr>
            <a:lvl8pPr>
              <a:defRPr sz="603"/>
            </a:lvl8pPr>
            <a:lvl9pPr>
              <a:defRPr sz="60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769" y="8958611"/>
            <a:ext cx="9958584" cy="2927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2"/>
            </a:lvl1pPr>
            <a:lvl2pPr marL="137800" indent="0">
              <a:buNone/>
              <a:defRPr sz="362"/>
            </a:lvl2pPr>
            <a:lvl3pPr marL="275600" indent="0">
              <a:buNone/>
              <a:defRPr sz="301"/>
            </a:lvl3pPr>
            <a:lvl4pPr marL="413400" indent="0">
              <a:buNone/>
              <a:defRPr sz="271"/>
            </a:lvl4pPr>
            <a:lvl5pPr marL="551200" indent="0">
              <a:buNone/>
              <a:defRPr sz="271"/>
            </a:lvl5pPr>
            <a:lvl6pPr marL="689000" indent="0">
              <a:buNone/>
              <a:defRPr sz="271"/>
            </a:lvl6pPr>
            <a:lvl7pPr marL="826800" indent="0">
              <a:buNone/>
              <a:defRPr sz="271"/>
            </a:lvl7pPr>
            <a:lvl8pPr marL="964601" indent="0">
              <a:buNone/>
              <a:defRPr sz="271"/>
            </a:lvl8pPr>
            <a:lvl9pPr marL="1102401" indent="0">
              <a:buNone/>
              <a:defRPr sz="27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906" y="29962634"/>
            <a:ext cx="18165128" cy="3539542"/>
          </a:xfrm>
          <a:prstGeom prst="rect">
            <a:avLst/>
          </a:prstGeom>
        </p:spPr>
        <p:txBody>
          <a:bodyPr anchor="b"/>
          <a:lstStyle>
            <a:lvl1pPr algn="l">
              <a:defRPr sz="603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906" y="3827646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4"/>
            </a:lvl1pPr>
            <a:lvl2pPr marL="137800" indent="0">
              <a:buNone/>
              <a:defRPr sz="844"/>
            </a:lvl2pPr>
            <a:lvl3pPr marL="275600" indent="0">
              <a:buNone/>
              <a:defRPr sz="723"/>
            </a:lvl3pPr>
            <a:lvl4pPr marL="413400" indent="0">
              <a:buNone/>
              <a:defRPr sz="603"/>
            </a:lvl4pPr>
            <a:lvl5pPr marL="551200" indent="0">
              <a:buNone/>
              <a:defRPr sz="603"/>
            </a:lvl5pPr>
            <a:lvl6pPr marL="689000" indent="0">
              <a:buNone/>
              <a:defRPr sz="603"/>
            </a:lvl6pPr>
            <a:lvl7pPr marL="826800" indent="0">
              <a:buNone/>
              <a:defRPr sz="603"/>
            </a:lvl7pPr>
            <a:lvl8pPr marL="964601" indent="0">
              <a:buNone/>
              <a:defRPr sz="603"/>
            </a:lvl8pPr>
            <a:lvl9pPr marL="1102401" indent="0">
              <a:buNone/>
              <a:defRPr sz="603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906" y="33502180"/>
            <a:ext cx="18165128" cy="5021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2"/>
            </a:lvl1pPr>
            <a:lvl2pPr marL="137800" indent="0">
              <a:buNone/>
              <a:defRPr sz="362"/>
            </a:lvl2pPr>
            <a:lvl3pPr marL="275600" indent="0">
              <a:buNone/>
              <a:defRPr sz="301"/>
            </a:lvl3pPr>
            <a:lvl4pPr marL="413400" indent="0">
              <a:buNone/>
              <a:defRPr sz="271"/>
            </a:lvl4pPr>
            <a:lvl5pPr marL="551200" indent="0">
              <a:buNone/>
              <a:defRPr sz="271"/>
            </a:lvl5pPr>
            <a:lvl6pPr marL="689000" indent="0">
              <a:buNone/>
              <a:defRPr sz="271"/>
            </a:lvl6pPr>
            <a:lvl7pPr marL="826800" indent="0">
              <a:buNone/>
              <a:defRPr sz="271"/>
            </a:lvl7pPr>
            <a:lvl8pPr marL="964601" indent="0">
              <a:buNone/>
              <a:defRPr sz="271"/>
            </a:lvl8pPr>
            <a:lvl9pPr marL="1102401" indent="0">
              <a:buNone/>
              <a:defRPr sz="27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97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6"/>
          <p:cNvSpPr>
            <a:spLocks noChangeArrowheads="1"/>
          </p:cNvSpPr>
          <p:nvPr userDrawn="1"/>
        </p:nvSpPr>
        <p:spPr bwMode="auto">
          <a:xfrm>
            <a:off x="0" y="41095611"/>
            <a:ext cx="30275213" cy="738188"/>
          </a:xfrm>
          <a:prstGeom prst="rect">
            <a:avLst/>
          </a:prstGeom>
          <a:gradFill flip="none" rotWithShape="1">
            <a:gsLst>
              <a:gs pos="0">
                <a:srgbClr val="335599">
                  <a:tint val="66000"/>
                  <a:satMod val="160000"/>
                </a:srgbClr>
              </a:gs>
              <a:gs pos="50000">
                <a:srgbClr val="335599">
                  <a:tint val="44500"/>
                  <a:satMod val="160000"/>
                </a:srgbClr>
              </a:gs>
              <a:gs pos="100000">
                <a:srgbClr val="3355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51"/>
          </a:p>
        </p:txBody>
      </p:sp>
      <p:grpSp>
        <p:nvGrpSpPr>
          <p:cNvPr id="1035" name="グループ化 184"/>
          <p:cNvGrpSpPr>
            <a:grpSpLocks/>
          </p:cNvGrpSpPr>
          <p:nvPr userDrawn="1"/>
        </p:nvGrpSpPr>
        <p:grpSpPr bwMode="auto">
          <a:xfrm>
            <a:off x="11053763" y="41749973"/>
            <a:ext cx="8264648" cy="1042688"/>
            <a:chOff x="11237546" y="41348435"/>
            <a:chExt cx="8265035" cy="1042974"/>
          </a:xfrm>
        </p:grpSpPr>
        <p:grpSp>
          <p:nvGrpSpPr>
            <p:cNvPr id="1037" name="グループ化 116"/>
            <p:cNvGrpSpPr>
              <a:grpSpLocks/>
            </p:cNvGrpSpPr>
            <p:nvPr userDrawn="1"/>
          </p:nvGrpSpPr>
          <p:grpSpPr bwMode="auto">
            <a:xfrm>
              <a:off x="11237546" y="41540737"/>
              <a:ext cx="1066102" cy="777735"/>
              <a:chOff x="14506591" y="701675"/>
              <a:chExt cx="1429708" cy="1042988"/>
            </a:xfrm>
          </p:grpSpPr>
          <p:sp>
            <p:nvSpPr>
              <p:cNvPr id="27" name="Freeform 146"/>
              <p:cNvSpPr>
                <a:spLocks/>
              </p:cNvSpPr>
              <p:nvPr userDrawn="1"/>
            </p:nvSpPr>
            <p:spPr bwMode="auto">
              <a:xfrm>
                <a:off x="14512977" y="701057"/>
                <a:ext cx="1424325" cy="99022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246" y="47"/>
                  </a:cxn>
                  <a:cxn ang="0">
                    <a:pos x="227" y="72"/>
                  </a:cxn>
                  <a:cxn ang="0">
                    <a:pos x="162" y="37"/>
                  </a:cxn>
                  <a:cxn ang="0">
                    <a:pos x="98" y="71"/>
                  </a:cxn>
                  <a:cxn ang="0">
                    <a:pos x="1" y="198"/>
                  </a:cxn>
                  <a:cxn ang="0">
                    <a:pos x="2" y="203"/>
                  </a:cxn>
                  <a:cxn ang="0">
                    <a:pos x="6" y="202"/>
                  </a:cxn>
                  <a:cxn ang="0">
                    <a:pos x="61" y="176"/>
                  </a:cxn>
                  <a:cxn ang="0">
                    <a:pos x="127" y="221"/>
                  </a:cxn>
                  <a:cxn ang="0">
                    <a:pos x="130" y="223"/>
                  </a:cxn>
                  <a:cxn ang="0">
                    <a:pos x="133" y="221"/>
                  </a:cxn>
                  <a:cxn ang="0">
                    <a:pos x="238" y="139"/>
                  </a:cxn>
                  <a:cxn ang="0">
                    <a:pos x="346" y="247"/>
                  </a:cxn>
                  <a:cxn ang="0">
                    <a:pos x="325" y="311"/>
                  </a:cxn>
                  <a:cxn ang="0">
                    <a:pos x="326" y="315"/>
                  </a:cxn>
                  <a:cxn ang="0">
                    <a:pos x="330" y="315"/>
                  </a:cxn>
                  <a:cxn ang="0">
                    <a:pos x="430" y="185"/>
                  </a:cxn>
                  <a:cxn ang="0">
                    <a:pos x="454" y="114"/>
                  </a:cxn>
                  <a:cxn ang="0">
                    <a:pos x="339" y="0"/>
                  </a:cxn>
                </a:cxnLst>
                <a:rect l="0" t="0" r="r" b="b"/>
                <a:pathLst>
                  <a:path w="454" h="316">
                    <a:moveTo>
                      <a:pt x="339" y="0"/>
                    </a:moveTo>
                    <a:cubicBezTo>
                      <a:pt x="303" y="0"/>
                      <a:pt x="268" y="17"/>
                      <a:pt x="246" y="47"/>
                    </a:cubicBezTo>
                    <a:cubicBezTo>
                      <a:pt x="247" y="47"/>
                      <a:pt x="233" y="64"/>
                      <a:pt x="227" y="72"/>
                    </a:cubicBezTo>
                    <a:cubicBezTo>
                      <a:pt x="213" y="50"/>
                      <a:pt x="189" y="37"/>
                      <a:pt x="162" y="37"/>
                    </a:cubicBezTo>
                    <a:cubicBezTo>
                      <a:pt x="136" y="37"/>
                      <a:pt x="112" y="50"/>
                      <a:pt x="98" y="71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0" y="199"/>
                      <a:pt x="0" y="201"/>
                      <a:pt x="2" y="203"/>
                    </a:cubicBezTo>
                    <a:cubicBezTo>
                      <a:pt x="3" y="204"/>
                      <a:pt x="5" y="203"/>
                      <a:pt x="6" y="202"/>
                    </a:cubicBezTo>
                    <a:cubicBezTo>
                      <a:pt x="20" y="186"/>
                      <a:pt x="40" y="176"/>
                      <a:pt x="61" y="176"/>
                    </a:cubicBezTo>
                    <a:cubicBezTo>
                      <a:pt x="90" y="176"/>
                      <a:pt x="116" y="194"/>
                      <a:pt x="127" y="221"/>
                    </a:cubicBezTo>
                    <a:cubicBezTo>
                      <a:pt x="127" y="223"/>
                      <a:pt x="129" y="223"/>
                      <a:pt x="130" y="223"/>
                    </a:cubicBezTo>
                    <a:cubicBezTo>
                      <a:pt x="131" y="223"/>
                      <a:pt x="133" y="222"/>
                      <a:pt x="133" y="221"/>
                    </a:cubicBezTo>
                    <a:cubicBezTo>
                      <a:pt x="145" y="173"/>
                      <a:pt x="188" y="139"/>
                      <a:pt x="238" y="139"/>
                    </a:cubicBezTo>
                    <a:cubicBezTo>
                      <a:pt x="297" y="139"/>
                      <a:pt x="346" y="188"/>
                      <a:pt x="346" y="247"/>
                    </a:cubicBezTo>
                    <a:cubicBezTo>
                      <a:pt x="346" y="270"/>
                      <a:pt x="339" y="292"/>
                      <a:pt x="325" y="311"/>
                    </a:cubicBezTo>
                    <a:cubicBezTo>
                      <a:pt x="324" y="312"/>
                      <a:pt x="324" y="314"/>
                      <a:pt x="326" y="315"/>
                    </a:cubicBezTo>
                    <a:cubicBezTo>
                      <a:pt x="327" y="316"/>
                      <a:pt x="329" y="316"/>
                      <a:pt x="330" y="315"/>
                    </a:cubicBezTo>
                    <a:cubicBezTo>
                      <a:pt x="430" y="185"/>
                      <a:pt x="430" y="185"/>
                      <a:pt x="430" y="185"/>
                    </a:cubicBezTo>
                    <a:cubicBezTo>
                      <a:pt x="445" y="165"/>
                      <a:pt x="454" y="140"/>
                      <a:pt x="454" y="114"/>
                    </a:cubicBezTo>
                    <a:cubicBezTo>
                      <a:pt x="454" y="51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rgbClr val="1D5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02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147"/>
              <p:cNvSpPr>
                <a:spLocks/>
              </p:cNvSpPr>
              <p:nvPr userDrawn="1"/>
            </p:nvSpPr>
            <p:spPr bwMode="auto">
              <a:xfrm>
                <a:off x="14506591" y="1469812"/>
                <a:ext cx="257612" cy="27470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22"/>
                  </a:cxn>
                  <a:cxn ang="0">
                    <a:pos x="0" y="86"/>
                  </a:cxn>
                  <a:cxn ang="0">
                    <a:pos x="22" y="86"/>
                  </a:cxn>
                  <a:cxn ang="0">
                    <a:pos x="22" y="32"/>
                  </a:cxn>
                  <a:cxn ang="0">
                    <a:pos x="45" y="76"/>
                  </a:cxn>
                  <a:cxn ang="0">
                    <a:pos x="45" y="76"/>
                  </a:cxn>
                  <a:cxn ang="0">
                    <a:pos x="68" y="86"/>
                  </a:cxn>
                  <a:cxn ang="0">
                    <a:pos x="82" y="66"/>
                  </a:cxn>
                  <a:cxn ang="0">
                    <a:pos x="82" y="2"/>
                  </a:cxn>
                  <a:cxn ang="0">
                    <a:pos x="60" y="2"/>
                  </a:cxn>
                  <a:cxn ang="0">
                    <a:pos x="60" y="56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14" y="2"/>
                  </a:cxn>
                </a:cxnLst>
                <a:rect l="0" t="0" r="r" b="b"/>
                <a:pathLst>
                  <a:path w="82" h="88">
                    <a:moveTo>
                      <a:pt x="14" y="2"/>
                    </a:moveTo>
                    <a:cubicBezTo>
                      <a:pt x="5" y="4"/>
                      <a:pt x="0" y="12"/>
                      <a:pt x="0" y="2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6"/>
                      <a:pt x="22" y="45"/>
                      <a:pt x="22" y="32"/>
                    </a:cubicBezTo>
                    <a:cubicBezTo>
                      <a:pt x="28" y="44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50" y="84"/>
                      <a:pt x="59" y="88"/>
                      <a:pt x="68" y="86"/>
                    </a:cubicBezTo>
                    <a:cubicBezTo>
                      <a:pt x="76" y="83"/>
                      <a:pt x="82" y="76"/>
                      <a:pt x="82" y="66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42"/>
                      <a:pt x="60" y="56"/>
                    </a:cubicBezTo>
                    <a:cubicBezTo>
                      <a:pt x="53" y="44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1" y="4"/>
                      <a:pt x="22" y="0"/>
                      <a:pt x="14" y="2"/>
                    </a:cubicBezTo>
                    <a:close/>
                  </a:path>
                </a:pathLst>
              </a:custGeom>
              <a:solidFill>
                <a:srgbClr val="00AF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02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148"/>
              <p:cNvSpPr>
                <a:spLocks/>
              </p:cNvSpPr>
              <p:nvPr userDrawn="1"/>
            </p:nvSpPr>
            <p:spPr bwMode="auto">
              <a:xfrm>
                <a:off x="14889817" y="1469812"/>
                <a:ext cx="344904" cy="272578"/>
              </a:xfrm>
              <a:custGeom>
                <a:avLst/>
                <a:gdLst/>
                <a:ahLst/>
                <a:cxnLst>
                  <a:cxn ang="0">
                    <a:pos x="100" y="18"/>
                  </a:cxn>
                  <a:cxn ang="0">
                    <a:pos x="83" y="1"/>
                  </a:cxn>
                  <a:cxn ang="0">
                    <a:pos x="63" y="14"/>
                  </a:cxn>
                  <a:cxn ang="0">
                    <a:pos x="63" y="14"/>
                  </a:cxn>
                  <a:cxn ang="0">
                    <a:pos x="55" y="40"/>
                  </a:cxn>
                  <a:cxn ang="0">
                    <a:pos x="47" y="14"/>
                  </a:cxn>
                  <a:cxn ang="0">
                    <a:pos x="46" y="14"/>
                  </a:cxn>
                  <a:cxn ang="0">
                    <a:pos x="26" y="1"/>
                  </a:cxn>
                  <a:cxn ang="0">
                    <a:pos x="10" y="18"/>
                  </a:cxn>
                  <a:cxn ang="0">
                    <a:pos x="0" y="86"/>
                  </a:cxn>
                  <a:cxn ang="0">
                    <a:pos x="22" y="86"/>
                  </a:cxn>
                  <a:cxn ang="0">
                    <a:pos x="30" y="33"/>
                  </a:cxn>
                  <a:cxn ang="0">
                    <a:pos x="44" y="79"/>
                  </a:cxn>
                  <a:cxn ang="0">
                    <a:pos x="55" y="87"/>
                  </a:cxn>
                  <a:cxn ang="0">
                    <a:pos x="65" y="79"/>
                  </a:cxn>
                  <a:cxn ang="0">
                    <a:pos x="80" y="33"/>
                  </a:cxn>
                  <a:cxn ang="0">
                    <a:pos x="88" y="86"/>
                  </a:cxn>
                  <a:cxn ang="0">
                    <a:pos x="110" y="86"/>
                  </a:cxn>
                  <a:cxn ang="0">
                    <a:pos x="100" y="18"/>
                  </a:cxn>
                </a:cxnLst>
                <a:rect l="0" t="0" r="r" b="b"/>
                <a:pathLst>
                  <a:path w="110" h="87">
                    <a:moveTo>
                      <a:pt x="100" y="18"/>
                    </a:moveTo>
                    <a:cubicBezTo>
                      <a:pt x="99" y="9"/>
                      <a:pt x="92" y="2"/>
                      <a:pt x="83" y="1"/>
                    </a:cubicBezTo>
                    <a:cubicBezTo>
                      <a:pt x="75" y="0"/>
                      <a:pt x="66" y="5"/>
                      <a:pt x="63" y="14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4"/>
                      <a:pt x="59" y="27"/>
                      <a:pt x="55" y="40"/>
                    </a:cubicBezTo>
                    <a:cubicBezTo>
                      <a:pt x="51" y="27"/>
                      <a:pt x="47" y="14"/>
                      <a:pt x="4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3" y="5"/>
                      <a:pt x="35" y="0"/>
                      <a:pt x="26" y="1"/>
                    </a:cubicBezTo>
                    <a:cubicBezTo>
                      <a:pt x="18" y="2"/>
                      <a:pt x="11" y="9"/>
                      <a:pt x="10" y="18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4" y="67"/>
                      <a:pt x="28" y="43"/>
                      <a:pt x="30" y="33"/>
                    </a:cubicBezTo>
                    <a:cubicBezTo>
                      <a:pt x="34" y="48"/>
                      <a:pt x="44" y="79"/>
                      <a:pt x="44" y="79"/>
                    </a:cubicBezTo>
                    <a:cubicBezTo>
                      <a:pt x="46" y="84"/>
                      <a:pt x="50" y="87"/>
                      <a:pt x="55" y="87"/>
                    </a:cubicBezTo>
                    <a:cubicBezTo>
                      <a:pt x="60" y="87"/>
                      <a:pt x="64" y="84"/>
                      <a:pt x="65" y="79"/>
                    </a:cubicBezTo>
                    <a:cubicBezTo>
                      <a:pt x="65" y="79"/>
                      <a:pt x="75" y="48"/>
                      <a:pt x="80" y="33"/>
                    </a:cubicBezTo>
                    <a:cubicBezTo>
                      <a:pt x="82" y="46"/>
                      <a:pt x="85" y="69"/>
                      <a:pt x="88" y="86"/>
                    </a:cubicBezTo>
                    <a:cubicBezTo>
                      <a:pt x="110" y="86"/>
                      <a:pt x="110" y="86"/>
                      <a:pt x="110" y="86"/>
                    </a:cubicBezTo>
                    <a:lnTo>
                      <a:pt x="100" y="18"/>
                    </a:lnTo>
                    <a:close/>
                  </a:path>
                </a:pathLst>
              </a:custGeom>
              <a:solidFill>
                <a:srgbClr val="00AF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02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Rectangle 149"/>
              <p:cNvSpPr>
                <a:spLocks noChangeArrowheads="1"/>
              </p:cNvSpPr>
              <p:nvPr userDrawn="1"/>
            </p:nvSpPr>
            <p:spPr bwMode="auto">
              <a:xfrm>
                <a:off x="14794010" y="1476199"/>
                <a:ext cx="70259" cy="261931"/>
              </a:xfrm>
              <a:prstGeom prst="rect">
                <a:avLst/>
              </a:prstGeom>
              <a:solidFill>
                <a:srgbClr val="00AF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02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150"/>
              <p:cNvSpPr>
                <a:spLocks/>
              </p:cNvSpPr>
              <p:nvPr userDrawn="1"/>
            </p:nvSpPr>
            <p:spPr bwMode="auto">
              <a:xfrm>
                <a:off x="15241107" y="1476199"/>
                <a:ext cx="251226" cy="26193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16" y="45"/>
                  </a:cxn>
                  <a:cxn ang="0">
                    <a:pos x="56" y="60"/>
                  </a:cxn>
                  <a:cxn ang="0">
                    <a:pos x="58" y="62"/>
                  </a:cxn>
                  <a:cxn ang="0">
                    <a:pos x="54" y="63"/>
                  </a:cxn>
                  <a:cxn ang="0">
                    <a:pos x="3" y="63"/>
                  </a:cxn>
                  <a:cxn ang="0">
                    <a:pos x="3" y="84"/>
                  </a:cxn>
                  <a:cxn ang="0">
                    <a:pos x="54" y="84"/>
                  </a:cxn>
                  <a:cxn ang="0">
                    <a:pos x="80" y="65"/>
                  </a:cxn>
                  <a:cxn ang="0">
                    <a:pos x="80" y="61"/>
                  </a:cxn>
                  <a:cxn ang="0">
                    <a:pos x="64" y="39"/>
                  </a:cxn>
                  <a:cxn ang="0">
                    <a:pos x="23" y="24"/>
                  </a:cxn>
                  <a:cxn ang="0">
                    <a:pos x="22" y="22"/>
                  </a:cxn>
                  <a:cxn ang="0">
                    <a:pos x="25" y="21"/>
                  </a:cxn>
                  <a:cxn ang="0">
                    <a:pos x="75" y="21"/>
                  </a:cxn>
                  <a:cxn ang="0">
                    <a:pos x="75" y="0"/>
                  </a:cxn>
                  <a:cxn ang="0">
                    <a:pos x="25" y="0"/>
                  </a:cxn>
                </a:cxnLst>
                <a:rect l="0" t="0" r="r" b="b"/>
                <a:pathLst>
                  <a:path w="80" h="84">
                    <a:moveTo>
                      <a:pt x="25" y="0"/>
                    </a:moveTo>
                    <a:cubicBezTo>
                      <a:pt x="10" y="0"/>
                      <a:pt x="2" y="9"/>
                      <a:pt x="0" y="19"/>
                    </a:cubicBezTo>
                    <a:cubicBezTo>
                      <a:pt x="0" y="20"/>
                      <a:pt x="0" y="21"/>
                      <a:pt x="0" y="23"/>
                    </a:cubicBezTo>
                    <a:cubicBezTo>
                      <a:pt x="0" y="32"/>
                      <a:pt x="6" y="41"/>
                      <a:pt x="16" y="4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8" y="60"/>
                      <a:pt x="58" y="61"/>
                      <a:pt x="58" y="62"/>
                    </a:cubicBezTo>
                    <a:cubicBezTo>
                      <a:pt x="57" y="62"/>
                      <a:pt x="57" y="63"/>
                      <a:pt x="54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9" y="84"/>
                      <a:pt x="78" y="75"/>
                      <a:pt x="80" y="65"/>
                    </a:cubicBezTo>
                    <a:cubicBezTo>
                      <a:pt x="80" y="64"/>
                      <a:pt x="80" y="62"/>
                      <a:pt x="80" y="61"/>
                    </a:cubicBezTo>
                    <a:cubicBezTo>
                      <a:pt x="80" y="52"/>
                      <a:pt x="74" y="43"/>
                      <a:pt x="64" y="3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3"/>
                      <a:pt x="22" y="22"/>
                    </a:cubicBezTo>
                    <a:cubicBezTo>
                      <a:pt x="22" y="21"/>
                      <a:pt x="23" y="21"/>
                      <a:pt x="2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0"/>
                      <a:pt x="75" y="0"/>
                      <a:pt x="75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AF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029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38" name="グループ化 182"/>
            <p:cNvGrpSpPr>
              <a:grpSpLocks/>
            </p:cNvGrpSpPr>
            <p:nvPr/>
          </p:nvGrpSpPr>
          <p:grpSpPr bwMode="auto">
            <a:xfrm>
              <a:off x="12283881" y="41348435"/>
              <a:ext cx="7218700" cy="1042974"/>
              <a:chOff x="12283881" y="41348435"/>
              <a:chExt cx="7218700" cy="1042974"/>
            </a:xfrm>
          </p:grpSpPr>
          <p:sp>
            <p:nvSpPr>
              <p:cNvPr id="1039" name="Text Box 9"/>
              <p:cNvSpPr txBox="1">
                <a:spLocks noChangeArrowheads="1"/>
              </p:cNvSpPr>
              <p:nvPr/>
            </p:nvSpPr>
            <p:spPr bwMode="auto">
              <a:xfrm>
                <a:off x="12283881" y="41348435"/>
                <a:ext cx="7218700" cy="786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179923" tIns="179923" rIns="179923" bIns="179923"/>
              <a:lstStyle>
                <a:lvl1pPr defTabSz="815975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defTabSz="815975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defTabSz="815975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defTabSz="815975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defTabSz="815975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8420100" indent="-539750" defTabSz="8159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8877300" indent="-539750" defTabSz="8159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9334500" indent="-539750" defTabSz="8159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9791700" indent="-539750" defTabSz="8159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ja-JP" altLang="en-US" sz="2400" b="1" dirty="0">
                    <a:solidFill>
                      <a:schemeClr val="tx2"/>
                    </a:solidFill>
                    <a:latin typeface="ＭＳ Ｐゴシック" panose="020B0600070205080204" pitchFamily="50" charset="-128"/>
                  </a:rPr>
                  <a:t>国立研究開発法人</a:t>
                </a:r>
                <a:r>
                  <a:rPr lang="ja-JP" altLang="en-US" sz="3000" b="1" dirty="0">
                    <a:solidFill>
                      <a:schemeClr val="tx2"/>
                    </a:solidFill>
                    <a:latin typeface="ＭＳ Ｐゴシック" panose="020B0600070205080204" pitchFamily="50" charset="-128"/>
                  </a:rPr>
                  <a:t>物質・材料研究機構</a:t>
                </a:r>
                <a:endParaRPr lang="en-US" altLang="ja-JP" sz="3000" b="1" dirty="0">
                  <a:solidFill>
                    <a:schemeClr val="tx2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1040" name="Rectangle 67"/>
              <p:cNvSpPr>
                <a:spLocks noChangeArrowheads="1"/>
              </p:cNvSpPr>
              <p:nvPr/>
            </p:nvSpPr>
            <p:spPr bwMode="auto">
              <a:xfrm>
                <a:off x="12459584" y="42037466"/>
                <a:ext cx="4818627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ja-JP" sz="2300" dirty="0">
                    <a:solidFill>
                      <a:schemeClr val="tx2"/>
                    </a:solidFill>
                    <a:latin typeface="Myriad"/>
                    <a:cs typeface="Arial" panose="020B0604020202020204" pitchFamily="34" charset="0"/>
                  </a:rPr>
                  <a:t>National Institute for Materials Science</a:t>
                </a:r>
                <a:endParaRPr lang="ja-JP" altLang="ja-JP" sz="2300">
                  <a:solidFill>
                    <a:schemeClr val="tx2"/>
                  </a:solidFill>
                  <a:latin typeface="Myriad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Rectangle 66"/>
          <p:cNvSpPr>
            <a:spLocks noChangeArrowheads="1"/>
          </p:cNvSpPr>
          <p:nvPr userDrawn="1"/>
        </p:nvSpPr>
        <p:spPr bwMode="auto">
          <a:xfrm>
            <a:off x="-29079" y="0"/>
            <a:ext cx="30333370" cy="5160394"/>
          </a:xfrm>
          <a:prstGeom prst="rect">
            <a:avLst/>
          </a:prstGeom>
          <a:gradFill flip="none" rotWithShape="1">
            <a:gsLst>
              <a:gs pos="0">
                <a:srgbClr val="335599">
                  <a:tint val="66000"/>
                  <a:satMod val="160000"/>
                </a:srgbClr>
              </a:gs>
              <a:gs pos="50000">
                <a:srgbClr val="335599">
                  <a:tint val="44500"/>
                  <a:satMod val="160000"/>
                </a:srgbClr>
              </a:gs>
              <a:gs pos="100000">
                <a:srgbClr val="33559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51"/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-29079" y="5200081"/>
            <a:ext cx="30333370" cy="0"/>
          </a:xfrm>
          <a:prstGeom prst="line">
            <a:avLst/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254000" cap="flat" cmpd="sng" algn="ctr">
            <a:solidFill>
              <a:srgbClr val="1D50A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8450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8450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Arial" panose="020B0604020202020204" pitchFamily="34" charset="0"/>
          <a:ea typeface="ＭＳ Ｐゴシック" pitchFamily="50" charset="-128"/>
        </a:defRPr>
      </a:lvl2pPr>
      <a:lvl3pPr algn="ctr" defTabSz="298450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Arial" panose="020B0604020202020204" pitchFamily="34" charset="0"/>
          <a:ea typeface="ＭＳ Ｐゴシック" pitchFamily="50" charset="-128"/>
        </a:defRPr>
      </a:lvl3pPr>
      <a:lvl4pPr algn="ctr" defTabSz="298450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Arial" panose="020B0604020202020204" pitchFamily="34" charset="0"/>
          <a:ea typeface="ＭＳ Ｐゴシック" pitchFamily="50" charset="-128"/>
        </a:defRPr>
      </a:lvl4pPr>
      <a:lvl5pPr algn="ctr" defTabSz="298450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Arial" panose="020B0604020202020204" pitchFamily="34" charset="0"/>
          <a:ea typeface="ＭＳ Ｐゴシック" pitchFamily="50" charset="-128"/>
        </a:defRPr>
      </a:lvl5pPr>
      <a:lvl6pPr marL="137800" algn="ctr" defTabSz="299524" rtl="0" fontAlgn="base">
        <a:spcBef>
          <a:spcPct val="0"/>
        </a:spcBef>
        <a:spcAft>
          <a:spcPct val="0"/>
        </a:spcAft>
        <a:defRPr kumimoji="1" sz="1447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275600" algn="ctr" defTabSz="299524" rtl="0" fontAlgn="base">
        <a:spcBef>
          <a:spcPct val="0"/>
        </a:spcBef>
        <a:spcAft>
          <a:spcPct val="0"/>
        </a:spcAft>
        <a:defRPr kumimoji="1" sz="1447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413400" algn="ctr" defTabSz="299524" rtl="0" fontAlgn="base">
        <a:spcBef>
          <a:spcPct val="0"/>
        </a:spcBef>
        <a:spcAft>
          <a:spcPct val="0"/>
        </a:spcAft>
        <a:defRPr kumimoji="1" sz="1447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551200" algn="ctr" defTabSz="299524" rtl="0" fontAlgn="base">
        <a:spcBef>
          <a:spcPct val="0"/>
        </a:spcBef>
        <a:spcAft>
          <a:spcPct val="0"/>
        </a:spcAft>
        <a:defRPr kumimoji="1" sz="1447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111125" indent="-111125" algn="l" defTabSz="298450" rtl="0" eaLnBrk="0" fontAlgn="base" hangingPunct="0">
        <a:spcBef>
          <a:spcPct val="20000"/>
        </a:spcBef>
        <a:spcAft>
          <a:spcPct val="0"/>
        </a:spcAft>
        <a:buChar char="•"/>
        <a:defRPr kumimoji="1" sz="1000">
          <a:solidFill>
            <a:schemeClr val="tx1"/>
          </a:solidFill>
          <a:latin typeface="+mn-lt"/>
          <a:ea typeface="+mn-ea"/>
          <a:cs typeface="+mn-cs"/>
        </a:defRPr>
      </a:lvl1pPr>
      <a:lvl2pPr marL="242888" indent="-93663" algn="l" defTabSz="298450" rtl="0" eaLnBrk="0" fontAlgn="base" hangingPunct="0">
        <a:spcBef>
          <a:spcPct val="20000"/>
        </a:spcBef>
        <a:spcAft>
          <a:spcPct val="0"/>
        </a:spcAft>
        <a:buChar char="–"/>
        <a:defRPr kumimoji="1" sz="900">
          <a:solidFill>
            <a:schemeClr val="tx1"/>
          </a:solidFill>
          <a:latin typeface="+mn-lt"/>
          <a:ea typeface="+mn-ea"/>
        </a:defRPr>
      </a:lvl2pPr>
      <a:lvl3pPr marL="373063" indent="-74613" algn="l" defTabSz="298450" rtl="0" eaLnBrk="0" fontAlgn="base" hangingPunct="0">
        <a:spcBef>
          <a:spcPct val="20000"/>
        </a:spcBef>
        <a:spcAft>
          <a:spcPct val="0"/>
        </a:spcAft>
        <a:buChar char="•"/>
        <a:defRPr kumimoji="1" sz="700">
          <a:solidFill>
            <a:schemeClr val="tx1"/>
          </a:solidFill>
          <a:latin typeface="+mn-lt"/>
          <a:ea typeface="+mn-ea"/>
        </a:defRPr>
      </a:lvl3pPr>
      <a:lvl4pPr marL="523875" indent="-74613" algn="l" defTabSz="298450" rtl="0" eaLnBrk="0" fontAlgn="base" hangingPunct="0">
        <a:spcBef>
          <a:spcPct val="20000"/>
        </a:spcBef>
        <a:spcAft>
          <a:spcPct val="0"/>
        </a:spcAft>
        <a:buChar char="–"/>
        <a:defRPr kumimoji="1" sz="600">
          <a:solidFill>
            <a:schemeClr val="tx1"/>
          </a:solidFill>
          <a:latin typeface="+mn-lt"/>
          <a:ea typeface="+mn-ea"/>
        </a:defRPr>
      </a:lvl4pPr>
      <a:lvl5pPr marL="673100" indent="-74613" algn="l" defTabSz="298450" rtl="0" eaLnBrk="0" fontAlgn="base" hangingPunct="0">
        <a:spcBef>
          <a:spcPct val="20000"/>
        </a:spcBef>
        <a:spcAft>
          <a:spcPct val="0"/>
        </a:spcAft>
        <a:buChar char="»"/>
        <a:defRPr kumimoji="1" sz="600">
          <a:solidFill>
            <a:schemeClr val="tx1"/>
          </a:solidFill>
          <a:latin typeface="+mn-lt"/>
          <a:ea typeface="+mn-ea"/>
        </a:defRPr>
      </a:lvl5pPr>
      <a:lvl6pPr marL="811968" indent="-74642" algn="l" defTabSz="299524" rtl="0" fontAlgn="base">
        <a:spcBef>
          <a:spcPct val="20000"/>
        </a:spcBef>
        <a:spcAft>
          <a:spcPct val="0"/>
        </a:spcAft>
        <a:buChar char="»"/>
        <a:defRPr kumimoji="1" sz="663">
          <a:solidFill>
            <a:schemeClr val="tx1"/>
          </a:solidFill>
          <a:latin typeface="+mn-lt"/>
          <a:ea typeface="+mn-ea"/>
        </a:defRPr>
      </a:lvl6pPr>
      <a:lvl7pPr marL="949768" indent="-74642" algn="l" defTabSz="299524" rtl="0" fontAlgn="base">
        <a:spcBef>
          <a:spcPct val="20000"/>
        </a:spcBef>
        <a:spcAft>
          <a:spcPct val="0"/>
        </a:spcAft>
        <a:buChar char="»"/>
        <a:defRPr kumimoji="1" sz="663">
          <a:solidFill>
            <a:schemeClr val="tx1"/>
          </a:solidFill>
          <a:latin typeface="+mn-lt"/>
          <a:ea typeface="+mn-ea"/>
        </a:defRPr>
      </a:lvl7pPr>
      <a:lvl8pPr marL="1087568" indent="-74642" algn="l" defTabSz="299524" rtl="0" fontAlgn="base">
        <a:spcBef>
          <a:spcPct val="20000"/>
        </a:spcBef>
        <a:spcAft>
          <a:spcPct val="0"/>
        </a:spcAft>
        <a:buChar char="»"/>
        <a:defRPr kumimoji="1" sz="663">
          <a:solidFill>
            <a:schemeClr val="tx1"/>
          </a:solidFill>
          <a:latin typeface="+mn-lt"/>
          <a:ea typeface="+mn-ea"/>
        </a:defRPr>
      </a:lvl8pPr>
      <a:lvl9pPr marL="1225368" indent="-74642" algn="l" defTabSz="299524" rtl="0" fontAlgn="base">
        <a:spcBef>
          <a:spcPct val="20000"/>
        </a:spcBef>
        <a:spcAft>
          <a:spcPct val="0"/>
        </a:spcAft>
        <a:buChar char="»"/>
        <a:defRPr kumimoji="1" sz="66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1pPr>
      <a:lvl2pPr marL="1378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2pPr>
      <a:lvl3pPr marL="2756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3pPr>
      <a:lvl4pPr marL="4134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5512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6890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26800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964601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02401" algn="l" defTabSz="275600" rtl="0" eaLnBrk="1" latinLnBrk="0" hangingPunct="1">
        <a:defRPr kumimoji="1" sz="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正方形/長方形 5140">
            <a:extLst>
              <a:ext uri="{FF2B5EF4-FFF2-40B4-BE49-F238E27FC236}">
                <a16:creationId xmlns:a16="http://schemas.microsoft.com/office/drawing/2014/main" id="{2CB7C7D2-EC49-593D-50CC-B7074B8DC731}"/>
              </a:ext>
            </a:extLst>
          </p:cNvPr>
          <p:cNvSpPr/>
          <p:nvPr/>
        </p:nvSpPr>
        <p:spPr bwMode="auto">
          <a:xfrm>
            <a:off x="15385139" y="37577081"/>
            <a:ext cx="1512000" cy="755416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40" name="正方形/長方形 5139">
            <a:extLst>
              <a:ext uri="{FF2B5EF4-FFF2-40B4-BE49-F238E27FC236}">
                <a16:creationId xmlns:a16="http://schemas.microsoft.com/office/drawing/2014/main" id="{97FCAF16-4407-A681-6D83-07930CB76C92}"/>
              </a:ext>
            </a:extLst>
          </p:cNvPr>
          <p:cNvSpPr/>
          <p:nvPr/>
        </p:nvSpPr>
        <p:spPr bwMode="auto">
          <a:xfrm>
            <a:off x="15385139" y="35457083"/>
            <a:ext cx="1512000" cy="710581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39" name="四角形: 角を丸くする 5138">
            <a:extLst>
              <a:ext uri="{FF2B5EF4-FFF2-40B4-BE49-F238E27FC236}">
                <a16:creationId xmlns:a16="http://schemas.microsoft.com/office/drawing/2014/main" id="{BB123CCD-AD63-6281-50EA-BE76F000E50B}"/>
              </a:ext>
            </a:extLst>
          </p:cNvPr>
          <p:cNvSpPr/>
          <p:nvPr/>
        </p:nvSpPr>
        <p:spPr bwMode="auto">
          <a:xfrm>
            <a:off x="15248317" y="5558182"/>
            <a:ext cx="14755669" cy="23407738"/>
          </a:xfrm>
          <a:prstGeom prst="roundRect">
            <a:avLst>
              <a:gd name="adj" fmla="val 2326"/>
            </a:avLst>
          </a:prstGeom>
          <a:solidFill>
            <a:srgbClr val="D5CFE5">
              <a:alpha val="50196"/>
            </a:srgbClr>
          </a:solidFill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E62237F7-10C6-F2C3-3A1A-A89B4DCBF9DA}"/>
              </a:ext>
            </a:extLst>
          </p:cNvPr>
          <p:cNvSpPr/>
          <p:nvPr/>
        </p:nvSpPr>
        <p:spPr bwMode="auto">
          <a:xfrm>
            <a:off x="520886" y="23482487"/>
            <a:ext cx="14313258" cy="4192262"/>
          </a:xfrm>
          <a:prstGeom prst="roundRect">
            <a:avLst>
              <a:gd name="adj" fmla="val 8490"/>
            </a:avLst>
          </a:prstGeom>
          <a:solidFill>
            <a:srgbClr val="D5CFE5">
              <a:alpha val="50196"/>
            </a:srgbClr>
          </a:solidFill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22993F1C-A657-89E0-5086-450116CB6086}"/>
              </a:ext>
            </a:extLst>
          </p:cNvPr>
          <p:cNvSpPr/>
          <p:nvPr/>
        </p:nvSpPr>
        <p:spPr bwMode="auto">
          <a:xfrm>
            <a:off x="537928" y="6220951"/>
            <a:ext cx="14296216" cy="14685875"/>
          </a:xfrm>
          <a:prstGeom prst="roundRect">
            <a:avLst>
              <a:gd name="adj" fmla="val 3252"/>
            </a:avLst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B7C0AA1-E534-9179-9300-77F9BB27BBFD}"/>
              </a:ext>
            </a:extLst>
          </p:cNvPr>
          <p:cNvSpPr/>
          <p:nvPr/>
        </p:nvSpPr>
        <p:spPr bwMode="auto">
          <a:xfrm>
            <a:off x="15285473" y="29140471"/>
            <a:ext cx="1512000" cy="767355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828487" y="1201964"/>
            <a:ext cx="27183020" cy="89277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4" tIns="3157" rIns="6314" bIns="3157">
            <a:spAutoFit/>
          </a:bodyPr>
          <a:lstStyle>
            <a:lvl1pPr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</a:pPr>
            <a:r>
              <a:rPr lang="ja-JP" altLang="en-US" sz="7200" dirty="0">
                <a:solidFill>
                  <a:schemeClr val="bg1"/>
                </a:solidFill>
                <a:latin typeface="Arial" panose="020B0604020202020204" pitchFamily="34" charset="0"/>
                <a:ea typeface="HGPｺﾞｼｯｸE" panose="020B0900000000000000" pitchFamily="50" charset="-128"/>
              </a:rPr>
              <a:t>リチウム空気２次電池の充電末期における正極反応生成物の分析</a:t>
            </a:r>
          </a:p>
        </p:txBody>
      </p:sp>
      <p:sp>
        <p:nvSpPr>
          <p:cNvPr id="5128" name="Text Box 48"/>
          <p:cNvSpPr txBox="1">
            <a:spLocks noChangeArrowheads="1"/>
          </p:cNvSpPr>
          <p:nvPr/>
        </p:nvSpPr>
        <p:spPr bwMode="auto">
          <a:xfrm>
            <a:off x="-13204825" y="16917988"/>
            <a:ext cx="2206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122" tIns="14103" rIns="27122" bIns="14103">
            <a:spAutoFit/>
          </a:bodyPr>
          <a:lstStyle>
            <a:lvl1pPr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 sz="700"/>
          </a:p>
        </p:txBody>
      </p:sp>
      <p:sp>
        <p:nvSpPr>
          <p:cNvPr id="5129" name="Text Box 39"/>
          <p:cNvSpPr txBox="1">
            <a:spLocks noChangeArrowheads="1"/>
          </p:cNvSpPr>
          <p:nvPr/>
        </p:nvSpPr>
        <p:spPr bwMode="auto">
          <a:xfrm>
            <a:off x="-11485563" y="12001500"/>
            <a:ext cx="4857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122" tIns="14103" rIns="27122" bIns="14103">
            <a:spAutoFit/>
          </a:bodyPr>
          <a:lstStyle>
            <a:lvl1pPr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ja-JP" altLang="en-US" sz="800"/>
              <a:t>　　</a:t>
            </a:r>
            <a:endParaRPr lang="en-US" altLang="ja-JP" sz="800" dirty="0"/>
          </a:p>
          <a:p>
            <a:pPr eaLnBrk="1" hangingPunct="1">
              <a:buFontTx/>
              <a:buChar char="•"/>
            </a:pPr>
            <a:r>
              <a:rPr lang="ja-JP" altLang="en-US" sz="800"/>
              <a:t>　</a:t>
            </a:r>
            <a:endParaRPr lang="en-US" altLang="ja-JP" sz="800" dirty="0"/>
          </a:p>
          <a:p>
            <a:pPr eaLnBrk="1" hangingPunct="1">
              <a:buFontTx/>
              <a:buChar char="•"/>
            </a:pPr>
            <a:r>
              <a:rPr lang="ja-JP" altLang="en-US" sz="800"/>
              <a:t>　</a:t>
            </a:r>
          </a:p>
        </p:txBody>
      </p:sp>
      <p:sp>
        <p:nvSpPr>
          <p:cNvPr id="5130" name="Rectangle 153"/>
          <p:cNvSpPr>
            <a:spLocks noChangeArrowheads="1"/>
          </p:cNvSpPr>
          <p:nvPr/>
        </p:nvSpPr>
        <p:spPr bwMode="auto">
          <a:xfrm>
            <a:off x="196844" y="2136597"/>
            <a:ext cx="29566875" cy="61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altLang="ja-JP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HG創英角ｺﾞｼｯｸUB" panose="020B0909000000000000" pitchFamily="49" charset="-128"/>
                <a:cs typeface="Arial" panose="020B0604020202020204" pitchFamily="34" charset="0"/>
              </a:rPr>
              <a:t>XAFS Analysis of Cathode Reaction Products around the End-of-Recharge State of  Lithium-oxygen secondary batteries</a:t>
            </a:r>
            <a:endParaRPr lang="ja-JP" altLang="ja-JP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HG創英角ｺﾞｼｯｸUB" panose="020B0909000000000000" pitchFamily="49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46044" y="41142968"/>
            <a:ext cx="4844580" cy="1555672"/>
            <a:chOff x="2052757" y="38695814"/>
            <a:chExt cx="4844580" cy="2413322"/>
          </a:xfrm>
        </p:grpSpPr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2235200" y="40154225"/>
              <a:ext cx="65" cy="95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endParaRPr lang="ja-JP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endParaRPr>
            </a:p>
          </p:txBody>
        </p:sp>
        <p:sp>
          <p:nvSpPr>
            <p:cNvPr id="27" name="Rectangle 72"/>
            <p:cNvSpPr>
              <a:spLocks noChangeArrowheads="1"/>
            </p:cNvSpPr>
            <p:nvPr/>
          </p:nvSpPr>
          <p:spPr bwMode="auto">
            <a:xfrm>
              <a:off x="2052757" y="38720799"/>
              <a:ext cx="2308324" cy="85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ea"/>
                  <a:ea typeface="+mj-ea"/>
                  <a:cs typeface="ＭＳ Ｐゴシック" pitchFamily="50" charset="-128"/>
                </a:rPr>
                <a:t>研究</a:t>
              </a:r>
              <a:r>
                <a:rPr lang="ja-JP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ea"/>
                  <a:ea typeface="+mj-ea"/>
                  <a:cs typeface="ＭＳ Ｐゴシック" pitchFamily="50" charset="-128"/>
                </a:rPr>
                <a:t>主担当</a:t>
              </a:r>
              <a:endParaRPr lang="ja-JP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endParaRPr>
            </a:p>
          </p:txBody>
        </p:sp>
        <p:sp>
          <p:nvSpPr>
            <p:cNvPr id="29" name="Rectangle 74"/>
            <p:cNvSpPr>
              <a:spLocks noChangeArrowheads="1"/>
            </p:cNvSpPr>
            <p:nvPr/>
          </p:nvSpPr>
          <p:spPr bwMode="auto">
            <a:xfrm>
              <a:off x="5050678" y="38695814"/>
              <a:ext cx="1846659" cy="85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ea"/>
                  <a:ea typeface="+mj-ea"/>
                  <a:cs typeface="ＭＳ Ｐゴシック" pitchFamily="50" charset="-128"/>
                </a:rPr>
                <a:t>伊藤仁彦</a:t>
              </a:r>
              <a:endParaRPr lang="ja-JP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endParaRPr>
            </a:p>
          </p:txBody>
        </p:sp>
        <p:sp>
          <p:nvSpPr>
            <p:cNvPr id="31" name="Rectangle 77"/>
            <p:cNvSpPr>
              <a:spLocks noChangeArrowheads="1"/>
            </p:cNvSpPr>
            <p:nvPr/>
          </p:nvSpPr>
          <p:spPr bwMode="auto">
            <a:xfrm>
              <a:off x="4597400" y="39125524"/>
              <a:ext cx="65" cy="95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endParaRPr lang="ja-JP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8253368" y="41259722"/>
            <a:ext cx="5051034" cy="461665"/>
            <a:chOff x="17833382" y="39651666"/>
            <a:chExt cx="5051034" cy="554370"/>
          </a:xfrm>
        </p:grpSpPr>
        <p:sp>
          <p:nvSpPr>
            <p:cNvPr id="5144" name="Rectangle 164"/>
            <p:cNvSpPr>
              <a:spLocks noChangeArrowheads="1"/>
            </p:cNvSpPr>
            <p:nvPr/>
          </p:nvSpPr>
          <p:spPr bwMode="auto">
            <a:xfrm>
              <a:off x="18548806" y="39651666"/>
              <a:ext cx="4335610" cy="55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ja-JP" sz="30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ITO.Kimihiko</a:t>
              </a:r>
              <a:r>
                <a:rPr lang="ja-JP" altLang="ja-JP" sz="3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@nims.go.jp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7833382" y="39784498"/>
              <a:ext cx="484638" cy="340745"/>
              <a:chOff x="17833382" y="39784498"/>
              <a:chExt cx="484638" cy="340745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17833382" y="39784498"/>
                <a:ext cx="484638" cy="340745"/>
              </a:xfrm>
              <a:prstGeom prst="rect">
                <a:avLst/>
              </a:prstGeom>
              <a:solidFill>
                <a:srgbClr val="FFE300"/>
              </a:solidFill>
              <a:ln w="28575">
                <a:solidFill>
                  <a:srgbClr val="233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29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17834398" y="39808156"/>
                <a:ext cx="483621" cy="221195"/>
              </a:xfrm>
              <a:custGeom>
                <a:avLst/>
                <a:gdLst>
                  <a:gd name="connsiteX0" fmla="*/ 0 w 428625"/>
                  <a:gd name="connsiteY0" fmla="*/ 0 h 142875"/>
                  <a:gd name="connsiteX1" fmla="*/ 219075 w 428625"/>
                  <a:gd name="connsiteY1" fmla="*/ 142875 h 142875"/>
                  <a:gd name="connsiteX2" fmla="*/ 428625 w 428625"/>
                  <a:gd name="connsiteY2" fmla="*/ 0 h 142875"/>
                  <a:gd name="connsiteX3" fmla="*/ 419100 w 428625"/>
                  <a:gd name="connsiteY3" fmla="*/ 9525 h 142875"/>
                  <a:gd name="connsiteX0" fmla="*/ 0 w 430336"/>
                  <a:gd name="connsiteY0" fmla="*/ 0 h 142875"/>
                  <a:gd name="connsiteX1" fmla="*/ 219075 w 430336"/>
                  <a:gd name="connsiteY1" fmla="*/ 142875 h 142875"/>
                  <a:gd name="connsiteX2" fmla="*/ 428625 w 430336"/>
                  <a:gd name="connsiteY2" fmla="*/ 0 h 142875"/>
                  <a:gd name="connsiteX3" fmla="*/ 430336 w 430336"/>
                  <a:gd name="connsiteY3" fmla="*/ 0 h 142875"/>
                  <a:gd name="connsiteX0" fmla="*/ 0 w 430335"/>
                  <a:gd name="connsiteY0" fmla="*/ 0 h 142875"/>
                  <a:gd name="connsiteX1" fmla="*/ 219075 w 430335"/>
                  <a:gd name="connsiteY1" fmla="*/ 142875 h 142875"/>
                  <a:gd name="connsiteX2" fmla="*/ 428625 w 430335"/>
                  <a:gd name="connsiteY2" fmla="*/ 0 h 142875"/>
                  <a:gd name="connsiteX3" fmla="*/ 430335 w 430335"/>
                  <a:gd name="connsiteY3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335" h="142875">
                    <a:moveTo>
                      <a:pt x="0" y="0"/>
                    </a:moveTo>
                    <a:lnTo>
                      <a:pt x="219075" y="142875"/>
                    </a:lnTo>
                    <a:lnTo>
                      <a:pt x="428625" y="0"/>
                    </a:lnTo>
                    <a:lnTo>
                      <a:pt x="430335" y="0"/>
                    </a:lnTo>
                  </a:path>
                </a:pathLst>
              </a:custGeom>
              <a:solidFill>
                <a:srgbClr val="FFE300"/>
              </a:solidFill>
              <a:ln w="28575">
                <a:solidFill>
                  <a:srgbClr val="233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29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925FF5DF-8100-4972-76B8-59A71CA2B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5" y="7597579"/>
            <a:ext cx="2423145" cy="1625693"/>
          </a:xfrm>
          <a:prstGeom prst="rect">
            <a:avLst/>
          </a:prstGeom>
        </p:spPr>
      </p:pic>
      <p:sp>
        <p:nvSpPr>
          <p:cNvPr id="8" name="Text Box 23">
            <a:extLst>
              <a:ext uri="{FF2B5EF4-FFF2-40B4-BE49-F238E27FC236}">
                <a16:creationId xmlns:a16="http://schemas.microsoft.com/office/drawing/2014/main" id="{0820C816-D2F9-5004-28E4-891EDD2A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06" y="6124452"/>
            <a:ext cx="11247822" cy="9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リチウム空気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次電池におけるレドックスメディエーター（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）の働き</a:t>
            </a:r>
            <a:r>
              <a:rPr lang="en-US" altLang="ja-JP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0FFFD8-4F17-DF67-5D61-426CB5F00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0" y="9044994"/>
            <a:ext cx="3922258" cy="1220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2F2E401-2C4B-2463-66A0-F91B5F191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657" y="7088806"/>
            <a:ext cx="5109518" cy="47146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FF70D36-C379-578B-ECA4-42CFFB31E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245" y="7098456"/>
            <a:ext cx="6585012" cy="440232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B6243E6-F7B8-A1CD-1E1B-46F00C69D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71" y="12040841"/>
            <a:ext cx="6856605" cy="7738255"/>
          </a:xfrm>
          <a:prstGeom prst="rect">
            <a:avLst/>
          </a:prstGeom>
        </p:spPr>
      </p:pic>
      <p:sp>
        <p:nvSpPr>
          <p:cNvPr id="20" name="Text Box 23">
            <a:extLst>
              <a:ext uri="{FF2B5EF4-FFF2-40B4-BE49-F238E27FC236}">
                <a16:creationId xmlns:a16="http://schemas.microsoft.com/office/drawing/2014/main" id="{27A6CBAA-2EDA-C7A1-C08F-93B31F6D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11" y="6595236"/>
            <a:ext cx="6043212" cy="6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の状態に関するオペランド分析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A2FE2236-61F0-A30A-BA32-865C9E33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204" y="6626890"/>
            <a:ext cx="4832899" cy="64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充電過電圧の抑制と酸素放出効率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8ABF7D48-694C-E128-9A00-E22EAD9C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636" y="17290196"/>
            <a:ext cx="4062679" cy="4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900"/>
              </a:lnSpc>
              <a:spcBef>
                <a:spcPct val="50000"/>
              </a:spcBef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baseline="5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が充電中にセル内に蓄積</a:t>
            </a:r>
            <a:endParaRPr lang="en-US" altLang="ja-J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8DCC3912-4A75-D875-24DF-3A319166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4" y="11673631"/>
            <a:ext cx="6454367" cy="66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K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　差分スペクトルの変化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B5F61CF6-EDC7-E74B-8076-418DA127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8438" y="13435996"/>
            <a:ext cx="10873336" cy="7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ja-JP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ex-situ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K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端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XANES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PFY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）にみる充電末期の反応生成物の変化</a:t>
            </a:r>
            <a:endParaRPr lang="en-US" altLang="ja-JP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78D85155-4CAD-16BD-5352-1DBD92E70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255" y="18327029"/>
            <a:ext cx="6044263" cy="2090047"/>
          </a:xfrm>
          <a:prstGeom prst="rect">
            <a:avLst/>
          </a:prstGeom>
        </p:spPr>
      </p:pic>
      <p:sp>
        <p:nvSpPr>
          <p:cNvPr id="40" name="Text Box 11">
            <a:extLst>
              <a:ext uri="{FF2B5EF4-FFF2-40B4-BE49-F238E27FC236}">
                <a16:creationId xmlns:a16="http://schemas.microsoft.com/office/drawing/2014/main" id="{0CC48EA8-1CF7-9A20-F5E9-E0E65E66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1918" y="38529884"/>
            <a:ext cx="14847358" cy="12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4" tIns="17407" rIns="6314" bIns="3157"/>
          <a:lstStyle>
            <a:lvl1pPr marL="50800" indent="-508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71500" indent="-571500" eaLnBrk="1" hangingPunct="1">
              <a:lnSpc>
                <a:spcPts val="32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サイクル目以降の副反応生成物の同定と定量。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ts val="32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アニオンの働き、溶媒効果、固体触媒の効果を再検討。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BEDCC58-32AA-71BD-30FD-D530746BF20B}"/>
              </a:ext>
            </a:extLst>
          </p:cNvPr>
          <p:cNvSpPr/>
          <p:nvPr/>
        </p:nvSpPr>
        <p:spPr bwMode="auto">
          <a:xfrm>
            <a:off x="550051" y="21089570"/>
            <a:ext cx="14284093" cy="2175411"/>
          </a:xfrm>
          <a:prstGeom prst="roundRect">
            <a:avLst>
              <a:gd name="adj" fmla="val 13534"/>
            </a:avLst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7AFC69DE-F27A-BF26-2D2D-06B26B63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4049" y="28960451"/>
            <a:ext cx="1512000" cy="929834"/>
          </a:xfrm>
          <a:prstGeom prst="rect">
            <a:avLst/>
          </a:prstGeom>
          <a:noFill/>
          <a:ln>
            <a:noFill/>
          </a:ln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結論</a:t>
            </a:r>
            <a:endParaRPr lang="en-US" altLang="ja-JP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3">
            <a:extLst>
              <a:ext uri="{FF2B5EF4-FFF2-40B4-BE49-F238E27FC236}">
                <a16:creationId xmlns:a16="http://schemas.microsoft.com/office/drawing/2014/main" id="{67A243F2-9113-12EA-E6F4-DD3293D7D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385" y="37594622"/>
            <a:ext cx="1395334" cy="917721"/>
          </a:xfrm>
          <a:prstGeom prst="rect">
            <a:avLst/>
          </a:prstGeom>
          <a:noFill/>
          <a:ln>
            <a:noFill/>
          </a:ln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今後</a:t>
            </a:r>
            <a:endParaRPr lang="en-US" altLang="ja-JP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6DC7F9B-317E-DD06-6B33-14CE1A93ABF4}"/>
              </a:ext>
            </a:extLst>
          </p:cNvPr>
          <p:cNvCxnSpPr/>
          <p:nvPr/>
        </p:nvCxnSpPr>
        <p:spPr bwMode="auto">
          <a:xfrm>
            <a:off x="1334614" y="39628906"/>
            <a:ext cx="27293973" cy="0"/>
          </a:xfrm>
          <a:prstGeom prst="line">
            <a:avLst/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101600" cap="flat" cmpd="sng" algn="ctr">
            <a:solidFill>
              <a:srgbClr val="1D50A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2FBF32-807A-F5B2-0439-D91D4A29A115}"/>
              </a:ext>
            </a:extLst>
          </p:cNvPr>
          <p:cNvSpPr txBox="1"/>
          <p:nvPr/>
        </p:nvSpPr>
        <p:spPr>
          <a:xfrm>
            <a:off x="2170741" y="39628906"/>
            <a:ext cx="10491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1) X. Xin, 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et al. </a:t>
            </a:r>
            <a:r>
              <a:rPr kumimoji="1" lang="en-US" altLang="ja-JP" sz="3200" dirty="0">
                <a:solidFill>
                  <a:schemeClr val="tx2"/>
                </a:solidFill>
              </a:rPr>
              <a:t> 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ACS App. Mat. Int.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9</a:t>
            </a:r>
            <a:r>
              <a:rPr kumimoji="1" lang="en-US" altLang="ja-JP" sz="3200" dirty="0">
                <a:solidFill>
                  <a:schemeClr val="tx2"/>
                </a:solidFill>
              </a:rPr>
              <a:t>,  25976 (2017).</a:t>
            </a:r>
          </a:p>
          <a:p>
            <a:r>
              <a:rPr lang="en-US" altLang="ja-JP" sz="3200" dirty="0">
                <a:solidFill>
                  <a:schemeClr val="tx2"/>
                </a:solidFill>
              </a:rPr>
              <a:t>2) </a:t>
            </a:r>
            <a:r>
              <a:rPr kumimoji="1" lang="en-US" altLang="ja-JP" sz="3200" dirty="0">
                <a:solidFill>
                  <a:schemeClr val="tx2"/>
                </a:solidFill>
              </a:rPr>
              <a:t>K. Ito, 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et al. ACS Energy. Lett. </a:t>
            </a:r>
            <a:r>
              <a:rPr lang="en-US" altLang="ja-JP" sz="32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7</a:t>
            </a:r>
            <a:r>
              <a:rPr lang="en-US" altLang="ja-JP" sz="32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, 2024, (2022).</a:t>
            </a:r>
            <a:r>
              <a:rPr kumimoji="1" lang="en-US" altLang="ja-JP" sz="3200" dirty="0">
                <a:solidFill>
                  <a:schemeClr val="tx2"/>
                </a:solidFill>
              </a:rPr>
              <a:t> </a:t>
            </a:r>
          </a:p>
          <a:p>
            <a:r>
              <a:rPr lang="en-US" altLang="ja-JP" sz="3200" dirty="0">
                <a:solidFill>
                  <a:schemeClr val="tx2"/>
                </a:solidFill>
              </a:rPr>
              <a:t>3) D. L. Collins-Wildman, </a:t>
            </a:r>
            <a:r>
              <a:rPr lang="en-US" altLang="ja-JP" sz="3200" i="1" dirty="0">
                <a:solidFill>
                  <a:schemeClr val="tx2"/>
                </a:solidFill>
              </a:rPr>
              <a:t>et al. Comm. Chem. </a:t>
            </a:r>
            <a:r>
              <a:rPr lang="en-US" altLang="ja-JP" sz="3200" b="1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, 33 (2021). 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4FE8810-6285-C0EE-EA0F-CE32FF18F34B}"/>
              </a:ext>
            </a:extLst>
          </p:cNvPr>
          <p:cNvSpPr txBox="1"/>
          <p:nvPr/>
        </p:nvSpPr>
        <p:spPr>
          <a:xfrm>
            <a:off x="60931" y="100670"/>
            <a:ext cx="8646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課題番号：</a:t>
            </a:r>
            <a:r>
              <a:rPr lang="en-US" altLang="ja-JP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S24001</a:t>
            </a:r>
            <a:endParaRPr lang="ja-JP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3E6B22F-F523-65ED-1E2A-4097C7255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053" y="9377701"/>
            <a:ext cx="0" cy="457895"/>
          </a:xfrm>
          <a:prstGeom prst="straightConnector1">
            <a:avLst/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101600" cap="flat" cmpd="sng" algn="ctr">
            <a:solidFill>
              <a:srgbClr val="1D50A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8FDA41-AC3B-389E-E872-79200609D89C}"/>
              </a:ext>
            </a:extLst>
          </p:cNvPr>
          <p:cNvSpPr txBox="1"/>
          <p:nvPr/>
        </p:nvSpPr>
        <p:spPr>
          <a:xfrm>
            <a:off x="2116918" y="9393082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1D50A2"/>
                </a:solidFill>
              </a:rPr>
              <a:t>assist</a:t>
            </a:r>
            <a:endParaRPr kumimoji="1" lang="ja-JP" altLang="en-US" dirty="0">
              <a:solidFill>
                <a:srgbClr val="1D50A2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D5320D-7486-D376-FA6C-0890A9BD57CA}"/>
              </a:ext>
            </a:extLst>
          </p:cNvPr>
          <p:cNvSpPr txBox="1"/>
          <p:nvPr/>
        </p:nvSpPr>
        <p:spPr>
          <a:xfrm>
            <a:off x="2973618" y="2897600"/>
            <a:ext cx="225402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3200" u="sng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伊藤 仁彦</a:t>
            </a:r>
            <a:r>
              <a:rPr lang="en-US" altLang="ja-JP" sz="3200" u="sng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柴田 大輔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太田 俊明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</a:t>
            </a:r>
            <a:r>
              <a:rPr lang="ja-JP" altLang="en-US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朝倉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清高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3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Kimihiko Ito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Daisuke Shibata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Toshiaki Ohta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 , Kiyotaka Asakura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3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32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 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物質・材料研究機構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立命館大学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SR</a:t>
            </a:r>
            <a:r>
              <a:rPr lang="ja-JP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  <a:cs typeface="Times New Roman" panose="02020603050405020304" pitchFamily="18" charset="0"/>
              </a:rPr>
              <a:t>センター</a:t>
            </a:r>
          </a:p>
          <a:p>
            <a:pPr algn="ctr"/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</a:rPr>
              <a:t>a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</a:rPr>
              <a:t>National Institute for Materials Science, </a:t>
            </a:r>
            <a:r>
              <a:rPr lang="en-US" altLang="ja-JP" sz="3200" kern="1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</a:rPr>
              <a:t>b</a:t>
            </a:r>
            <a:r>
              <a:rPr lang="en-US" altLang="ja-JP" sz="32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HGPｺﾞｼｯｸE" panose="020B0900000000000000" pitchFamily="50" charset="-128"/>
              </a:rPr>
              <a:t>The SR Center, Ritsumeikan University</a:t>
            </a:r>
            <a:endParaRPr lang="ja-JP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HGPｺﾞｼｯｸE" panose="020B0900000000000000" pitchFamily="50" charset="-128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48237DFC-0763-7E26-7C93-81A83630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10" y="28083345"/>
            <a:ext cx="2199729" cy="8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実験方法</a:t>
            </a:r>
            <a:endParaRPr lang="en-US" altLang="ja-JP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443A33DC-02F5-38EB-D5F2-121CA70D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11" y="24302952"/>
            <a:ext cx="13875208" cy="309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4" tIns="17407" rIns="6314" bIns="3157"/>
          <a:lstStyle>
            <a:lvl1pPr marL="50800" indent="-508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放充電過程の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の定量に加え、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DEMS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や充電後半の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変化を分析し、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の生成・消滅過程の詳細をとらえる。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充電時のカットオフ電圧をかえて、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回目の放電生成物への影響をまず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で調べる。既報</a:t>
            </a:r>
            <a:r>
              <a:rPr lang="en-US" altLang="ja-JP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のように放電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回目で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が盛大に検知されるようなことがあるのかどうか。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id="{C36C9B7F-3706-514F-CE5C-C3802D94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9" y="6701824"/>
            <a:ext cx="2564635" cy="8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 Box 23">
            <a:extLst>
              <a:ext uri="{FF2B5EF4-FFF2-40B4-BE49-F238E27FC236}">
                <a16:creationId xmlns:a16="http://schemas.microsoft.com/office/drawing/2014/main" id="{FF062853-B497-BCE9-3D86-12595A50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36" y="23444072"/>
            <a:ext cx="9755353" cy="9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本研究の目的</a:t>
            </a:r>
            <a:endParaRPr lang="en-US" altLang="ja-JP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0" name="テキスト ボックス 5119">
            <a:extLst>
              <a:ext uri="{FF2B5EF4-FFF2-40B4-BE49-F238E27FC236}">
                <a16:creationId xmlns:a16="http://schemas.microsoft.com/office/drawing/2014/main" id="{D1AA27C0-FD47-1189-2599-9B36F85D942A}"/>
              </a:ext>
            </a:extLst>
          </p:cNvPr>
          <p:cNvSpPr txBox="1"/>
          <p:nvPr/>
        </p:nvSpPr>
        <p:spPr>
          <a:xfrm>
            <a:off x="666393" y="21100999"/>
            <a:ext cx="1387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800" baseline="5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の電解液中の拡散は非常に速く、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表面で酸化を助け自身は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sz="2800" baseline="5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に戻るはずが、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800" baseline="5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が電池セル内での蓄積。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800" baseline="5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が酸化に寄与できない副反応生成物上で静電的にトラップ</a:t>
            </a:r>
            <a:r>
              <a:rPr lang="ja-JP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されているという仮説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において、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上の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が副反応生成物の有力候補として浮上。</a:t>
            </a:r>
            <a:endParaRPr kumimoji="1" lang="ja-JP" altLang="en-US" sz="2800" dirty="0"/>
          </a:p>
        </p:txBody>
      </p:sp>
      <p:sp>
        <p:nvSpPr>
          <p:cNvPr id="5121" name="Text Box 11">
            <a:extLst>
              <a:ext uri="{FF2B5EF4-FFF2-40B4-BE49-F238E27FC236}">
                <a16:creationId xmlns:a16="http://schemas.microsoft.com/office/drawing/2014/main" id="{876B87F6-4097-BBC4-6989-333AADD2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614" y="38304781"/>
            <a:ext cx="13151177" cy="8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4" tIns="17407" rIns="6314" bIns="3157"/>
          <a:lstStyle>
            <a:lvl1pPr marL="50800" indent="-508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O K-edge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TEY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PEY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PFY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で測定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Li K-edge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TEY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のみ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本報告結果では非表示）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11">
            <a:extLst>
              <a:ext uri="{FF2B5EF4-FFF2-40B4-BE49-F238E27FC236}">
                <a16:creationId xmlns:a16="http://schemas.microsoft.com/office/drawing/2014/main" id="{74BE1578-4992-1CF1-BE74-F1AFD2A7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5139" y="30027130"/>
            <a:ext cx="14847358" cy="55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4" tIns="17407" rIns="6314" bIns="3157"/>
          <a:lstStyle>
            <a:lvl1pPr marL="50800" indent="-508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71500" indent="-571500" eaLnBrk="1" hangingPunct="1">
              <a:lnSpc>
                <a:spcPts val="44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充電中に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表面上の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は生成と電気化学的酸化分解が同時進行。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3.9 V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以上（充電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割以上）で残成分が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や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となる。</a:t>
            </a:r>
            <a:endParaRPr lang="ja-JP" altLang="en-US" sz="3600" dirty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ts val="44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は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4 V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以下で分解されるが、溶媒の電気化学的分解が並行して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を補充している様相。さらに酸化した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の分解のため充電末期の電圧は上がり溶媒分解もさらに進行。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充電末期のこれらの分解に固体触媒</a:t>
            </a:r>
            <a:r>
              <a:rPr lang="en-US" altLang="ja-JP" sz="3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5)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の有効性を調査する余地がある。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571500" indent="-571500" eaLnBrk="1" hangingPunct="1">
              <a:lnSpc>
                <a:spcPts val="44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回目の放電生成物は既報とは異なり主成分は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だが、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分解に必要な過充電により、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が混在してしまう模様。（この点については定量分析中。）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Text Box 23">
            <a:extLst>
              <a:ext uri="{FF2B5EF4-FFF2-40B4-BE49-F238E27FC236}">
                <a16:creationId xmlns:a16="http://schemas.microsoft.com/office/drawing/2014/main" id="{4C63E14B-0F12-83AB-1C2F-06FEC5E1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385" y="35443441"/>
            <a:ext cx="1406994" cy="757912"/>
          </a:xfrm>
          <a:prstGeom prst="rect">
            <a:avLst/>
          </a:prstGeom>
          <a:noFill/>
          <a:ln>
            <a:noFill/>
          </a:ln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発表</a:t>
            </a:r>
            <a:endParaRPr lang="en-US" altLang="ja-JP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FAE418E3-9D2E-47C5-E6C4-2B2909B5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3559" y="36433551"/>
            <a:ext cx="13907681" cy="11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4" tIns="17407" rIns="6314" bIns="3157"/>
          <a:lstStyle>
            <a:lvl1pPr marL="50800" indent="-508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87325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71500" indent="-571500" eaLnBrk="1" hangingPunct="1">
              <a:lnSpc>
                <a:spcPts val="32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昨年度および本結果と必要な追加分析をを合わせて論文準備中。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lnSpc>
                <a:spcPts val="3200"/>
              </a:lnSpc>
              <a:spcBef>
                <a:spcPts val="12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　今年度の電池討論会での発表予定。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5127" name="Text Box 23">
            <a:extLst>
              <a:ext uri="{FF2B5EF4-FFF2-40B4-BE49-F238E27FC236}">
                <a16:creationId xmlns:a16="http://schemas.microsoft.com/office/drawing/2014/main" id="{CF6CB4B6-BEBD-C234-CF93-83A2DE3D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385" y="5545156"/>
            <a:ext cx="1871418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実験結果</a:t>
            </a:r>
            <a:endParaRPr lang="en-US" altLang="ja-JP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33" name="四角形: 角を丸くする 5132">
            <a:extLst>
              <a:ext uri="{FF2B5EF4-FFF2-40B4-BE49-F238E27FC236}">
                <a16:creationId xmlns:a16="http://schemas.microsoft.com/office/drawing/2014/main" id="{CB946F38-F73F-8BA7-EBB7-F42EC14C710D}"/>
              </a:ext>
            </a:extLst>
          </p:cNvPr>
          <p:cNvSpPr/>
          <p:nvPr/>
        </p:nvSpPr>
        <p:spPr bwMode="auto">
          <a:xfrm>
            <a:off x="196845" y="5558181"/>
            <a:ext cx="14800510" cy="22402497"/>
          </a:xfrm>
          <a:prstGeom prst="roundRect">
            <a:avLst>
              <a:gd name="adj" fmla="val 2757"/>
            </a:avLst>
          </a:prstGeom>
          <a:noFill/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34" name="四角形: 角を丸くする 5133">
            <a:extLst>
              <a:ext uri="{FF2B5EF4-FFF2-40B4-BE49-F238E27FC236}">
                <a16:creationId xmlns:a16="http://schemas.microsoft.com/office/drawing/2014/main" id="{D6D75BC9-19A6-A245-9741-B5646742CAEF}"/>
              </a:ext>
            </a:extLst>
          </p:cNvPr>
          <p:cNvSpPr/>
          <p:nvPr/>
        </p:nvSpPr>
        <p:spPr bwMode="auto">
          <a:xfrm>
            <a:off x="211142" y="28165640"/>
            <a:ext cx="14786213" cy="11148230"/>
          </a:xfrm>
          <a:prstGeom prst="roundRect">
            <a:avLst>
              <a:gd name="adj" fmla="val 3519"/>
            </a:avLst>
          </a:prstGeom>
          <a:noFill/>
          <a:ln w="1016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623D5F3-9779-37B4-2CCA-5FBCC48C53E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624" y="12236589"/>
            <a:ext cx="7994771" cy="3529989"/>
          </a:xfrm>
          <a:prstGeom prst="rect">
            <a:avLst/>
          </a:prstGeom>
          <a:noFill/>
        </p:spPr>
      </p:pic>
      <p:sp>
        <p:nvSpPr>
          <p:cNvPr id="5136" name="Text Box 23">
            <a:extLst>
              <a:ext uri="{FF2B5EF4-FFF2-40B4-BE49-F238E27FC236}">
                <a16:creationId xmlns:a16="http://schemas.microsoft.com/office/drawing/2014/main" id="{B0E53EDA-757A-1B45-0271-B1CF32399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972" y="11645478"/>
            <a:ext cx="8223068" cy="7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充電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3.6 V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停止時の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K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端および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端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XANES</a:t>
            </a:r>
            <a:endParaRPr lang="en-US" altLang="ja-JP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38" name="テキスト ボックス 5137">
            <a:extLst>
              <a:ext uri="{FF2B5EF4-FFF2-40B4-BE49-F238E27FC236}">
                <a16:creationId xmlns:a16="http://schemas.microsoft.com/office/drawing/2014/main" id="{B2ECB6A2-78FA-8431-8530-B22F375B9529}"/>
              </a:ext>
            </a:extLst>
          </p:cNvPr>
          <p:cNvSpPr txBox="1"/>
          <p:nvPr/>
        </p:nvSpPr>
        <p:spPr>
          <a:xfrm>
            <a:off x="7093533" y="15779059"/>
            <a:ext cx="7569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端：放電後も、過電圧抑制できれば充電を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割以上進めても主成分は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を検知。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K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端（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）：充電中も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の特徴を残す。やはり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を検知できており、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端の結果と符合する。</a:t>
            </a:r>
            <a:endParaRPr kumimoji="1" lang="ja-JP" altLang="en-US" sz="2400" dirty="0"/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02EA14B3-9F6D-8CCC-365F-B10C50D5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29" y="5430847"/>
            <a:ext cx="4269680" cy="9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本研究の背景と目的</a:t>
            </a:r>
            <a:endParaRPr lang="en-US" altLang="ja-JP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42" name="テキスト ボックス 5141">
            <a:extLst>
              <a:ext uri="{FF2B5EF4-FFF2-40B4-BE49-F238E27FC236}">
                <a16:creationId xmlns:a16="http://schemas.microsoft.com/office/drawing/2014/main" id="{5538C742-DE1F-8585-683E-7D114AEE9505}"/>
              </a:ext>
            </a:extLst>
          </p:cNvPr>
          <p:cNvSpPr txBox="1"/>
          <p:nvPr/>
        </p:nvSpPr>
        <p:spPr>
          <a:xfrm>
            <a:off x="14997355" y="39628906"/>
            <a:ext cx="9868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4) A. Nomura, 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et al. Elec</a:t>
            </a:r>
            <a:r>
              <a:rPr kumimoji="1" lang="pt-BR" altLang="ja-JP" sz="3200" i="1" dirty="0">
                <a:solidFill>
                  <a:schemeClr val="tx2"/>
                </a:solidFill>
              </a:rPr>
              <a:t>rochim.Acta </a:t>
            </a:r>
            <a:r>
              <a:rPr kumimoji="1" lang="pt-BR" altLang="ja-JP" sz="3200" b="1" dirty="0">
                <a:solidFill>
                  <a:schemeClr val="tx2"/>
                </a:solidFill>
              </a:rPr>
              <a:t>400</a:t>
            </a:r>
            <a:r>
              <a:rPr kumimoji="1" lang="pt-BR" altLang="ja-JP" sz="3200" dirty="0">
                <a:solidFill>
                  <a:schemeClr val="tx2"/>
                </a:solidFill>
              </a:rPr>
              <a:t> 139415 (2021)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. </a:t>
            </a:r>
            <a:r>
              <a:rPr kumimoji="1" lang="en-US" altLang="ja-JP" sz="3200" dirty="0">
                <a:solidFill>
                  <a:schemeClr val="tx2"/>
                </a:solidFill>
              </a:rPr>
              <a:t> </a:t>
            </a:r>
          </a:p>
          <a:p>
            <a:r>
              <a:rPr lang="en-US" altLang="ja-JP" sz="3200" dirty="0">
                <a:solidFill>
                  <a:schemeClr val="tx2"/>
                </a:solidFill>
              </a:rPr>
              <a:t>5) E. Yilmaz, </a:t>
            </a:r>
            <a:r>
              <a:rPr kumimoji="1" lang="en-US" altLang="ja-JP" sz="3200" i="1" dirty="0">
                <a:solidFill>
                  <a:schemeClr val="tx2"/>
                </a:solidFill>
              </a:rPr>
              <a:t>et al.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i="1" dirty="0">
                <a:solidFill>
                  <a:schemeClr val="tx2"/>
                </a:solidFill>
              </a:rPr>
              <a:t>Nano Lett. </a:t>
            </a:r>
            <a:r>
              <a:rPr lang="en-US" altLang="ja-JP" sz="3200" b="1" dirty="0">
                <a:solidFill>
                  <a:schemeClr val="tx2"/>
                </a:solidFill>
              </a:rPr>
              <a:t>13,</a:t>
            </a:r>
            <a:r>
              <a:rPr lang="en-US" altLang="ja-JP" sz="3200" dirty="0">
                <a:solidFill>
                  <a:schemeClr val="tx2"/>
                </a:solidFill>
              </a:rPr>
              <a:t> 4679 (2013).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Rectangle 73">
            <a:extLst>
              <a:ext uri="{FF2B5EF4-FFF2-40B4-BE49-F238E27FC236}">
                <a16:creationId xmlns:a16="http://schemas.microsoft.com/office/drawing/2014/main" id="{2CB59E2E-09E3-48B4-DB6C-74A3C829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681" y="41159074"/>
            <a:ext cx="114071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ja-JP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rPr>
              <a:t>(</a:t>
            </a:r>
            <a:r>
              <a:rPr lang="ja-JP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rPr>
              <a:t>物質・材料研究機構 エネルギー・環境材料研究センター</a:t>
            </a:r>
            <a:r>
              <a:rPr lang="en-US" altLang="ja-JP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ＭＳ Ｐゴシック" pitchFamily="50" charset="-128"/>
              </a:rPr>
              <a:t>)</a:t>
            </a:r>
            <a:r>
              <a:rPr lang="ja-JP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pitchFamily="50" charset="-128"/>
              </a:rPr>
              <a:t>　</a:t>
            </a:r>
            <a:endParaRPr lang="en-US" altLang="ja-JP" sz="36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34B5AEF4-D110-2EAB-F478-F07D80DC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938" y="7117810"/>
            <a:ext cx="3514127" cy="4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DXAFS</a:t>
            </a: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法　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@BL14B1 in SPring-8</a:t>
            </a:r>
          </a:p>
        </p:txBody>
      </p:sp>
      <p:sp>
        <p:nvSpPr>
          <p:cNvPr id="5143" name="テキスト ボックス 5142">
            <a:extLst>
              <a:ext uri="{FF2B5EF4-FFF2-40B4-BE49-F238E27FC236}">
                <a16:creationId xmlns:a16="http://schemas.microsoft.com/office/drawing/2014/main" id="{E3895724-60C5-A416-42D9-9459ACA821B1}"/>
              </a:ext>
            </a:extLst>
          </p:cNvPr>
          <p:cNvSpPr txBox="1"/>
          <p:nvPr/>
        </p:nvSpPr>
        <p:spPr>
          <a:xfrm>
            <a:off x="4323711" y="12624791"/>
            <a:ext cx="3582734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Br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の特徴と一致</a:t>
            </a:r>
            <a:r>
              <a:rPr kumimoji="1" lang="en-US" altLang="ja-JP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3)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。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146" name="テキスト ボックス 5145">
            <a:extLst>
              <a:ext uri="{FF2B5EF4-FFF2-40B4-BE49-F238E27FC236}">
                <a16:creationId xmlns:a16="http://schemas.microsoft.com/office/drawing/2014/main" id="{1A9D50BB-FE4A-D4F8-7246-8F452C69DAD3}"/>
              </a:ext>
            </a:extLst>
          </p:cNvPr>
          <p:cNvSpPr txBox="1"/>
          <p:nvPr/>
        </p:nvSpPr>
        <p:spPr>
          <a:xfrm>
            <a:off x="434475" y="29105628"/>
            <a:ext cx="14147628" cy="219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　電池セル（部材等）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正極：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CNT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不織布（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Zeon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製）</a:t>
            </a:r>
            <a:r>
              <a:rPr lang="en-US" altLang="ja-JP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ja-JP" altLang="en-US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）　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 負極：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金属箔　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t 200 </a:t>
            </a:r>
            <a:r>
              <a:rPr lang="en-US" altLang="ja-JP" sz="3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（本城金属製）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セパレーター：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PP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  <a:r>
              <a:rPr lang="en-US" altLang="ja-JP" sz="3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厚（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WS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製）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電解液：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0.5 M LiTFSI/ 0.2M LiNO</a:t>
            </a:r>
            <a:r>
              <a:rPr lang="en-US" altLang="ja-JP" sz="3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/ 0.2M LiBr /G4 16 </a:t>
            </a:r>
            <a:r>
              <a:rPr lang="en-US" altLang="ja-JP" sz="3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L/cm</a:t>
            </a:r>
            <a:r>
              <a:rPr lang="en-US" altLang="ja-JP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”552” 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と表記）</a:t>
            </a:r>
            <a:endParaRPr lang="en-US" altLang="ja-JP" sz="30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試験セル：自作組み立て式セル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8" name="テキスト ボックス 5147">
            <a:extLst>
              <a:ext uri="{FF2B5EF4-FFF2-40B4-BE49-F238E27FC236}">
                <a16:creationId xmlns:a16="http://schemas.microsoft.com/office/drawing/2014/main" id="{2518B454-E05F-4810-F6B8-029F5110C6CE}"/>
              </a:ext>
            </a:extLst>
          </p:cNvPr>
          <p:cNvSpPr txBox="1"/>
          <p:nvPr/>
        </p:nvSpPr>
        <p:spPr>
          <a:xfrm>
            <a:off x="441850" y="31458032"/>
            <a:ext cx="14105481" cy="127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放充電条件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純酸素（露点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-70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℃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DP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以下）を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20 ccm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フロー　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63650" lvl="1" indent="-571500" eaLnBrk="1" hangingPunct="1">
              <a:lnSpc>
                <a:spcPts val="18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放電充電ともに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0.4 mA/cm</a:t>
            </a:r>
            <a:r>
              <a:rPr lang="en-US" altLang="ja-JP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3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所定電荷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電圧で充電停止→すぐ解体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テキスト ボックス 5149">
            <a:extLst>
              <a:ext uri="{FF2B5EF4-FFF2-40B4-BE49-F238E27FC236}">
                <a16:creationId xmlns:a16="http://schemas.microsoft.com/office/drawing/2014/main" id="{43A2D1A5-AF7F-B900-F5FC-7EE299A59882}"/>
              </a:ext>
            </a:extLst>
          </p:cNvPr>
          <p:cNvSpPr txBox="1"/>
          <p:nvPr/>
        </p:nvSpPr>
        <p:spPr>
          <a:xfrm>
            <a:off x="411663" y="32989707"/>
            <a:ext cx="4736988" cy="36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Ø"/>
            </a:pP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分析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52" name="テキスト ボックス 5151">
            <a:extLst>
              <a:ext uri="{FF2B5EF4-FFF2-40B4-BE49-F238E27FC236}">
                <a16:creationId xmlns:a16="http://schemas.microsoft.com/office/drawing/2014/main" id="{27F26189-62E8-B788-2FF1-6FE3D536D164}"/>
              </a:ext>
            </a:extLst>
          </p:cNvPr>
          <p:cNvSpPr txBox="1"/>
          <p:nvPr/>
        </p:nvSpPr>
        <p:spPr>
          <a:xfrm>
            <a:off x="16476579" y="50437083"/>
            <a:ext cx="25746019" cy="23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</a:pP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□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軟Ｘ線ＸＡＦＳ　＠　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BL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ｰ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GB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、露点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-85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℃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DP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以下、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2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 0.5 ppm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）中で解体。取出した正極を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DME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でリンス。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クリップ固定式専用ホルダにセット。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デガスの少ないベッセルを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TMP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排気の真空中で保管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2150" lvl="1" indent="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</a:pP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　　　→移動日に真空封止して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12 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ｈ以内に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BL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ｰ</a:t>
            </a: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ja-JP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の試料導入室で真空排気（一晩維持）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54" name="テキスト ボックス 5153">
            <a:extLst>
              <a:ext uri="{FF2B5EF4-FFF2-40B4-BE49-F238E27FC236}">
                <a16:creationId xmlns:a16="http://schemas.microsoft.com/office/drawing/2014/main" id="{17C4AAB4-1423-5E76-3C6F-49F1F4126CE9}"/>
              </a:ext>
            </a:extLst>
          </p:cNvPr>
          <p:cNvSpPr txBox="1"/>
          <p:nvPr/>
        </p:nvSpPr>
        <p:spPr>
          <a:xfrm>
            <a:off x="865916" y="33729647"/>
            <a:ext cx="14487553" cy="1337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□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HCO</a:t>
            </a:r>
            <a:r>
              <a:rPr lang="en-US" altLang="ja-JP" sz="3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Li 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定量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正極＋セパレーターを純水に浸漬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イオンクロマトグラフィーでギ酸イオンを定量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55" name="Text Box 23">
            <a:extLst>
              <a:ext uri="{FF2B5EF4-FFF2-40B4-BE49-F238E27FC236}">
                <a16:creationId xmlns:a16="http://schemas.microsoft.com/office/drawing/2014/main" id="{A9B3E704-2D6B-E18A-4326-74D825BE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005" y="6239027"/>
            <a:ext cx="9990487" cy="7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の定量と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LSV-DEMS</a:t>
            </a:r>
            <a:endParaRPr lang="en-US" altLang="ja-JP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9" name="図 1">
            <a:extLst>
              <a:ext uri="{FF2B5EF4-FFF2-40B4-BE49-F238E27FC236}">
                <a16:creationId xmlns:a16="http://schemas.microsoft.com/office/drawing/2014/main" id="{8DB0DC2F-50EF-8589-555E-5ACB3E3F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349" y="22405812"/>
            <a:ext cx="10436591" cy="6324478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sp>
        <p:nvSpPr>
          <p:cNvPr id="5156" name="テキスト ボックス 5155">
            <a:extLst>
              <a:ext uri="{FF2B5EF4-FFF2-40B4-BE49-F238E27FC236}">
                <a16:creationId xmlns:a16="http://schemas.microsoft.com/office/drawing/2014/main" id="{57025686-25CE-6322-24DD-76BCAEE97EA5}"/>
              </a:ext>
            </a:extLst>
          </p:cNvPr>
          <p:cNvSpPr txBox="1"/>
          <p:nvPr/>
        </p:nvSpPr>
        <p:spPr>
          <a:xfrm>
            <a:off x="817964" y="35052722"/>
            <a:ext cx="14487553" cy="849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□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DEMS</a:t>
            </a: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充電時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He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に切り替え→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C.C./ LSV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時の発生ガス分析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図 1">
            <a:extLst>
              <a:ext uri="{FF2B5EF4-FFF2-40B4-BE49-F238E27FC236}">
                <a16:creationId xmlns:a16="http://schemas.microsoft.com/office/drawing/2014/main" id="{552D24EE-94EF-5BA6-8449-AF72D34E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719" y="14012961"/>
            <a:ext cx="7897356" cy="7654700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sp>
        <p:nvSpPr>
          <p:cNvPr id="5157" name="テキスト ボックス 5156">
            <a:extLst>
              <a:ext uri="{FF2B5EF4-FFF2-40B4-BE49-F238E27FC236}">
                <a16:creationId xmlns:a16="http://schemas.microsoft.com/office/drawing/2014/main" id="{5D506419-9B2F-C9F5-B9A3-7FBD8EAECCC9}"/>
              </a:ext>
            </a:extLst>
          </p:cNvPr>
          <p:cNvSpPr txBox="1"/>
          <p:nvPr/>
        </p:nvSpPr>
        <p:spPr>
          <a:xfrm>
            <a:off x="645782" y="7238189"/>
            <a:ext cx="246591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Br</a:t>
            </a:r>
            <a:r>
              <a:rPr kumimoji="1" lang="en-US" altLang="ja-JP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−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/Br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−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RM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の機能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158" name="テキスト ボックス 5157">
            <a:extLst>
              <a:ext uri="{FF2B5EF4-FFF2-40B4-BE49-F238E27FC236}">
                <a16:creationId xmlns:a16="http://schemas.microsoft.com/office/drawing/2014/main" id="{04440F2F-9C8A-CAFF-B2BC-FF710B55FDA7}"/>
              </a:ext>
            </a:extLst>
          </p:cNvPr>
          <p:cNvSpPr txBox="1"/>
          <p:nvPr/>
        </p:nvSpPr>
        <p:spPr>
          <a:xfrm>
            <a:off x="857585" y="36265872"/>
            <a:ext cx="1432502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□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セルから取出し後すぐ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DME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でリンス→真空保管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真空封止して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SR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センターに搬送。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6 h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以内に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BL-11 L/L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で真空引き開始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9350" lvl="1" indent="-457200" eaLnBrk="1" hangingPunct="1">
              <a:lnSpc>
                <a:spcPts val="2000"/>
              </a:lnSpc>
              <a:spcBef>
                <a:spcPts val="1800"/>
              </a:spcBef>
              <a:buClr>
                <a:srgbClr val="D61925"/>
              </a:buClr>
              <a:buSzPct val="120000"/>
              <a:buFont typeface="Wingdings" panose="05000000000000000000" pitchFamily="2" charset="2"/>
              <a:buChar char="ü"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翌日、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</a:rPr>
              <a:t>XANES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測定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59" name="吹き出し: 角を丸めた四角形 5158">
            <a:extLst>
              <a:ext uri="{FF2B5EF4-FFF2-40B4-BE49-F238E27FC236}">
                <a16:creationId xmlns:a16="http://schemas.microsoft.com/office/drawing/2014/main" id="{9615F1A5-5688-9BC6-974A-99CC4F6B1341}"/>
              </a:ext>
            </a:extLst>
          </p:cNvPr>
          <p:cNvSpPr/>
          <p:nvPr/>
        </p:nvSpPr>
        <p:spPr bwMode="auto">
          <a:xfrm>
            <a:off x="9151940" y="18098576"/>
            <a:ext cx="4542455" cy="488509"/>
          </a:xfrm>
          <a:prstGeom prst="wedgeRoundRectCallout">
            <a:avLst>
              <a:gd name="adj1" fmla="val -37589"/>
              <a:gd name="adj2" fmla="val 8564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HCO</a:t>
            </a:r>
            <a:r>
              <a:rPr kumimoji="1" lang="en-US" altLang="ja-JP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2</a:t>
            </a:r>
            <a:r>
              <a:rPr kumimoji="1" lang="en-US" altLang="ja-JP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Li</a:t>
            </a:r>
            <a:r>
              <a:rPr kumimoji="1" lang="ja-JP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である可能性が高まった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C96AE51C-E6D0-18EF-7A77-5B572DBB5EC6}"/>
              </a:ext>
            </a:extLst>
          </p:cNvPr>
          <p:cNvSpPr txBox="1"/>
          <p:nvPr/>
        </p:nvSpPr>
        <p:spPr>
          <a:xfrm>
            <a:off x="15734825" y="11950831"/>
            <a:ext cx="140024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定量結果：　充電中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aseline="5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は一旦増加→減少。最大量は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に対して数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%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程度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LSV-DEMS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　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で電気化学的酸化により分解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を生じる。（分解の証拠）　　　　　　　　　　　　　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 hangingPunct="1">
              <a:lnSpc>
                <a:spcPts val="2400"/>
              </a:lnSpc>
              <a:spcBef>
                <a:spcPts val="600"/>
              </a:spcBef>
            </a:pPr>
            <a:r>
              <a:rPr kumimoji="1" lang="en-US" altLang="ja-JP" sz="2400" dirty="0">
                <a:latin typeface="Arial" panose="020B0604020202020204" pitchFamily="34" charset="0"/>
              </a:rPr>
              <a:t>Li</a:t>
            </a:r>
            <a:r>
              <a:rPr kumimoji="1" lang="en-US" altLang="ja-JP" sz="2400" baseline="-25000" dirty="0">
                <a:latin typeface="Arial" panose="020B0604020202020204" pitchFamily="34" charset="0"/>
              </a:rPr>
              <a:t>2</a:t>
            </a:r>
            <a:r>
              <a:rPr kumimoji="1" lang="en-US" altLang="ja-JP" sz="2400" dirty="0">
                <a:latin typeface="Arial" panose="020B0604020202020204" pitchFamily="34" charset="0"/>
              </a:rPr>
              <a:t>O</a:t>
            </a:r>
            <a:r>
              <a:rPr kumimoji="1" lang="en-US" altLang="ja-JP" sz="2400" baseline="-25000" dirty="0">
                <a:latin typeface="Arial" panose="020B0604020202020204" pitchFamily="34" charset="0"/>
              </a:rPr>
              <a:t>2</a:t>
            </a:r>
            <a:r>
              <a:rPr kumimoji="1" lang="ja-JP" altLang="en-US" sz="2400" dirty="0">
                <a:latin typeface="Arial" panose="020B0604020202020204" pitchFamily="34" charset="0"/>
              </a:rPr>
              <a:t>上</a:t>
            </a:r>
            <a:r>
              <a:rPr kumimoji="1" lang="en-US" altLang="ja-JP" sz="2400" dirty="0">
                <a:latin typeface="Arial" panose="020B0604020202020204" pitchFamily="34" charset="0"/>
              </a:rPr>
              <a:t>HCO</a:t>
            </a:r>
            <a:r>
              <a:rPr kumimoji="1" lang="en-US" altLang="ja-JP" sz="2400" baseline="-25000" dirty="0">
                <a:latin typeface="Arial" panose="020B0604020202020204" pitchFamily="34" charset="0"/>
              </a:rPr>
              <a:t>2</a:t>
            </a:r>
            <a:r>
              <a:rPr kumimoji="1" lang="en-US" altLang="ja-JP" sz="2400" dirty="0">
                <a:latin typeface="Arial" panose="020B0604020202020204" pitchFamily="34" charset="0"/>
              </a:rPr>
              <a:t>Li</a:t>
            </a:r>
            <a:r>
              <a:rPr kumimoji="1" lang="ja-JP" altLang="en-US" sz="2400" dirty="0">
                <a:latin typeface="Arial" panose="020B0604020202020204" pitchFamily="34" charset="0"/>
              </a:rPr>
              <a:t>生成と分解が同時に起こっている可能性がある。</a:t>
            </a:r>
            <a:endParaRPr kumimoji="1" lang="en-US" altLang="ja-JP" sz="2400" dirty="0">
              <a:latin typeface="Arial" panose="020B0604020202020204" pitchFamily="34" charset="0"/>
            </a:endParaRPr>
          </a:p>
          <a:p>
            <a:pPr lvl="1" indent="0" eaLnBrk="1" hangingPunct="1">
              <a:lnSpc>
                <a:spcPts val="2400"/>
              </a:lnSpc>
              <a:spcBef>
                <a:spcPts val="600"/>
              </a:spcBef>
            </a:pP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さらに、電解液（溶媒）が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V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以上で酸化分解が顕著になる。</a:t>
            </a:r>
            <a:endParaRPr kumimoji="1" lang="ja-JP" altLang="en-US" sz="2400" dirty="0">
              <a:latin typeface="Arial" panose="020B0604020202020204" pitchFamily="34" charset="0"/>
            </a:endParaRPr>
          </a:p>
        </p:txBody>
      </p:sp>
      <p:sp>
        <p:nvSpPr>
          <p:cNvPr id="5171" name="テキスト ボックス 5170">
            <a:extLst>
              <a:ext uri="{FF2B5EF4-FFF2-40B4-BE49-F238E27FC236}">
                <a16:creationId xmlns:a16="http://schemas.microsoft.com/office/drawing/2014/main" id="{9FF46CAB-DCE6-59D2-1F52-91B09F3B5361}"/>
              </a:ext>
            </a:extLst>
          </p:cNvPr>
          <p:cNvSpPr txBox="1"/>
          <p:nvPr/>
        </p:nvSpPr>
        <p:spPr>
          <a:xfrm>
            <a:off x="23357075" y="14184011"/>
            <a:ext cx="638021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量減少するとともに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が顕著に（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mAh/cm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）、同時に発生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量も減少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V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がともに消滅、炭素正極の官能基由来の信号が残る。（未使用正極から同じ強度の同型のスペクトルが得られる（非表示））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官能基由来の信号は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と近いが、若干エネルギーがシフトしている。　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K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端では表面はグラファイト状であることは確認済み。放電や充電に大きな影響はないと予想はされるが、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金属の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上の電析には官能基が影響するとの報告もあり、詳細を調査中。　　　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2" name="Text Box 23">
            <a:extLst>
              <a:ext uri="{FF2B5EF4-FFF2-40B4-BE49-F238E27FC236}">
                <a16:creationId xmlns:a16="http://schemas.microsoft.com/office/drawing/2014/main" id="{35C2BAC0-513C-CB29-2E84-5A609F1B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711" y="21716916"/>
            <a:ext cx="11849797" cy="7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3" tIns="12433" rIns="12433" bIns="12433"/>
          <a:lstStyle>
            <a:lvl1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defTabSz="555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84201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88773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93345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9791700" indent="-539750" defTabSz="555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充電カットオフ電圧による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回目放電生成物の変化（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K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端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XANES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PFY</a:t>
            </a:r>
            <a:r>
              <a:rPr lang="ja-JP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））</a:t>
            </a:r>
            <a:endParaRPr lang="en-US" altLang="ja-JP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73" name="テキスト ボックス 5172">
            <a:extLst>
              <a:ext uri="{FF2B5EF4-FFF2-40B4-BE49-F238E27FC236}">
                <a16:creationId xmlns:a16="http://schemas.microsoft.com/office/drawing/2014/main" id="{91902F90-42F0-768E-E637-60D73C9F0290}"/>
              </a:ext>
            </a:extLst>
          </p:cNvPr>
          <p:cNvSpPr txBox="1"/>
          <p:nvPr/>
        </p:nvSpPr>
        <p:spPr>
          <a:xfrm>
            <a:off x="25850254" y="22407636"/>
            <a:ext cx="399800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V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カットでは、充電量が足りず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が残留。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XANES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にその信号が明らかに残る。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V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以上カットでも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回目の放電生成物の主成分は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のように見える。一方、ホワイトラインのわずかな高エネルギー側にシフト等、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を含む可能性示唆（定量分析中）。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V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以上で溶媒の直接酸化分解が顕著（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LSV-DEMS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）。分解成分が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回目放電に影響している可能性がある。（主たる寿命律速要因はこちら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B07B90-EE2F-80DF-4DAF-004301C374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2562" y="6851359"/>
            <a:ext cx="14332539" cy="501559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4E03873-EBF7-2FF7-CD3A-CE31DE7DAFAA}"/>
              </a:ext>
            </a:extLst>
          </p:cNvPr>
          <p:cNvSpPr/>
          <p:nvPr/>
        </p:nvSpPr>
        <p:spPr bwMode="auto">
          <a:xfrm>
            <a:off x="15693938" y="6895522"/>
            <a:ext cx="7712327" cy="4907884"/>
          </a:xfrm>
          <a:prstGeom prst="roundRect">
            <a:avLst>
              <a:gd name="adj" fmla="val 4337"/>
            </a:avLst>
          </a:prstGeom>
          <a:noFill/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6B9738F-9CD0-19AE-A34B-8D3EC909A94D}"/>
              </a:ext>
            </a:extLst>
          </p:cNvPr>
          <p:cNvSpPr/>
          <p:nvPr/>
        </p:nvSpPr>
        <p:spPr bwMode="auto">
          <a:xfrm>
            <a:off x="23463531" y="6925914"/>
            <a:ext cx="6283248" cy="4907884"/>
          </a:xfrm>
          <a:prstGeom prst="roundRect">
            <a:avLst>
              <a:gd name="adj" fmla="val 3943"/>
            </a:avLst>
          </a:prstGeom>
          <a:noFill/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1A9153A-610F-A8E2-BF93-05D0154E8C82}"/>
              </a:ext>
            </a:extLst>
          </p:cNvPr>
          <p:cNvSpPr/>
          <p:nvPr/>
        </p:nvSpPr>
        <p:spPr bwMode="auto">
          <a:xfrm>
            <a:off x="3528237" y="11314738"/>
            <a:ext cx="996140" cy="42102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223F76E-92FC-6E3A-73C5-D4A5166A1018}"/>
              </a:ext>
            </a:extLst>
          </p:cNvPr>
          <p:cNvSpPr/>
          <p:nvPr/>
        </p:nvSpPr>
        <p:spPr bwMode="auto">
          <a:xfrm>
            <a:off x="6980664" y="11748338"/>
            <a:ext cx="7712327" cy="5860488"/>
          </a:xfrm>
          <a:prstGeom prst="roundRect">
            <a:avLst>
              <a:gd name="adj" fmla="val 4337"/>
            </a:avLst>
          </a:prstGeom>
          <a:noFill/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61401698-68A6-E5C5-762A-941ABAAFD96C}"/>
              </a:ext>
            </a:extLst>
          </p:cNvPr>
          <p:cNvSpPr/>
          <p:nvPr/>
        </p:nvSpPr>
        <p:spPr bwMode="auto">
          <a:xfrm>
            <a:off x="24453659" y="7559951"/>
            <a:ext cx="1740329" cy="276482"/>
          </a:xfrm>
          <a:prstGeom prst="wedgeRoundRectCallout">
            <a:avLst>
              <a:gd name="adj1" fmla="val 3217"/>
              <a:gd name="adj2" fmla="val -206346"/>
              <a:gd name="adj3" fmla="val 16667"/>
            </a:avLst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8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試薬</a:t>
            </a:r>
            <a:r>
              <a:rPr kumimoji="1" lang="en-US" altLang="ja-JP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</a:rPr>
              <a:t>(</a:t>
            </a:r>
            <a:r>
              <a:rPr lang="ja-JP" altLang="en-US" sz="1400" dirty="0">
                <a:latin typeface="Arial" panose="020B0604020202020204" pitchFamily="34" charset="0"/>
              </a:rPr>
              <a:t>同じ正極に担持）</a:t>
            </a:r>
            <a:endParaRPr kumimoji="1" lang="ja-JP" altLang="en-US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ユーザー定義 1">
      <a:dk1>
        <a:srgbClr val="A824A4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006600"/>
            </a:gs>
          </a:gsLst>
          <a:lin ang="2700000" scaled="1"/>
        </a:gradFill>
        <a:ln w="101600" cap="flat" cmpd="sng" algn="ctr">
          <a:solidFill>
            <a:srgbClr val="CC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8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006600"/>
            </a:gs>
          </a:gsLst>
          <a:lin ang="2700000" scaled="1"/>
        </a:gradFill>
        <a:ln w="101600" cap="flat" cmpd="sng" algn="ctr">
          <a:solidFill>
            <a:srgbClr val="CC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18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22582</TotalTime>
  <Words>1374</Words>
  <Application>Microsoft Office PowerPoint</Application>
  <PresentationFormat>ユーザー設定</PresentationFormat>
  <Paragraphs>90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UD新ゴ Pr6N L</vt:lpstr>
      <vt:lpstr>ＭＳ Ｐゴシック</vt:lpstr>
      <vt:lpstr>ＭＳ Ｐ明朝</vt:lpstr>
      <vt:lpstr>Myriad</vt:lpstr>
      <vt:lpstr>Arial</vt:lpstr>
      <vt:lpstr>Symbol</vt:lpstr>
      <vt:lpstr>Times New Roman</vt:lpstr>
      <vt:lpstr>Wingdings</vt:lpstr>
      <vt:lpstr>標準デザイン</vt:lpstr>
      <vt:lpstr>PowerPoint プレゼンテーション</vt:lpstr>
    </vt:vector>
  </TitlesOfParts>
  <Company>TBC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0304tanaka</dc:creator>
  <cp:lastModifiedBy>Kimihiko Ito</cp:lastModifiedBy>
  <cp:revision>316</cp:revision>
  <cp:lastPrinted>2017-06-29T02:02:53Z</cp:lastPrinted>
  <dcterms:created xsi:type="dcterms:W3CDTF">2001-12-20T02:43:00Z</dcterms:created>
  <dcterms:modified xsi:type="dcterms:W3CDTF">2025-06-17T20:55:30Z</dcterms:modified>
</cp:coreProperties>
</file>