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67" r:id="rId2"/>
  </p:sldIdLst>
  <p:sldSz cx="30275213" cy="42767250"/>
  <p:notesSz cx="6797675" cy="9926638"/>
  <p:defaultTextStyle>
    <a:defPPr>
      <a:defRPr lang="ja-JP"/>
    </a:defPPr>
    <a:lvl1pPr marL="0" algn="l" defTabSz="4173925" rtl="0" eaLnBrk="1" latinLnBrk="0" hangingPunct="1">
      <a:defRPr kumimoji="1" sz="8195" kern="1200">
        <a:solidFill>
          <a:schemeClr val="tx1"/>
        </a:solidFill>
        <a:latin typeface="+mn-lt"/>
        <a:ea typeface="+mn-ea"/>
        <a:cs typeface="+mn-cs"/>
      </a:defRPr>
    </a:lvl1pPr>
    <a:lvl2pPr marL="2086962" algn="l" defTabSz="4173925" rtl="0" eaLnBrk="1" latinLnBrk="0" hangingPunct="1">
      <a:defRPr kumimoji="1" sz="8195" kern="1200">
        <a:solidFill>
          <a:schemeClr val="tx1"/>
        </a:solidFill>
        <a:latin typeface="+mn-lt"/>
        <a:ea typeface="+mn-ea"/>
        <a:cs typeface="+mn-cs"/>
      </a:defRPr>
    </a:lvl2pPr>
    <a:lvl3pPr marL="4173925" algn="l" defTabSz="4173925" rtl="0" eaLnBrk="1" latinLnBrk="0" hangingPunct="1">
      <a:defRPr kumimoji="1" sz="8195" kern="1200">
        <a:solidFill>
          <a:schemeClr val="tx1"/>
        </a:solidFill>
        <a:latin typeface="+mn-lt"/>
        <a:ea typeface="+mn-ea"/>
        <a:cs typeface="+mn-cs"/>
      </a:defRPr>
    </a:lvl3pPr>
    <a:lvl4pPr marL="6260887" algn="l" defTabSz="4173925" rtl="0" eaLnBrk="1" latinLnBrk="0" hangingPunct="1">
      <a:defRPr kumimoji="1" sz="8195" kern="1200">
        <a:solidFill>
          <a:schemeClr val="tx1"/>
        </a:solidFill>
        <a:latin typeface="+mn-lt"/>
        <a:ea typeface="+mn-ea"/>
        <a:cs typeface="+mn-cs"/>
      </a:defRPr>
    </a:lvl4pPr>
    <a:lvl5pPr marL="8347849" algn="l" defTabSz="4173925" rtl="0" eaLnBrk="1" latinLnBrk="0" hangingPunct="1">
      <a:defRPr kumimoji="1" sz="8195" kern="1200">
        <a:solidFill>
          <a:schemeClr val="tx1"/>
        </a:solidFill>
        <a:latin typeface="+mn-lt"/>
        <a:ea typeface="+mn-ea"/>
        <a:cs typeface="+mn-cs"/>
      </a:defRPr>
    </a:lvl5pPr>
    <a:lvl6pPr marL="10434811" algn="l" defTabSz="4173925" rtl="0" eaLnBrk="1" latinLnBrk="0" hangingPunct="1">
      <a:defRPr kumimoji="1" sz="8195" kern="1200">
        <a:solidFill>
          <a:schemeClr val="tx1"/>
        </a:solidFill>
        <a:latin typeface="+mn-lt"/>
        <a:ea typeface="+mn-ea"/>
        <a:cs typeface="+mn-cs"/>
      </a:defRPr>
    </a:lvl6pPr>
    <a:lvl7pPr marL="12521774" algn="l" defTabSz="4173925" rtl="0" eaLnBrk="1" latinLnBrk="0" hangingPunct="1">
      <a:defRPr kumimoji="1" sz="8195" kern="1200">
        <a:solidFill>
          <a:schemeClr val="tx1"/>
        </a:solidFill>
        <a:latin typeface="+mn-lt"/>
        <a:ea typeface="+mn-ea"/>
        <a:cs typeface="+mn-cs"/>
      </a:defRPr>
    </a:lvl7pPr>
    <a:lvl8pPr marL="14608736" algn="l" defTabSz="4173925" rtl="0" eaLnBrk="1" latinLnBrk="0" hangingPunct="1">
      <a:defRPr kumimoji="1" sz="8195" kern="1200">
        <a:solidFill>
          <a:schemeClr val="tx1"/>
        </a:solidFill>
        <a:latin typeface="+mn-lt"/>
        <a:ea typeface="+mn-ea"/>
        <a:cs typeface="+mn-cs"/>
      </a:defRPr>
    </a:lvl8pPr>
    <a:lvl9pPr marL="16695699" algn="l" defTabSz="4173925" rtl="0" eaLnBrk="1" latinLnBrk="0" hangingPunct="1">
      <a:defRPr kumimoji="1" sz="8195"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70" userDrawn="1">
          <p15:clr>
            <a:srgbClr val="A4A3A4"/>
          </p15:clr>
        </p15:guide>
        <p15:guide id="2" pos="9536"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00"/>
    <a:srgbClr val="23366B"/>
    <a:srgbClr val="DDEC94"/>
    <a:srgbClr val="304A94"/>
    <a:srgbClr val="D4E775"/>
    <a:srgbClr val="C3D0E3"/>
    <a:srgbClr val="75553B"/>
    <a:srgbClr val="78A6DE"/>
    <a:srgbClr val="CCE25C"/>
    <a:srgbClr val="72BA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53" autoAdjust="0"/>
    <p:restoredTop sz="94660"/>
  </p:normalViewPr>
  <p:slideViewPr>
    <p:cSldViewPr>
      <p:cViewPr>
        <p:scale>
          <a:sx n="30" d="100"/>
          <a:sy n="30" d="100"/>
        </p:scale>
        <p:origin x="660" y="-2058"/>
      </p:cViewPr>
      <p:guideLst>
        <p:guide orient="horz" pos="13470"/>
        <p:guide pos="9536"/>
      </p:guideLst>
    </p:cSldViewPr>
  </p:slideViewPr>
  <p:notesTextViewPr>
    <p:cViewPr>
      <p:scale>
        <a:sx n="66" d="100"/>
        <a:sy n="66" d="100"/>
      </p:scale>
      <p:origin x="0" y="0"/>
    </p:cViewPr>
  </p:notesTextViewPr>
  <p:notesViewPr>
    <p:cSldViewPr>
      <p:cViewPr varScale="1">
        <p:scale>
          <a:sx n="68" d="100"/>
          <a:sy n="68" d="100"/>
        </p:scale>
        <p:origin x="-2808" y="-96"/>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3783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2"/>
            <a:ext cx="2945794" cy="496257"/>
          </a:xfrm>
          <a:prstGeom prst="rect">
            <a:avLst/>
          </a:prstGeom>
        </p:spPr>
        <p:txBody>
          <a:bodyPr vert="horz" lIns="21403" tIns="10700" rIns="21403" bIns="10700" rtlCol="0"/>
          <a:lstStyle>
            <a:lvl1pPr algn="l">
              <a:defRPr sz="300"/>
            </a:lvl1pPr>
          </a:lstStyle>
          <a:p>
            <a:endParaRPr kumimoji="1" lang="ja-JP" altLang="en-US"/>
          </a:p>
        </p:txBody>
      </p:sp>
      <p:sp>
        <p:nvSpPr>
          <p:cNvPr id="3" name="日付プレースホルダ 2"/>
          <p:cNvSpPr>
            <a:spLocks noGrp="1"/>
          </p:cNvSpPr>
          <p:nvPr>
            <p:ph type="dt" idx="1"/>
          </p:nvPr>
        </p:nvSpPr>
        <p:spPr>
          <a:xfrm>
            <a:off x="3850416" y="2"/>
            <a:ext cx="2945794" cy="496257"/>
          </a:xfrm>
          <a:prstGeom prst="rect">
            <a:avLst/>
          </a:prstGeom>
        </p:spPr>
        <p:txBody>
          <a:bodyPr vert="horz" lIns="21403" tIns="10700" rIns="21403" bIns="10700" rtlCol="0"/>
          <a:lstStyle>
            <a:lvl1pPr algn="r">
              <a:defRPr sz="300"/>
            </a:lvl1pPr>
          </a:lstStyle>
          <a:p>
            <a:fld id="{86AAAFCB-693A-44DB-B56A-652CE5AD2A51}" type="datetimeFigureOut">
              <a:rPr kumimoji="1" lang="ja-JP" altLang="en-US" smtClean="0"/>
              <a:pPr/>
              <a:t>2024/7/10</a:t>
            </a:fld>
            <a:endParaRPr kumimoji="1" lang="ja-JP" altLang="en-US"/>
          </a:p>
        </p:txBody>
      </p:sp>
      <p:sp>
        <p:nvSpPr>
          <p:cNvPr id="4" name="スライド イメージ プレースホルダ 3"/>
          <p:cNvSpPr>
            <a:spLocks noGrp="1" noRot="1" noChangeAspect="1"/>
          </p:cNvSpPr>
          <p:nvPr>
            <p:ph type="sldImg" idx="2"/>
          </p:nvPr>
        </p:nvSpPr>
        <p:spPr>
          <a:xfrm>
            <a:off x="2081213" y="744538"/>
            <a:ext cx="2635250" cy="3724275"/>
          </a:xfrm>
          <a:prstGeom prst="rect">
            <a:avLst/>
          </a:prstGeom>
          <a:noFill/>
          <a:ln w="12700">
            <a:solidFill>
              <a:prstClr val="black"/>
            </a:solidFill>
          </a:ln>
        </p:spPr>
        <p:txBody>
          <a:bodyPr vert="horz" lIns="21403" tIns="10700" rIns="21403" bIns="10700" rtlCol="0" anchor="ctr"/>
          <a:lstStyle/>
          <a:p>
            <a:endParaRPr lang="ja-JP" altLang="en-US"/>
          </a:p>
        </p:txBody>
      </p:sp>
      <p:sp>
        <p:nvSpPr>
          <p:cNvPr id="5" name="ノート プレースホルダ 4"/>
          <p:cNvSpPr>
            <a:spLocks noGrp="1"/>
          </p:cNvSpPr>
          <p:nvPr>
            <p:ph type="body" sz="quarter" idx="3"/>
          </p:nvPr>
        </p:nvSpPr>
        <p:spPr>
          <a:xfrm>
            <a:off x="679658" y="4715191"/>
            <a:ext cx="5438360" cy="4467061"/>
          </a:xfrm>
          <a:prstGeom prst="rect">
            <a:avLst/>
          </a:prstGeom>
        </p:spPr>
        <p:txBody>
          <a:bodyPr vert="horz" lIns="21403" tIns="10700" rIns="21403" bIns="1070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0" y="9428506"/>
            <a:ext cx="2945794" cy="496257"/>
          </a:xfrm>
          <a:prstGeom prst="rect">
            <a:avLst/>
          </a:prstGeom>
        </p:spPr>
        <p:txBody>
          <a:bodyPr vert="horz" lIns="21403" tIns="10700" rIns="21403" bIns="10700" rtlCol="0" anchor="b"/>
          <a:lstStyle>
            <a:lvl1pPr algn="l">
              <a:defRPr sz="300"/>
            </a:lvl1pPr>
          </a:lstStyle>
          <a:p>
            <a:endParaRPr kumimoji="1" lang="ja-JP" altLang="en-US"/>
          </a:p>
        </p:txBody>
      </p:sp>
      <p:sp>
        <p:nvSpPr>
          <p:cNvPr id="7" name="スライド番号プレースホルダ 6"/>
          <p:cNvSpPr>
            <a:spLocks noGrp="1"/>
          </p:cNvSpPr>
          <p:nvPr>
            <p:ph type="sldNum" sz="quarter" idx="5"/>
          </p:nvPr>
        </p:nvSpPr>
        <p:spPr>
          <a:xfrm>
            <a:off x="3850416" y="9428506"/>
            <a:ext cx="2945794" cy="496257"/>
          </a:xfrm>
          <a:prstGeom prst="rect">
            <a:avLst/>
          </a:prstGeom>
        </p:spPr>
        <p:txBody>
          <a:bodyPr vert="horz" lIns="21403" tIns="10700" rIns="21403" bIns="10700" rtlCol="0" anchor="b"/>
          <a:lstStyle>
            <a:lvl1pPr algn="r">
              <a:defRPr sz="300"/>
            </a:lvl1pPr>
          </a:lstStyle>
          <a:p>
            <a:fld id="{D532CD88-0765-4EDA-A02B-8A21AA09253F}" type="slidenum">
              <a:rPr kumimoji="1" lang="ja-JP" altLang="en-US" smtClean="0"/>
              <a:pPr/>
              <a:t>‹#›</a:t>
            </a:fld>
            <a:endParaRPr kumimoji="1" lang="ja-JP" altLang="en-US"/>
          </a:p>
        </p:txBody>
      </p:sp>
    </p:spTree>
    <p:extLst>
      <p:ext uri="{BB962C8B-B14F-4D97-AF65-F5344CB8AC3E}">
        <p14:creationId xmlns:p14="http://schemas.microsoft.com/office/powerpoint/2010/main" val="3605905975"/>
      </p:ext>
    </p:extLst>
  </p:cSld>
  <p:clrMap bg1="lt1" tx1="dk1" bg2="lt2" tx2="dk2" accent1="accent1" accent2="accent2" accent3="accent3" accent4="accent4" accent5="accent5" accent6="accent6" hlink="hlink" folHlink="folHlink"/>
  <p:notesStyle>
    <a:lvl1pPr marL="0" algn="l" defTabSz="913851" rtl="0" eaLnBrk="1" latinLnBrk="0" hangingPunct="1">
      <a:defRPr kumimoji="1" sz="1199" kern="1200">
        <a:solidFill>
          <a:schemeClr val="tx1"/>
        </a:solidFill>
        <a:latin typeface="+mn-lt"/>
        <a:ea typeface="+mn-ea"/>
        <a:cs typeface="+mn-cs"/>
      </a:defRPr>
    </a:lvl1pPr>
    <a:lvl2pPr marL="456926" algn="l" defTabSz="913851" rtl="0" eaLnBrk="1" latinLnBrk="0" hangingPunct="1">
      <a:defRPr kumimoji="1" sz="1199" kern="1200">
        <a:solidFill>
          <a:schemeClr val="tx1"/>
        </a:solidFill>
        <a:latin typeface="+mn-lt"/>
        <a:ea typeface="+mn-ea"/>
        <a:cs typeface="+mn-cs"/>
      </a:defRPr>
    </a:lvl2pPr>
    <a:lvl3pPr marL="913851" algn="l" defTabSz="913851" rtl="0" eaLnBrk="1" latinLnBrk="0" hangingPunct="1">
      <a:defRPr kumimoji="1" sz="1199" kern="1200">
        <a:solidFill>
          <a:schemeClr val="tx1"/>
        </a:solidFill>
        <a:latin typeface="+mn-lt"/>
        <a:ea typeface="+mn-ea"/>
        <a:cs typeface="+mn-cs"/>
      </a:defRPr>
    </a:lvl3pPr>
    <a:lvl4pPr marL="1370777" algn="l" defTabSz="913851" rtl="0" eaLnBrk="1" latinLnBrk="0" hangingPunct="1">
      <a:defRPr kumimoji="1" sz="1199" kern="1200">
        <a:solidFill>
          <a:schemeClr val="tx1"/>
        </a:solidFill>
        <a:latin typeface="+mn-lt"/>
        <a:ea typeface="+mn-ea"/>
        <a:cs typeface="+mn-cs"/>
      </a:defRPr>
    </a:lvl4pPr>
    <a:lvl5pPr marL="1827703" algn="l" defTabSz="913851" rtl="0" eaLnBrk="1" latinLnBrk="0" hangingPunct="1">
      <a:defRPr kumimoji="1" sz="1199" kern="1200">
        <a:solidFill>
          <a:schemeClr val="tx1"/>
        </a:solidFill>
        <a:latin typeface="+mn-lt"/>
        <a:ea typeface="+mn-ea"/>
        <a:cs typeface="+mn-cs"/>
      </a:defRPr>
    </a:lvl5pPr>
    <a:lvl6pPr marL="2284628" algn="l" defTabSz="913851" rtl="0" eaLnBrk="1" latinLnBrk="0" hangingPunct="1">
      <a:defRPr kumimoji="1" sz="1199" kern="1200">
        <a:solidFill>
          <a:schemeClr val="tx1"/>
        </a:solidFill>
        <a:latin typeface="+mn-lt"/>
        <a:ea typeface="+mn-ea"/>
        <a:cs typeface="+mn-cs"/>
      </a:defRPr>
    </a:lvl6pPr>
    <a:lvl7pPr marL="2741554" algn="l" defTabSz="913851" rtl="0" eaLnBrk="1" latinLnBrk="0" hangingPunct="1">
      <a:defRPr kumimoji="1" sz="1199" kern="1200">
        <a:solidFill>
          <a:schemeClr val="tx1"/>
        </a:solidFill>
        <a:latin typeface="+mn-lt"/>
        <a:ea typeface="+mn-ea"/>
        <a:cs typeface="+mn-cs"/>
      </a:defRPr>
    </a:lvl7pPr>
    <a:lvl8pPr marL="3198480" algn="l" defTabSz="913851" rtl="0" eaLnBrk="1" latinLnBrk="0" hangingPunct="1">
      <a:defRPr kumimoji="1" sz="1199" kern="1200">
        <a:solidFill>
          <a:schemeClr val="tx1"/>
        </a:solidFill>
        <a:latin typeface="+mn-lt"/>
        <a:ea typeface="+mn-ea"/>
        <a:cs typeface="+mn-cs"/>
      </a:defRPr>
    </a:lvl8pPr>
    <a:lvl9pPr marL="3655405" algn="l" defTabSz="913851" rtl="0" eaLnBrk="1" latinLnBrk="0" hangingPunct="1">
      <a:defRPr kumimoji="1" sz="119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081213" y="744538"/>
            <a:ext cx="2635250" cy="3724275"/>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D532CD88-0765-4EDA-A02B-8A21AA09253F}" type="slidenum">
              <a:rPr kumimoji="1" lang="ja-JP" altLang="en-US" smtClean="0"/>
              <a:pPr/>
              <a:t>1</a:t>
            </a:fld>
            <a:endParaRPr kumimoji="1" lang="ja-JP" altLang="en-US"/>
          </a:p>
        </p:txBody>
      </p:sp>
    </p:spTree>
    <p:extLst>
      <p:ext uri="{BB962C8B-B14F-4D97-AF65-F5344CB8AC3E}">
        <p14:creationId xmlns:p14="http://schemas.microsoft.com/office/powerpoint/2010/main" val="460094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3661AD58-1D2D-4DC5-BD56-327B73C216F9}" type="datetimeFigureOut">
              <a:rPr kumimoji="1" lang="ja-JP" altLang="en-US" smtClean="0"/>
              <a:pPr/>
              <a:t>2024/7/10</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EF7A971D-000D-479B-AE7E-E613B2066335}" type="slidenum">
              <a:rPr kumimoji="1" lang="ja-JP" altLang="en-US" smtClean="0"/>
              <a:pPr/>
              <a:t>‹#›</a:t>
            </a:fld>
            <a:endParaRPr kumimoji="1" lang="ja-JP" altLang="en-US"/>
          </a:p>
        </p:txBody>
      </p:sp>
    </p:spTree>
  </p:cSld>
  <p:clrMapOvr>
    <a:masterClrMapping/>
  </p:clrMapOvr>
  <p:extLst>
    <p:ext uri="{DCECCB84-F9BA-43D5-87BE-67443E8EF086}">
      <p15:sldGuideLst xmlns:p15="http://schemas.microsoft.com/office/powerpoint/2012/main">
        <p15:guide id="1" orient="horz" pos="13470" userDrawn="1">
          <p15:clr>
            <a:srgbClr val="FBAE40"/>
          </p15:clr>
        </p15:guide>
        <p15:guide id="2" pos="9536"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1513761" y="1712673"/>
            <a:ext cx="27247692" cy="7127875"/>
          </a:xfrm>
          <a:prstGeom prst="rect">
            <a:avLst/>
          </a:prstGeom>
        </p:spPr>
        <p:txBody>
          <a:bodyPr vert="horz" lIns="417643" tIns="208822" rIns="417643" bIns="208822"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1513761" y="9979033"/>
            <a:ext cx="27247692" cy="28224406"/>
          </a:xfrm>
          <a:prstGeom prst="rect">
            <a:avLst/>
          </a:prstGeom>
        </p:spPr>
        <p:txBody>
          <a:bodyPr vert="horz" lIns="417643" tIns="208822" rIns="417643" bIns="208822"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1513761" y="39638911"/>
            <a:ext cx="7064217" cy="2276958"/>
          </a:xfrm>
          <a:prstGeom prst="rect">
            <a:avLst/>
          </a:prstGeom>
        </p:spPr>
        <p:txBody>
          <a:bodyPr vert="horz" lIns="417643" tIns="208822" rIns="417643" bIns="208822" rtlCol="0" anchor="ctr"/>
          <a:lstStyle>
            <a:lvl1pPr algn="l">
              <a:defRPr sz="5500">
                <a:solidFill>
                  <a:schemeClr val="tx1">
                    <a:tint val="75000"/>
                  </a:schemeClr>
                </a:solidFill>
              </a:defRPr>
            </a:lvl1pPr>
          </a:lstStyle>
          <a:p>
            <a:fld id="{3661AD58-1D2D-4DC5-BD56-327B73C216F9}" type="datetimeFigureOut">
              <a:rPr kumimoji="1" lang="ja-JP" altLang="en-US" smtClean="0"/>
              <a:pPr/>
              <a:t>2024/7/10</a:t>
            </a:fld>
            <a:endParaRPr kumimoji="1" lang="ja-JP" altLang="en-US"/>
          </a:p>
        </p:txBody>
      </p:sp>
      <p:sp>
        <p:nvSpPr>
          <p:cNvPr id="5" name="フッター プレースホルダ 4"/>
          <p:cNvSpPr>
            <a:spLocks noGrp="1"/>
          </p:cNvSpPr>
          <p:nvPr>
            <p:ph type="ftr" sz="quarter" idx="3"/>
          </p:nvPr>
        </p:nvSpPr>
        <p:spPr>
          <a:xfrm>
            <a:off x="10344032" y="39638911"/>
            <a:ext cx="9587151" cy="2276958"/>
          </a:xfrm>
          <a:prstGeom prst="rect">
            <a:avLst/>
          </a:prstGeom>
        </p:spPr>
        <p:txBody>
          <a:bodyPr vert="horz" lIns="417643" tIns="208822" rIns="417643" bIns="208822" rtlCol="0" anchor="ctr"/>
          <a:lstStyle>
            <a:lvl1pPr algn="ctr">
              <a:defRPr sz="55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21697236" y="39638911"/>
            <a:ext cx="7064217" cy="2276958"/>
          </a:xfrm>
          <a:prstGeom prst="rect">
            <a:avLst/>
          </a:prstGeom>
        </p:spPr>
        <p:txBody>
          <a:bodyPr vert="horz" lIns="417643" tIns="208822" rIns="417643" bIns="208822" rtlCol="0" anchor="ctr"/>
          <a:lstStyle>
            <a:lvl1pPr algn="r">
              <a:defRPr sz="5500">
                <a:solidFill>
                  <a:schemeClr val="tx1">
                    <a:tint val="75000"/>
                  </a:schemeClr>
                </a:solidFill>
              </a:defRPr>
            </a:lvl1pPr>
          </a:lstStyle>
          <a:p>
            <a:fld id="{EF7A971D-000D-479B-AE7E-E613B2066335}" type="slidenum">
              <a:rPr kumimoji="1" lang="ja-JP" altLang="en-US" smtClean="0"/>
              <a:pPr/>
              <a:t>‹#›</a:t>
            </a:fld>
            <a:endParaRPr kumimoji="1" lang="ja-JP" altLang="en-US"/>
          </a:p>
        </p:txBody>
      </p:sp>
      <p:sp>
        <p:nvSpPr>
          <p:cNvPr id="7" name="正方形/長方形 6"/>
          <p:cNvSpPr/>
          <p:nvPr userDrawn="1"/>
        </p:nvSpPr>
        <p:spPr>
          <a:xfrm>
            <a:off x="-18305" y="6766001"/>
            <a:ext cx="30293517" cy="35335937"/>
          </a:xfrm>
          <a:prstGeom prst="rect">
            <a:avLst/>
          </a:prstGeom>
          <a:solidFill>
            <a:schemeClr val="bg1"/>
          </a:solidFill>
          <a:ln w="38100">
            <a:solidFill>
              <a:schemeClr val="bg1"/>
            </a:solidFill>
          </a:ln>
          <a:effectLst>
            <a:outerShdw blurRad="254000" dist="762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200" dirty="0"/>
          </a:p>
        </p:txBody>
      </p:sp>
    </p:spTree>
  </p:cSld>
  <p:clrMap bg1="lt1" tx1="dk1" bg2="lt2" tx2="dk2" accent1="accent1" accent2="accent2" accent3="accent3" accent4="accent4" accent5="accent5" accent6="accent6" hlink="hlink" folHlink="folHlink"/>
  <p:sldLayoutIdLst>
    <p:sldLayoutId id="2147483655" r:id="rId1"/>
  </p:sldLayoutIdLst>
  <p:txStyles>
    <p:titleStyle>
      <a:lvl1pPr algn="ctr" defTabSz="4176431" rtl="0" eaLnBrk="1" latinLnBrk="0" hangingPunct="1">
        <a:spcBef>
          <a:spcPct val="0"/>
        </a:spcBef>
        <a:buNone/>
        <a:defRPr kumimoji="1" sz="20100" kern="1200">
          <a:solidFill>
            <a:schemeClr val="tx1"/>
          </a:solidFill>
          <a:latin typeface="+mj-lt"/>
          <a:ea typeface="+mj-ea"/>
          <a:cs typeface="+mj-cs"/>
        </a:defRPr>
      </a:lvl1pPr>
    </p:titleStyle>
    <p:bodyStyle>
      <a:lvl1pPr marL="1566161" indent="-1566161" algn="l" defTabSz="4176431" rtl="0" eaLnBrk="1" latinLnBrk="0" hangingPunct="1">
        <a:spcBef>
          <a:spcPct val="20000"/>
        </a:spcBef>
        <a:buFont typeface="Arial" pitchFamily="34" charset="0"/>
        <a:buChar char="•"/>
        <a:defRPr kumimoji="1" sz="14600" kern="1200">
          <a:solidFill>
            <a:schemeClr val="tx1"/>
          </a:solidFill>
          <a:latin typeface="+mn-lt"/>
          <a:ea typeface="+mn-ea"/>
          <a:cs typeface="+mn-cs"/>
        </a:defRPr>
      </a:lvl1pPr>
      <a:lvl2pPr marL="3393350" indent="-1305135" algn="l" defTabSz="4176431" rtl="0" eaLnBrk="1" latinLnBrk="0" hangingPunct="1">
        <a:spcBef>
          <a:spcPct val="20000"/>
        </a:spcBef>
        <a:buFont typeface="Arial" pitchFamily="34" charset="0"/>
        <a:buChar char="–"/>
        <a:defRPr kumimoji="1" sz="12800" kern="1200">
          <a:solidFill>
            <a:schemeClr val="tx1"/>
          </a:solidFill>
          <a:latin typeface="+mn-lt"/>
          <a:ea typeface="+mn-ea"/>
          <a:cs typeface="+mn-cs"/>
        </a:defRPr>
      </a:lvl2pPr>
      <a:lvl3pPr marL="5220538" indent="-1044108" algn="l" defTabSz="4176431" rtl="0" eaLnBrk="1" latinLnBrk="0" hangingPunct="1">
        <a:spcBef>
          <a:spcPct val="20000"/>
        </a:spcBef>
        <a:buFont typeface="Arial" pitchFamily="34" charset="0"/>
        <a:buChar char="•"/>
        <a:defRPr kumimoji="1" sz="11000" kern="1200">
          <a:solidFill>
            <a:schemeClr val="tx1"/>
          </a:solidFill>
          <a:latin typeface="+mn-lt"/>
          <a:ea typeface="+mn-ea"/>
          <a:cs typeface="+mn-cs"/>
        </a:defRPr>
      </a:lvl3pPr>
      <a:lvl4pPr marL="7308753" indent="-1044108" algn="l" defTabSz="4176431" rtl="0" eaLnBrk="1" latinLnBrk="0" hangingPunct="1">
        <a:spcBef>
          <a:spcPct val="20000"/>
        </a:spcBef>
        <a:buFont typeface="Arial" pitchFamily="34" charset="0"/>
        <a:buChar char="–"/>
        <a:defRPr kumimoji="1" sz="9100" kern="1200">
          <a:solidFill>
            <a:schemeClr val="tx1"/>
          </a:solidFill>
          <a:latin typeface="+mn-lt"/>
          <a:ea typeface="+mn-ea"/>
          <a:cs typeface="+mn-cs"/>
        </a:defRPr>
      </a:lvl4pPr>
      <a:lvl5pPr marL="9396969" indent="-1044108" algn="l" defTabSz="4176431" rtl="0" eaLnBrk="1" latinLnBrk="0" hangingPunct="1">
        <a:spcBef>
          <a:spcPct val="20000"/>
        </a:spcBef>
        <a:buFont typeface="Arial" pitchFamily="34" charset="0"/>
        <a:buChar char="»"/>
        <a:defRPr kumimoji="1" sz="9100" kern="1200">
          <a:solidFill>
            <a:schemeClr val="tx1"/>
          </a:solidFill>
          <a:latin typeface="+mn-lt"/>
          <a:ea typeface="+mn-ea"/>
          <a:cs typeface="+mn-cs"/>
        </a:defRPr>
      </a:lvl5pPr>
      <a:lvl6pPr marL="11485184" indent="-1044108" algn="l" defTabSz="4176431" rtl="0" eaLnBrk="1" latinLnBrk="0" hangingPunct="1">
        <a:spcBef>
          <a:spcPct val="20000"/>
        </a:spcBef>
        <a:buFont typeface="Arial" pitchFamily="34" charset="0"/>
        <a:buChar char="•"/>
        <a:defRPr kumimoji="1" sz="9100" kern="1200">
          <a:solidFill>
            <a:schemeClr val="tx1"/>
          </a:solidFill>
          <a:latin typeface="+mn-lt"/>
          <a:ea typeface="+mn-ea"/>
          <a:cs typeface="+mn-cs"/>
        </a:defRPr>
      </a:lvl6pPr>
      <a:lvl7pPr marL="13573399" indent="-1044108" algn="l" defTabSz="4176431" rtl="0" eaLnBrk="1" latinLnBrk="0" hangingPunct="1">
        <a:spcBef>
          <a:spcPct val="20000"/>
        </a:spcBef>
        <a:buFont typeface="Arial" pitchFamily="34" charset="0"/>
        <a:buChar char="•"/>
        <a:defRPr kumimoji="1" sz="9100" kern="1200">
          <a:solidFill>
            <a:schemeClr val="tx1"/>
          </a:solidFill>
          <a:latin typeface="+mn-lt"/>
          <a:ea typeface="+mn-ea"/>
          <a:cs typeface="+mn-cs"/>
        </a:defRPr>
      </a:lvl7pPr>
      <a:lvl8pPr marL="15661615" indent="-1044108" algn="l" defTabSz="4176431" rtl="0" eaLnBrk="1" latinLnBrk="0" hangingPunct="1">
        <a:spcBef>
          <a:spcPct val="20000"/>
        </a:spcBef>
        <a:buFont typeface="Arial" pitchFamily="34" charset="0"/>
        <a:buChar char="•"/>
        <a:defRPr kumimoji="1" sz="9100" kern="1200">
          <a:solidFill>
            <a:schemeClr val="tx1"/>
          </a:solidFill>
          <a:latin typeface="+mn-lt"/>
          <a:ea typeface="+mn-ea"/>
          <a:cs typeface="+mn-cs"/>
        </a:defRPr>
      </a:lvl8pPr>
      <a:lvl9pPr marL="17749830" indent="-1044108" algn="l" defTabSz="4176431" rtl="0" eaLnBrk="1" latinLnBrk="0" hangingPunct="1">
        <a:spcBef>
          <a:spcPct val="20000"/>
        </a:spcBef>
        <a:buFont typeface="Arial" pitchFamily="34" charset="0"/>
        <a:buChar char="•"/>
        <a:defRPr kumimoji="1" sz="9100" kern="1200">
          <a:solidFill>
            <a:schemeClr val="tx1"/>
          </a:solidFill>
          <a:latin typeface="+mn-lt"/>
          <a:ea typeface="+mn-ea"/>
          <a:cs typeface="+mn-cs"/>
        </a:defRPr>
      </a:lvl9pPr>
    </p:bodyStyle>
    <p:otherStyle>
      <a:defPPr>
        <a:defRPr lang="ja-JP"/>
      </a:defPPr>
      <a:lvl1pPr marL="0" algn="l" defTabSz="4176431" rtl="0" eaLnBrk="1" latinLnBrk="0" hangingPunct="1">
        <a:defRPr kumimoji="1" sz="8200" kern="1200">
          <a:solidFill>
            <a:schemeClr val="tx1"/>
          </a:solidFill>
          <a:latin typeface="+mn-lt"/>
          <a:ea typeface="+mn-ea"/>
          <a:cs typeface="+mn-cs"/>
        </a:defRPr>
      </a:lvl1pPr>
      <a:lvl2pPr marL="2088215" algn="l" defTabSz="4176431" rtl="0" eaLnBrk="1" latinLnBrk="0" hangingPunct="1">
        <a:defRPr kumimoji="1" sz="8200" kern="1200">
          <a:solidFill>
            <a:schemeClr val="tx1"/>
          </a:solidFill>
          <a:latin typeface="+mn-lt"/>
          <a:ea typeface="+mn-ea"/>
          <a:cs typeface="+mn-cs"/>
        </a:defRPr>
      </a:lvl2pPr>
      <a:lvl3pPr marL="4176431" algn="l" defTabSz="4176431" rtl="0" eaLnBrk="1" latinLnBrk="0" hangingPunct="1">
        <a:defRPr kumimoji="1" sz="8200" kern="1200">
          <a:solidFill>
            <a:schemeClr val="tx1"/>
          </a:solidFill>
          <a:latin typeface="+mn-lt"/>
          <a:ea typeface="+mn-ea"/>
          <a:cs typeface="+mn-cs"/>
        </a:defRPr>
      </a:lvl3pPr>
      <a:lvl4pPr marL="6264646" algn="l" defTabSz="4176431" rtl="0" eaLnBrk="1" latinLnBrk="0" hangingPunct="1">
        <a:defRPr kumimoji="1" sz="8200" kern="1200">
          <a:solidFill>
            <a:schemeClr val="tx1"/>
          </a:solidFill>
          <a:latin typeface="+mn-lt"/>
          <a:ea typeface="+mn-ea"/>
          <a:cs typeface="+mn-cs"/>
        </a:defRPr>
      </a:lvl4pPr>
      <a:lvl5pPr marL="8352861" algn="l" defTabSz="4176431" rtl="0" eaLnBrk="1" latinLnBrk="0" hangingPunct="1">
        <a:defRPr kumimoji="1" sz="8200" kern="1200">
          <a:solidFill>
            <a:schemeClr val="tx1"/>
          </a:solidFill>
          <a:latin typeface="+mn-lt"/>
          <a:ea typeface="+mn-ea"/>
          <a:cs typeface="+mn-cs"/>
        </a:defRPr>
      </a:lvl5pPr>
      <a:lvl6pPr marL="10441076" algn="l" defTabSz="4176431" rtl="0" eaLnBrk="1" latinLnBrk="0" hangingPunct="1">
        <a:defRPr kumimoji="1" sz="8200" kern="1200">
          <a:solidFill>
            <a:schemeClr val="tx1"/>
          </a:solidFill>
          <a:latin typeface="+mn-lt"/>
          <a:ea typeface="+mn-ea"/>
          <a:cs typeface="+mn-cs"/>
        </a:defRPr>
      </a:lvl6pPr>
      <a:lvl7pPr marL="12529292" algn="l" defTabSz="4176431" rtl="0" eaLnBrk="1" latinLnBrk="0" hangingPunct="1">
        <a:defRPr kumimoji="1" sz="8200" kern="1200">
          <a:solidFill>
            <a:schemeClr val="tx1"/>
          </a:solidFill>
          <a:latin typeface="+mn-lt"/>
          <a:ea typeface="+mn-ea"/>
          <a:cs typeface="+mn-cs"/>
        </a:defRPr>
      </a:lvl7pPr>
      <a:lvl8pPr marL="14617507" algn="l" defTabSz="4176431" rtl="0" eaLnBrk="1" latinLnBrk="0" hangingPunct="1">
        <a:defRPr kumimoji="1" sz="8200" kern="1200">
          <a:solidFill>
            <a:schemeClr val="tx1"/>
          </a:solidFill>
          <a:latin typeface="+mn-lt"/>
          <a:ea typeface="+mn-ea"/>
          <a:cs typeface="+mn-cs"/>
        </a:defRPr>
      </a:lvl8pPr>
      <a:lvl9pPr marL="16705722" algn="l" defTabSz="4176431" rtl="0" eaLnBrk="1" latinLnBrk="0" hangingPunct="1">
        <a:defRPr kumimoji="1" sz="82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470" userDrawn="1">
          <p15:clr>
            <a:srgbClr val="F26B43"/>
          </p15:clr>
        </p15:guide>
        <p15:guide id="2" pos="9536"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1.wdp"/><Relationship Id="rId18" Type="http://schemas.openxmlformats.org/officeDocument/2006/relationships/image" Target="../media/image15.png"/><Relationship Id="rId3" Type="http://schemas.openxmlformats.org/officeDocument/2006/relationships/image" Target="../media/image1.png"/><Relationship Id="rId7" Type="http://schemas.openxmlformats.org/officeDocument/2006/relationships/image" Target="../media/image5.jpeg"/><Relationship Id="rId12" Type="http://schemas.openxmlformats.org/officeDocument/2006/relationships/image" Target="../media/image10.png"/><Relationship Id="rId17" Type="http://schemas.openxmlformats.org/officeDocument/2006/relationships/image" Target="../media/image14.png"/><Relationship Id="rId2" Type="http://schemas.openxmlformats.org/officeDocument/2006/relationships/notesSlide" Target="../notesSlides/notesSlide1.xml"/><Relationship Id="rId16"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2.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35000">
              <a:schemeClr val="accent4">
                <a:lumMod val="75000"/>
              </a:schemeClr>
            </a:gs>
            <a:gs pos="0">
              <a:srgbClr val="002060"/>
            </a:gs>
            <a:gs pos="65000">
              <a:schemeClr val="accent4">
                <a:lumMod val="75000"/>
              </a:schemeClr>
            </a:gs>
            <a:gs pos="100000">
              <a:schemeClr val="accent4">
                <a:lumMod val="50000"/>
              </a:schemeClr>
            </a:gs>
          </a:gsLst>
          <a:lin ang="0" scaled="1"/>
          <a:tileRect/>
        </a:gradFill>
        <a:effectLst/>
      </p:bgPr>
    </p:bg>
    <p:spTree>
      <p:nvGrpSpPr>
        <p:cNvPr id="1" name=""/>
        <p:cNvGrpSpPr/>
        <p:nvPr/>
      </p:nvGrpSpPr>
      <p:grpSpPr>
        <a:xfrm>
          <a:off x="0" y="0"/>
          <a:ext cx="0" cy="0"/>
          <a:chOff x="0" y="0"/>
          <a:chExt cx="0" cy="0"/>
        </a:xfrm>
      </p:grpSpPr>
      <p:sp>
        <p:nvSpPr>
          <p:cNvPr id="1448" name="四角形: 角を丸くする 1447">
            <a:extLst>
              <a:ext uri="{FF2B5EF4-FFF2-40B4-BE49-F238E27FC236}">
                <a16:creationId xmlns:a16="http://schemas.microsoft.com/office/drawing/2014/main" id="{CDB7A00E-7886-41F3-EF9F-0F4D8F94F5E0}"/>
              </a:ext>
            </a:extLst>
          </p:cNvPr>
          <p:cNvSpPr/>
          <p:nvPr/>
        </p:nvSpPr>
        <p:spPr>
          <a:xfrm>
            <a:off x="23233874" y="37674603"/>
            <a:ext cx="5887095" cy="3806807"/>
          </a:xfrm>
          <a:prstGeom prst="roundRect">
            <a:avLst>
              <a:gd name="adj" fmla="val 4052"/>
            </a:avLst>
          </a:prstGeom>
          <a:no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2" name="正方形/長方形 1221">
            <a:extLst>
              <a:ext uri="{FF2B5EF4-FFF2-40B4-BE49-F238E27FC236}">
                <a16:creationId xmlns:a16="http://schemas.microsoft.com/office/drawing/2014/main" id="{571AFC3D-DA57-CA0B-B5C7-0384EADC7011}"/>
              </a:ext>
            </a:extLst>
          </p:cNvPr>
          <p:cNvSpPr/>
          <p:nvPr/>
        </p:nvSpPr>
        <p:spPr>
          <a:xfrm>
            <a:off x="1020897" y="7051234"/>
            <a:ext cx="28264969" cy="5138196"/>
          </a:xfrm>
          <a:prstGeom prst="rect">
            <a:avLst/>
          </a:prstGeom>
          <a:solidFill>
            <a:schemeClr val="accent4">
              <a:lumMod val="20000"/>
              <a:lumOff val="80000"/>
              <a:alpha val="6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5" name="Rectangle 151"/>
          <p:cNvSpPr>
            <a:spLocks noChangeArrowheads="1"/>
          </p:cNvSpPr>
          <p:nvPr/>
        </p:nvSpPr>
        <p:spPr bwMode="auto">
          <a:xfrm>
            <a:off x="1005122" y="1437409"/>
            <a:ext cx="28264970" cy="205184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defTabSz="819126">
              <a:lnSpc>
                <a:spcPts val="8000"/>
              </a:lnSpc>
              <a:defRPr/>
            </a:pPr>
            <a:r>
              <a:rPr lang="en-US" altLang="ja-JP" sz="8000" dirty="0">
                <a:solidFill>
                  <a:schemeClr val="bg1"/>
                </a:solidFill>
                <a:latin typeface="Arial" panose="020B0604020202020204" pitchFamily="34" charset="0"/>
                <a:ea typeface="HGPｺﾞｼｯｸE" pitchFamily="50" charset="-128"/>
                <a:cs typeface="Arial" panose="020B0604020202020204" pitchFamily="34" charset="0"/>
              </a:rPr>
              <a:t>Harvesting radiative cooling and solar heating </a:t>
            </a:r>
          </a:p>
          <a:p>
            <a:pPr algn="ctr" defTabSz="819126">
              <a:lnSpc>
                <a:spcPts val="8000"/>
              </a:lnSpc>
              <a:defRPr/>
            </a:pPr>
            <a:r>
              <a:rPr lang="en-US" altLang="ja-JP" sz="8000" dirty="0">
                <a:solidFill>
                  <a:schemeClr val="bg1"/>
                </a:solidFill>
                <a:latin typeface="Arial" panose="020B0604020202020204" pitchFamily="34" charset="0"/>
                <a:ea typeface="HGPｺﾞｼｯｸE" pitchFamily="50" charset="-128"/>
                <a:cs typeface="Arial" panose="020B0604020202020204" pitchFamily="34" charset="0"/>
              </a:rPr>
              <a:t>with transparent thermoelectric device</a:t>
            </a:r>
          </a:p>
        </p:txBody>
      </p:sp>
      <p:sp>
        <p:nvSpPr>
          <p:cNvPr id="101" name="片側の 2 つの角を切り取った四角形 105"/>
          <p:cNvSpPr/>
          <p:nvPr/>
        </p:nvSpPr>
        <p:spPr>
          <a:xfrm>
            <a:off x="736006" y="12598649"/>
            <a:ext cx="28800000" cy="1080000"/>
          </a:xfrm>
          <a:custGeom>
            <a:avLst/>
            <a:gdLst>
              <a:gd name="f0" fmla="val w"/>
              <a:gd name="f1" fmla="val h"/>
              <a:gd name="f2" fmla="val ss"/>
              <a:gd name="f3" fmla="val 0"/>
              <a:gd name="f4" fmla="val 16667"/>
              <a:gd name="f5" fmla="abs f0"/>
              <a:gd name="f6" fmla="abs f1"/>
              <a:gd name="f7" fmla="abs f2"/>
              <a:gd name="f8" fmla="?: f5 f0 1"/>
              <a:gd name="f9" fmla="?: f6 f1 1"/>
              <a:gd name="f10" fmla="?: f7 f2 1"/>
              <a:gd name="f11" fmla="*/ f8 1 21600"/>
              <a:gd name="f12" fmla="*/ f9 1 21600"/>
              <a:gd name="f13" fmla="*/ 21600 f8 1"/>
              <a:gd name="f14" fmla="*/ 21600 f9 1"/>
              <a:gd name="f15" fmla="min f12 f11"/>
              <a:gd name="f16" fmla="*/ f13 1 f10"/>
              <a:gd name="f17" fmla="*/ f14 1 f10"/>
              <a:gd name="f18" fmla="val f16"/>
              <a:gd name="f19" fmla="val f17"/>
              <a:gd name="f20" fmla="*/ f3 f15 1"/>
              <a:gd name="f21" fmla="+- f19 0 f3"/>
              <a:gd name="f22" fmla="+- f18 0 f3"/>
              <a:gd name="f23" fmla="*/ f18 f15 1"/>
              <a:gd name="f24" fmla="*/ f19 f15 1"/>
              <a:gd name="f25" fmla="min f22 f21"/>
              <a:gd name="f26" fmla="*/ f25 f4 1"/>
              <a:gd name="f27" fmla="*/ f25 f3 1"/>
              <a:gd name="f28" fmla="*/ f26 1 100000"/>
              <a:gd name="f29" fmla="*/ f27 1 100000"/>
              <a:gd name="f30" fmla="+- f18 0 f28"/>
              <a:gd name="f31" fmla="+- f18 0 f29"/>
              <a:gd name="f32" fmla="+- f19 0 f29"/>
              <a:gd name="f33" fmla="+- f28 0 f29"/>
              <a:gd name="f34" fmla="*/ f28 1 2"/>
              <a:gd name="f35" fmla="*/ f28 f15 1"/>
              <a:gd name="f36" fmla="*/ f29 f15 1"/>
              <a:gd name="f37" fmla="?: f33 f28 f29"/>
              <a:gd name="f38" fmla="+- f32 f19 0"/>
              <a:gd name="f39" fmla="*/ f34 f15 1"/>
              <a:gd name="f40" fmla="*/ f30 f15 1"/>
              <a:gd name="f41" fmla="*/ f32 f15 1"/>
              <a:gd name="f42" fmla="*/ f31 f15 1"/>
              <a:gd name="f43" fmla="*/ f37 1 2"/>
              <a:gd name="f44" fmla="*/ f38 1 2"/>
              <a:gd name="f45" fmla="+- f18 0 f43"/>
              <a:gd name="f46" fmla="*/ f43 f15 1"/>
              <a:gd name="f47" fmla="*/ f44 f15 1"/>
              <a:gd name="f48" fmla="*/ f45 f15 1"/>
            </a:gdLst>
            <a:ahLst/>
            <a:cxnLst>
              <a:cxn ang="3cd4">
                <a:pos x="hc" y="t"/>
              </a:cxn>
              <a:cxn ang="0">
                <a:pos x="r" y="vc"/>
              </a:cxn>
              <a:cxn ang="cd4">
                <a:pos x="hc" y="b"/>
              </a:cxn>
              <a:cxn ang="cd2">
                <a:pos x="l" y="vc"/>
              </a:cxn>
            </a:cxnLst>
            <a:rect l="f46" t="f39" r="f48" b="f47"/>
            <a:pathLst>
              <a:path>
                <a:moveTo>
                  <a:pt x="f35" y="f20"/>
                </a:moveTo>
                <a:lnTo>
                  <a:pt x="f40" y="f20"/>
                </a:lnTo>
                <a:lnTo>
                  <a:pt x="f23" y="f35"/>
                </a:lnTo>
                <a:lnTo>
                  <a:pt x="f23" y="f41"/>
                </a:lnTo>
                <a:lnTo>
                  <a:pt x="f42" y="f24"/>
                </a:lnTo>
                <a:lnTo>
                  <a:pt x="f36" y="f24"/>
                </a:lnTo>
                <a:lnTo>
                  <a:pt x="f20" y="f41"/>
                </a:lnTo>
                <a:lnTo>
                  <a:pt x="f20" y="f35"/>
                </a:lnTo>
                <a:close/>
              </a:path>
            </a:pathLst>
          </a:custGeom>
          <a:gradFill>
            <a:gsLst>
              <a:gs pos="35000">
                <a:schemeClr val="accent4">
                  <a:lumMod val="75000"/>
                </a:schemeClr>
              </a:gs>
              <a:gs pos="0">
                <a:srgbClr val="002060"/>
              </a:gs>
              <a:gs pos="65000">
                <a:schemeClr val="accent4">
                  <a:lumMod val="75000"/>
                </a:schemeClr>
              </a:gs>
              <a:gs pos="100000">
                <a:schemeClr val="accent4">
                  <a:lumMod val="50000"/>
                </a:schemeClr>
              </a:gs>
            </a:gsLst>
            <a:lin ang="0" scaled="1"/>
          </a:gradFill>
          <a:ln cap="flat">
            <a:noFill/>
            <a:prstDash val="solid"/>
          </a:ln>
        </p:spPr>
        <p:txBody>
          <a:bodyPr vert="horz" wrap="square" lIns="91440" tIns="45720" rIns="91440" bIns="45720" anchor="ctr" anchorCtr="1" compatLnSpc="1">
            <a:noAutofit/>
          </a:bodyPr>
          <a:lstStyle/>
          <a:p>
            <a:pPr defTabSz="4176430">
              <a:defRPr sz="1800" b="0" i="0" u="none" strike="noStrike" kern="0" cap="none" spc="0" baseline="0">
                <a:solidFill>
                  <a:srgbClr val="000000"/>
                </a:solidFill>
                <a:uFillTx/>
              </a:defRPr>
            </a:pPr>
            <a:r>
              <a:rPr lang="en-US" altLang="ja-JP" sz="4400" b="1" dirty="0">
                <a:solidFill>
                  <a:srgbClr val="FFFFFF"/>
                </a:solidFill>
                <a:latin typeface="Arial" panose="020B0604020202020204" pitchFamily="34" charset="0"/>
                <a:ea typeface="ＭＳ Ｐゴシック" pitchFamily="50"/>
                <a:cs typeface="Arial" panose="020B0604020202020204" pitchFamily="34" charset="0"/>
              </a:rPr>
              <a:t>Designs for harvesting radiative cooling and solar heating </a:t>
            </a:r>
            <a:endParaRPr lang="en-US" sz="4400" b="1" dirty="0">
              <a:solidFill>
                <a:srgbClr val="FFFFFF"/>
              </a:solidFill>
              <a:latin typeface="Arial" panose="020B0604020202020204" pitchFamily="34" charset="0"/>
              <a:ea typeface="ＭＳ Ｐゴシック" pitchFamily="50"/>
              <a:cs typeface="Arial" panose="020B0604020202020204" pitchFamily="34" charset="0"/>
            </a:endParaRPr>
          </a:p>
        </p:txBody>
      </p:sp>
      <p:sp>
        <p:nvSpPr>
          <p:cNvPr id="114" name="Freeform 168"/>
          <p:cNvSpPr/>
          <p:nvPr/>
        </p:nvSpPr>
        <p:spPr>
          <a:xfrm>
            <a:off x="22698453" y="14649148"/>
            <a:ext cx="1591" cy="17637120"/>
          </a:xfrm>
          <a:custGeom>
            <a:avLst/>
            <a:gdLst>
              <a:gd name="f0" fmla="val 10800000"/>
              <a:gd name="f1" fmla="val 5400000"/>
              <a:gd name="f2" fmla="val 180"/>
              <a:gd name="f3" fmla="val w"/>
              <a:gd name="f4" fmla="val h"/>
              <a:gd name="f5" fmla="val 0"/>
              <a:gd name="f6" fmla="val 1588"/>
              <a:gd name="f7" fmla="val 17637125"/>
              <a:gd name="f8" fmla="+- 0 0 -90"/>
              <a:gd name="f9" fmla="*/ f3 1 1588"/>
              <a:gd name="f10" fmla="*/ f4 1 17637125"/>
              <a:gd name="f11" fmla="+- f7 0 f5"/>
              <a:gd name="f12" fmla="+- f6 0 f5"/>
              <a:gd name="f13" fmla="*/ f8 f0 1"/>
              <a:gd name="f14" fmla="*/ f12 1 1588"/>
              <a:gd name="f15" fmla="*/ f11 1 17637125"/>
              <a:gd name="f16" fmla="*/ f13 1 f2"/>
              <a:gd name="f17" fmla="*/ 0 1 f14"/>
              <a:gd name="f18" fmla="*/ 0 1 f15"/>
              <a:gd name="f19" fmla="*/ 11110 1 f15"/>
              <a:gd name="f20" fmla="*/ 1588 1 f14"/>
              <a:gd name="f21" fmla="*/ 17637125 1 f15"/>
              <a:gd name="f22" fmla="+- f16 0 f1"/>
              <a:gd name="f23" fmla="*/ f17 f9 1"/>
              <a:gd name="f24" fmla="*/ f20 f9 1"/>
              <a:gd name="f25" fmla="*/ f21 f10 1"/>
              <a:gd name="f26" fmla="*/ f18 f10 1"/>
              <a:gd name="f27" fmla="*/ f19 f10 1"/>
            </a:gdLst>
            <a:ahLst/>
            <a:cxnLst>
              <a:cxn ang="3cd4">
                <a:pos x="hc" y="t"/>
              </a:cxn>
              <a:cxn ang="0">
                <a:pos x="r" y="vc"/>
              </a:cxn>
              <a:cxn ang="cd4">
                <a:pos x="hc" y="b"/>
              </a:cxn>
              <a:cxn ang="cd2">
                <a:pos x="l" y="vc"/>
              </a:cxn>
              <a:cxn ang="f22">
                <a:pos x="f23" y="f26"/>
              </a:cxn>
              <a:cxn ang="f22">
                <a:pos x="f23" y="f27"/>
              </a:cxn>
              <a:cxn ang="f22">
                <a:pos x="f23" y="f26"/>
              </a:cxn>
            </a:cxnLst>
            <a:rect l="f23" t="f26" r="f24" b="f25"/>
            <a:pathLst>
              <a:path w="1588" h="17637125">
                <a:moveTo>
                  <a:pt x="f5" y="f5"/>
                </a:moveTo>
                <a:lnTo>
                  <a:pt x="f5" y="f7"/>
                </a:lnTo>
                <a:lnTo>
                  <a:pt x="f5" y="f5"/>
                </a:lnTo>
                <a:close/>
              </a:path>
            </a:pathLst>
          </a:custGeom>
          <a:solidFill>
            <a:srgbClr val="0082CD"/>
          </a:solidFill>
          <a:ln cap="flat">
            <a:noFill/>
            <a:prstDash val="solid"/>
          </a:ln>
        </p:spPr>
        <p:txBody>
          <a:bodyPr vert="horz" wrap="square" lIns="91440" tIns="45720" rIns="91440" bIns="45720" anchor="t" anchorCtr="0" compatLnSpc="1">
            <a:noAutofit/>
          </a:bodyPr>
          <a:lstStyle/>
          <a:p>
            <a:pPr defTabSz="4176430">
              <a:defRPr sz="1800" b="0" i="0" u="none" strike="noStrike" kern="0" cap="none" spc="0" baseline="0">
                <a:solidFill>
                  <a:srgbClr val="000000"/>
                </a:solidFill>
                <a:uFillTx/>
              </a:defRPr>
            </a:pPr>
            <a:endParaRPr lang="en-US" sz="1800">
              <a:solidFill>
                <a:srgbClr val="000000"/>
              </a:solidFill>
              <a:latin typeface="Calibri"/>
              <a:ea typeface="ＭＳ Ｐゴシック" pitchFamily="50"/>
            </a:endParaRPr>
          </a:p>
        </p:txBody>
      </p:sp>
      <p:sp>
        <p:nvSpPr>
          <p:cNvPr id="115" name="Line 169"/>
          <p:cNvSpPr/>
          <p:nvPr/>
        </p:nvSpPr>
        <p:spPr>
          <a:xfrm>
            <a:off x="22698453" y="14649148"/>
            <a:ext cx="1591" cy="1763712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cap="flat">
            <a:noFill/>
            <a:prstDash val="solid"/>
          </a:ln>
        </p:spPr>
        <p:txBody>
          <a:bodyPr vert="horz" wrap="square" lIns="91440" tIns="45720" rIns="91440" bIns="45720" anchor="t" anchorCtr="0" compatLnSpc="1">
            <a:noAutofit/>
          </a:bodyPr>
          <a:lstStyle/>
          <a:p>
            <a:pPr defTabSz="4176430">
              <a:defRPr sz="1800" b="0" i="0" u="none" strike="noStrike" kern="0" cap="none" spc="0" baseline="0">
                <a:solidFill>
                  <a:srgbClr val="000000"/>
                </a:solidFill>
                <a:uFillTx/>
              </a:defRPr>
            </a:pPr>
            <a:endParaRPr lang="en-US" sz="1800">
              <a:solidFill>
                <a:srgbClr val="000000"/>
              </a:solidFill>
              <a:latin typeface="Calibri"/>
              <a:ea typeface="ＭＳ Ｐゴシック" pitchFamily="50"/>
            </a:endParaRPr>
          </a:p>
        </p:txBody>
      </p:sp>
      <p:sp>
        <p:nvSpPr>
          <p:cNvPr id="3" name="正方形/長方形 2"/>
          <p:cNvSpPr/>
          <p:nvPr/>
        </p:nvSpPr>
        <p:spPr>
          <a:xfrm>
            <a:off x="6064597" y="3754439"/>
            <a:ext cx="18341847" cy="707886"/>
          </a:xfrm>
          <a:prstGeom prst="rect">
            <a:avLst/>
          </a:prstGeom>
        </p:spPr>
        <p:txBody>
          <a:bodyPr wrap="square">
            <a:spAutoFit/>
          </a:bodyPr>
          <a:lstStyle/>
          <a:p>
            <a:pPr algn="ctr"/>
            <a:r>
              <a:rPr lang="en-US" altLang="ja-JP" sz="4000" spc="-15" dirty="0">
                <a:solidFill>
                  <a:schemeClr val="bg1"/>
                </a:solidFill>
                <a:effectLst/>
                <a:latin typeface="Arial" panose="020B0604020202020204" pitchFamily="34" charset="0"/>
                <a:ea typeface="ＭＳ 明朝" panose="02020609040205080304" pitchFamily="17" charset="-128"/>
                <a:cs typeface="Arial" panose="020B0604020202020204" pitchFamily="34" charset="0"/>
              </a:rPr>
              <a:t>Satoshi Ishii,</a:t>
            </a:r>
            <a:r>
              <a:rPr lang="en-US" altLang="ja-JP" sz="4000" spc="-15" baseline="30000" dirty="0">
                <a:solidFill>
                  <a:schemeClr val="bg1"/>
                </a:solidFill>
                <a:effectLst/>
                <a:latin typeface="Arial" panose="020B0604020202020204" pitchFamily="34" charset="0"/>
                <a:ea typeface="ＭＳ 明朝" panose="02020609040205080304" pitchFamily="17" charset="-128"/>
                <a:cs typeface="Arial" panose="020B0604020202020204" pitchFamily="34" charset="0"/>
              </a:rPr>
              <a:t>1,2</a:t>
            </a:r>
            <a:r>
              <a:rPr lang="en-US" altLang="ja-JP" sz="4000" spc="-15" dirty="0">
                <a:solidFill>
                  <a:schemeClr val="bg1"/>
                </a:solidFill>
                <a:effectLst/>
                <a:latin typeface="Arial" panose="020B0604020202020204" pitchFamily="34" charset="0"/>
                <a:ea typeface="ＭＳ 明朝" panose="02020609040205080304" pitchFamily="17" charset="-128"/>
                <a:cs typeface="Arial" panose="020B0604020202020204" pitchFamily="34" charset="0"/>
              </a:rPr>
              <a:t> Cédric Bourgès,</a:t>
            </a:r>
            <a:r>
              <a:rPr lang="en-US" altLang="ja-JP" sz="4000" spc="-15" baseline="30000" dirty="0">
                <a:solidFill>
                  <a:schemeClr val="bg1"/>
                </a:solidFill>
                <a:effectLst/>
                <a:latin typeface="Arial" panose="020B0604020202020204" pitchFamily="34" charset="0"/>
                <a:ea typeface="ＭＳ 明朝" panose="02020609040205080304" pitchFamily="17" charset="-128"/>
                <a:cs typeface="Arial" panose="020B0604020202020204" pitchFamily="34" charset="0"/>
              </a:rPr>
              <a:t>1,3</a:t>
            </a:r>
            <a:r>
              <a:rPr lang="en-US" altLang="ja-JP" sz="4000" spc="-15" dirty="0">
                <a:solidFill>
                  <a:schemeClr val="bg1"/>
                </a:solidFill>
                <a:effectLst/>
                <a:latin typeface="Arial" panose="020B0604020202020204" pitchFamily="34" charset="0"/>
                <a:ea typeface="ＭＳ 明朝" panose="02020609040205080304" pitchFamily="17" charset="-128"/>
                <a:cs typeface="Arial" panose="020B0604020202020204" pitchFamily="34" charset="0"/>
              </a:rPr>
              <a:t> Nicholaus K. Tanjaya,</a:t>
            </a:r>
            <a:r>
              <a:rPr lang="en-US" altLang="ja-JP" sz="4000" spc="-15" baseline="30000" dirty="0">
                <a:solidFill>
                  <a:schemeClr val="bg1"/>
                </a:solidFill>
                <a:effectLst/>
                <a:latin typeface="Arial" panose="020B0604020202020204" pitchFamily="34" charset="0"/>
                <a:ea typeface="ＭＳ 明朝" panose="02020609040205080304" pitchFamily="17" charset="-128"/>
                <a:cs typeface="Arial" panose="020B0604020202020204" pitchFamily="34" charset="0"/>
              </a:rPr>
              <a:t>1,2</a:t>
            </a:r>
            <a:r>
              <a:rPr lang="en-US" altLang="ja-JP" sz="4000" spc="-15" dirty="0">
                <a:solidFill>
                  <a:schemeClr val="bg1"/>
                </a:solidFill>
                <a:effectLst/>
                <a:latin typeface="Arial" panose="020B0604020202020204" pitchFamily="34" charset="0"/>
                <a:ea typeface="ＭＳ 明朝" panose="02020609040205080304" pitchFamily="17" charset="-128"/>
                <a:cs typeface="Arial" panose="020B0604020202020204" pitchFamily="34" charset="0"/>
              </a:rPr>
              <a:t> Takao Mori</a:t>
            </a:r>
            <a:r>
              <a:rPr lang="en-US" altLang="ja-JP" sz="4000" spc="-15" baseline="30000" dirty="0">
                <a:solidFill>
                  <a:schemeClr val="bg1"/>
                </a:solidFill>
                <a:effectLst/>
                <a:latin typeface="Arial" panose="020B0604020202020204" pitchFamily="34" charset="0"/>
                <a:ea typeface="ＭＳ 明朝" panose="02020609040205080304" pitchFamily="17" charset="-128"/>
                <a:cs typeface="Arial" panose="020B0604020202020204" pitchFamily="34" charset="0"/>
              </a:rPr>
              <a:t>1,2</a:t>
            </a:r>
            <a:endParaRPr lang="ja-JP" altLang="ja-JP" sz="9600" dirty="0">
              <a:solidFill>
                <a:schemeClr val="bg1"/>
              </a:solidFill>
              <a:latin typeface="Arial" panose="020B0604020202020204" pitchFamily="34" charset="0"/>
              <a:cs typeface="Arial" panose="020B0604020202020204" pitchFamily="34" charset="0"/>
            </a:endParaRPr>
          </a:p>
        </p:txBody>
      </p:sp>
      <p:sp>
        <p:nvSpPr>
          <p:cNvPr id="4" name="正方形/長方形 3"/>
          <p:cNvSpPr/>
          <p:nvPr/>
        </p:nvSpPr>
        <p:spPr>
          <a:xfrm>
            <a:off x="4847724" y="4737501"/>
            <a:ext cx="23179314" cy="1569660"/>
          </a:xfrm>
          <a:prstGeom prst="rect">
            <a:avLst/>
          </a:prstGeom>
        </p:spPr>
        <p:txBody>
          <a:bodyPr wrap="square">
            <a:spAutoFit/>
          </a:bodyPr>
          <a:lstStyle/>
          <a:p>
            <a:r>
              <a:rPr lang="en-US" altLang="ja-JP" sz="3200" baseline="30000" dirty="0">
                <a:solidFill>
                  <a:schemeClr val="bg1"/>
                </a:solidFill>
                <a:effectLst/>
                <a:latin typeface="Arial" panose="020B0604020202020204" pitchFamily="34" charset="0"/>
                <a:ea typeface="ＭＳ 明朝" panose="02020609040205080304" pitchFamily="17" charset="-128"/>
                <a:cs typeface="Arial" panose="020B0604020202020204" pitchFamily="34" charset="0"/>
              </a:rPr>
              <a:t>1</a:t>
            </a:r>
            <a:r>
              <a:rPr lang="en-US" altLang="ja-JP" sz="3200" dirty="0">
                <a:solidFill>
                  <a:schemeClr val="bg1"/>
                </a:solidFill>
                <a:effectLst/>
                <a:latin typeface="Arial" panose="020B0604020202020204" pitchFamily="34" charset="0"/>
                <a:ea typeface="ＭＳ 明朝" panose="02020609040205080304" pitchFamily="17" charset="-128"/>
                <a:cs typeface="Arial" panose="020B0604020202020204" pitchFamily="34" charset="0"/>
              </a:rPr>
              <a:t> Research Center for Materials </a:t>
            </a:r>
            <a:r>
              <a:rPr lang="en-US" altLang="ja-JP" sz="3200" dirty="0" err="1">
                <a:solidFill>
                  <a:schemeClr val="bg1"/>
                </a:solidFill>
                <a:effectLst/>
                <a:latin typeface="Arial" panose="020B0604020202020204" pitchFamily="34" charset="0"/>
                <a:ea typeface="ＭＳ 明朝" panose="02020609040205080304" pitchFamily="17" charset="-128"/>
                <a:cs typeface="Arial" panose="020B0604020202020204" pitchFamily="34" charset="0"/>
              </a:rPr>
              <a:t>Nanoarchitectonics</a:t>
            </a:r>
            <a:r>
              <a:rPr lang="en-US" altLang="ja-JP" sz="3200" dirty="0">
                <a:solidFill>
                  <a:schemeClr val="bg1"/>
                </a:solidFill>
                <a:effectLst/>
                <a:latin typeface="Arial" panose="020B0604020202020204" pitchFamily="34" charset="0"/>
                <a:ea typeface="ＭＳ 明朝" panose="02020609040205080304" pitchFamily="17" charset="-128"/>
                <a:cs typeface="Arial" panose="020B0604020202020204" pitchFamily="34" charset="0"/>
              </a:rPr>
              <a:t> (MANA), National Institute for Materials Science (NIMS),, Japan</a:t>
            </a:r>
            <a:endParaRPr lang="ja-JP" altLang="ja-JP" sz="3200" dirty="0">
              <a:solidFill>
                <a:schemeClr val="bg1"/>
              </a:solidFill>
              <a:effectLst/>
              <a:latin typeface="Arial" panose="020B0604020202020204" pitchFamily="34" charset="0"/>
              <a:ea typeface="ＭＳ 明朝" panose="02020609040205080304" pitchFamily="17" charset="-128"/>
              <a:cs typeface="Arial" panose="020B0604020202020204" pitchFamily="34" charset="0"/>
            </a:endParaRPr>
          </a:p>
          <a:p>
            <a:r>
              <a:rPr lang="en-US" altLang="ja-JP" sz="3200" baseline="30000" dirty="0">
                <a:solidFill>
                  <a:schemeClr val="bg1"/>
                </a:solidFill>
                <a:effectLst/>
                <a:latin typeface="Arial" panose="020B0604020202020204" pitchFamily="34" charset="0"/>
                <a:ea typeface="ＭＳ 明朝" panose="02020609040205080304" pitchFamily="17" charset="-128"/>
                <a:cs typeface="Arial" panose="020B0604020202020204" pitchFamily="34" charset="0"/>
              </a:rPr>
              <a:t>2</a:t>
            </a:r>
            <a:r>
              <a:rPr lang="en-US" altLang="ja-JP" sz="3200" dirty="0">
                <a:solidFill>
                  <a:schemeClr val="bg1"/>
                </a:solidFill>
                <a:effectLst/>
                <a:latin typeface="Arial" panose="020B0604020202020204" pitchFamily="34" charset="0"/>
                <a:ea typeface="ＭＳ 明朝" panose="02020609040205080304" pitchFamily="17" charset="-128"/>
                <a:cs typeface="Arial" panose="020B0604020202020204" pitchFamily="34" charset="0"/>
              </a:rPr>
              <a:t> Subprogram in Materials Science and Engineering, Graduate School of Science and Technology, University of Tsukuba, Japan</a:t>
            </a:r>
            <a:endParaRPr lang="ja-JP" altLang="ja-JP" sz="3200" dirty="0">
              <a:solidFill>
                <a:schemeClr val="bg1"/>
              </a:solidFill>
              <a:effectLst/>
              <a:latin typeface="Arial" panose="020B0604020202020204" pitchFamily="34" charset="0"/>
              <a:ea typeface="ＭＳ 明朝" panose="02020609040205080304" pitchFamily="17" charset="-128"/>
              <a:cs typeface="Arial" panose="020B0604020202020204" pitchFamily="34" charset="0"/>
            </a:endParaRPr>
          </a:p>
          <a:p>
            <a:r>
              <a:rPr lang="en-US" altLang="ja-JP" sz="3200" baseline="30000" dirty="0">
                <a:solidFill>
                  <a:schemeClr val="bg1"/>
                </a:solidFill>
                <a:effectLst/>
                <a:latin typeface="Arial" panose="020B0604020202020204" pitchFamily="34" charset="0"/>
                <a:ea typeface="ＭＳ 明朝" panose="02020609040205080304" pitchFamily="17" charset="-128"/>
                <a:cs typeface="Arial" panose="020B0604020202020204" pitchFamily="34" charset="0"/>
              </a:rPr>
              <a:t>3</a:t>
            </a:r>
            <a:r>
              <a:rPr lang="en-US" altLang="ja-JP" sz="3200" dirty="0">
                <a:solidFill>
                  <a:schemeClr val="bg1"/>
                </a:solidFill>
                <a:effectLst/>
                <a:latin typeface="Arial" panose="020B0604020202020204" pitchFamily="34" charset="0"/>
                <a:ea typeface="ＭＳ 明朝" panose="02020609040205080304" pitchFamily="17" charset="-128"/>
                <a:cs typeface="Arial" panose="020B0604020202020204" pitchFamily="34" charset="0"/>
              </a:rPr>
              <a:t> International Center for Young Scientists, National Institute for Materials Science (NIMS), Japan</a:t>
            </a:r>
            <a:endParaRPr lang="ja-JP" altLang="ja-JP" sz="3200" dirty="0">
              <a:solidFill>
                <a:schemeClr val="bg1"/>
              </a:solidFill>
              <a:effectLst/>
              <a:latin typeface="Arial" panose="020B0604020202020204" pitchFamily="34" charset="0"/>
              <a:ea typeface="ＭＳ 明朝" panose="02020609040205080304" pitchFamily="17" charset="-128"/>
              <a:cs typeface="Arial" panose="020B0604020202020204" pitchFamily="34" charset="0"/>
            </a:endParaRPr>
          </a:p>
        </p:txBody>
      </p:sp>
      <p:sp>
        <p:nvSpPr>
          <p:cNvPr id="164" name="テキスト ボックス 163"/>
          <p:cNvSpPr txBox="1"/>
          <p:nvPr/>
        </p:nvSpPr>
        <p:spPr>
          <a:xfrm>
            <a:off x="27072378" y="42193938"/>
            <a:ext cx="3093892" cy="492443"/>
          </a:xfrm>
          <a:prstGeom prst="rect">
            <a:avLst/>
          </a:prstGeom>
          <a:noFill/>
        </p:spPr>
        <p:txBody>
          <a:bodyPr wrap="square" rtlCol="0" anchor="ctr">
            <a:spAutoFit/>
          </a:bodyPr>
          <a:lstStyle/>
          <a:p>
            <a:pPr algn="r"/>
            <a:r>
              <a:rPr lang="en-US" altLang="ja-JP" sz="2600" dirty="0">
                <a:solidFill>
                  <a:schemeClr val="bg1"/>
                </a:solidFill>
                <a:latin typeface="Arial" panose="020B0604020202020204" pitchFamily="34" charset="0"/>
                <a:cs typeface="Arial" panose="020B0604020202020204" pitchFamily="34" charset="0"/>
              </a:rPr>
              <a:t>sishii@nims.go.jp</a:t>
            </a:r>
            <a:endParaRPr lang="en-US" sz="2600" baseline="30000" dirty="0">
              <a:solidFill>
                <a:schemeClr val="bg1"/>
              </a:solidFill>
              <a:latin typeface="Arial" panose="020B0604020202020204" pitchFamily="34" charset="0"/>
              <a:cs typeface="Arial" panose="020B0604020202020204" pitchFamily="34" charset="0"/>
            </a:endParaRPr>
          </a:p>
        </p:txBody>
      </p:sp>
      <p:sp>
        <p:nvSpPr>
          <p:cNvPr id="106" name="片側の 2 つの角を切り取った四角形 138">
            <a:extLst>
              <a:ext uri="{FF2B5EF4-FFF2-40B4-BE49-F238E27FC236}">
                <a16:creationId xmlns:a16="http://schemas.microsoft.com/office/drawing/2014/main" id="{A44D5124-2758-1677-0EFF-B9AF6C7A3D3B}"/>
              </a:ext>
            </a:extLst>
          </p:cNvPr>
          <p:cNvSpPr/>
          <p:nvPr/>
        </p:nvSpPr>
        <p:spPr>
          <a:xfrm>
            <a:off x="808014" y="27936353"/>
            <a:ext cx="28800000" cy="1080000"/>
          </a:xfrm>
          <a:custGeom>
            <a:avLst/>
            <a:gdLst>
              <a:gd name="f0" fmla="val w"/>
              <a:gd name="f1" fmla="val h"/>
              <a:gd name="f2" fmla="val ss"/>
              <a:gd name="f3" fmla="val 0"/>
              <a:gd name="f4" fmla="val 16667"/>
              <a:gd name="f5" fmla="abs f0"/>
              <a:gd name="f6" fmla="abs f1"/>
              <a:gd name="f7" fmla="abs f2"/>
              <a:gd name="f8" fmla="?: f5 f0 1"/>
              <a:gd name="f9" fmla="?: f6 f1 1"/>
              <a:gd name="f10" fmla="?: f7 f2 1"/>
              <a:gd name="f11" fmla="*/ f8 1 21600"/>
              <a:gd name="f12" fmla="*/ f9 1 21600"/>
              <a:gd name="f13" fmla="*/ 21600 f8 1"/>
              <a:gd name="f14" fmla="*/ 21600 f9 1"/>
              <a:gd name="f15" fmla="min f12 f11"/>
              <a:gd name="f16" fmla="*/ f13 1 f10"/>
              <a:gd name="f17" fmla="*/ f14 1 f10"/>
              <a:gd name="f18" fmla="val f16"/>
              <a:gd name="f19" fmla="val f17"/>
              <a:gd name="f20" fmla="*/ f3 f15 1"/>
              <a:gd name="f21" fmla="+- f19 0 f3"/>
              <a:gd name="f22" fmla="+- f18 0 f3"/>
              <a:gd name="f23" fmla="*/ f18 f15 1"/>
              <a:gd name="f24" fmla="*/ f19 f15 1"/>
              <a:gd name="f25" fmla="min f22 f21"/>
              <a:gd name="f26" fmla="*/ f25 f4 1"/>
              <a:gd name="f27" fmla="*/ f25 f3 1"/>
              <a:gd name="f28" fmla="*/ f26 1 100000"/>
              <a:gd name="f29" fmla="*/ f27 1 100000"/>
              <a:gd name="f30" fmla="+- f18 0 f28"/>
              <a:gd name="f31" fmla="+- f18 0 f29"/>
              <a:gd name="f32" fmla="+- f19 0 f29"/>
              <a:gd name="f33" fmla="+- f28 0 f29"/>
              <a:gd name="f34" fmla="*/ f28 1 2"/>
              <a:gd name="f35" fmla="*/ f28 f15 1"/>
              <a:gd name="f36" fmla="*/ f29 f15 1"/>
              <a:gd name="f37" fmla="?: f33 f28 f29"/>
              <a:gd name="f38" fmla="+- f32 f19 0"/>
              <a:gd name="f39" fmla="*/ f34 f15 1"/>
              <a:gd name="f40" fmla="*/ f30 f15 1"/>
              <a:gd name="f41" fmla="*/ f32 f15 1"/>
              <a:gd name="f42" fmla="*/ f31 f15 1"/>
              <a:gd name="f43" fmla="*/ f37 1 2"/>
              <a:gd name="f44" fmla="*/ f38 1 2"/>
              <a:gd name="f45" fmla="+- f18 0 f43"/>
              <a:gd name="f46" fmla="*/ f43 f15 1"/>
              <a:gd name="f47" fmla="*/ f44 f15 1"/>
              <a:gd name="f48" fmla="*/ f45 f15 1"/>
            </a:gdLst>
            <a:ahLst/>
            <a:cxnLst>
              <a:cxn ang="3cd4">
                <a:pos x="hc" y="t"/>
              </a:cxn>
              <a:cxn ang="0">
                <a:pos x="r" y="vc"/>
              </a:cxn>
              <a:cxn ang="cd4">
                <a:pos x="hc" y="b"/>
              </a:cxn>
              <a:cxn ang="cd2">
                <a:pos x="l" y="vc"/>
              </a:cxn>
            </a:cxnLst>
            <a:rect l="f46" t="f39" r="f48" b="f47"/>
            <a:pathLst>
              <a:path>
                <a:moveTo>
                  <a:pt x="f35" y="f20"/>
                </a:moveTo>
                <a:lnTo>
                  <a:pt x="f40" y="f20"/>
                </a:lnTo>
                <a:lnTo>
                  <a:pt x="f23" y="f35"/>
                </a:lnTo>
                <a:lnTo>
                  <a:pt x="f23" y="f41"/>
                </a:lnTo>
                <a:lnTo>
                  <a:pt x="f42" y="f24"/>
                </a:lnTo>
                <a:lnTo>
                  <a:pt x="f36" y="f24"/>
                </a:lnTo>
                <a:lnTo>
                  <a:pt x="f20" y="f41"/>
                </a:lnTo>
                <a:lnTo>
                  <a:pt x="f20" y="f35"/>
                </a:lnTo>
                <a:close/>
              </a:path>
            </a:pathLst>
          </a:custGeom>
          <a:gradFill>
            <a:gsLst>
              <a:gs pos="35000">
                <a:schemeClr val="accent4">
                  <a:lumMod val="75000"/>
                </a:schemeClr>
              </a:gs>
              <a:gs pos="0">
                <a:srgbClr val="002060"/>
              </a:gs>
              <a:gs pos="65000">
                <a:schemeClr val="accent4">
                  <a:lumMod val="75000"/>
                </a:schemeClr>
              </a:gs>
              <a:gs pos="100000">
                <a:schemeClr val="accent4">
                  <a:lumMod val="50000"/>
                </a:schemeClr>
              </a:gs>
            </a:gsLst>
            <a:lin ang="0" scaled="1"/>
          </a:gradFill>
          <a:ln cap="flat">
            <a:noFill/>
            <a:prstDash val="solid"/>
          </a:ln>
        </p:spPr>
        <p:txBody>
          <a:bodyPr vert="horz" wrap="square" lIns="91440" tIns="45720" rIns="91440" bIns="45720" anchor="ctr" anchorCtr="1" compatLnSpc="1">
            <a:noAutofit/>
          </a:bodyPr>
          <a:lstStyle/>
          <a:p>
            <a:pPr defTabSz="4176430">
              <a:defRPr sz="1800" b="0" i="0" u="none" strike="noStrike" kern="0" cap="none" spc="0" baseline="0">
                <a:solidFill>
                  <a:srgbClr val="000000"/>
                </a:solidFill>
                <a:uFillTx/>
              </a:defRPr>
            </a:pPr>
            <a:r>
              <a:rPr lang="en-US" altLang="ja-JP" sz="4400" b="1" dirty="0">
                <a:solidFill>
                  <a:srgbClr val="FFFFFF"/>
                </a:solidFill>
                <a:latin typeface="Arial" panose="020B0604020202020204" pitchFamily="34" charset="0"/>
                <a:ea typeface="ＭＳ Ｐゴシック" pitchFamily="50"/>
                <a:cs typeface="Arial" panose="020B0604020202020204" pitchFamily="34" charset="0"/>
              </a:rPr>
              <a:t>Optical properties and thermoelectric performances</a:t>
            </a:r>
          </a:p>
        </p:txBody>
      </p:sp>
      <p:sp>
        <p:nvSpPr>
          <p:cNvPr id="118" name="正方形/長方形 117">
            <a:extLst>
              <a:ext uri="{FF2B5EF4-FFF2-40B4-BE49-F238E27FC236}">
                <a16:creationId xmlns:a16="http://schemas.microsoft.com/office/drawing/2014/main" id="{3012B172-2ABC-F4BA-9DB2-D6743E71806F}"/>
              </a:ext>
            </a:extLst>
          </p:cNvPr>
          <p:cNvSpPr/>
          <p:nvPr/>
        </p:nvSpPr>
        <p:spPr>
          <a:xfrm>
            <a:off x="23490103" y="38216654"/>
            <a:ext cx="5630866" cy="1384995"/>
          </a:xfrm>
          <a:prstGeom prst="rect">
            <a:avLst/>
          </a:prstGeom>
        </p:spPr>
        <p:txBody>
          <a:bodyPr wrap="square">
            <a:spAutoFit/>
          </a:bodyPr>
          <a:lstStyle/>
          <a:p>
            <a:pPr>
              <a:spcAft>
                <a:spcPts val="600"/>
              </a:spcAft>
            </a:pPr>
            <a:r>
              <a:rPr lang="en-US" altLang="ja-JP" sz="2800" dirty="0">
                <a:solidFill>
                  <a:schemeClr val="accent4">
                    <a:lumMod val="75000"/>
                  </a:schemeClr>
                </a:solidFill>
                <a:ea typeface="ＭＳ 明朝" panose="02020609040205080304" pitchFamily="17" charset="-128"/>
                <a:cs typeface="Arial" panose="020B0604020202020204" pitchFamily="34" charset="0"/>
              </a:rPr>
              <a:t>Satoshi Ishii, Cédric </a:t>
            </a:r>
            <a:r>
              <a:rPr lang="en-US" altLang="ja-JP" sz="2800" dirty="0" err="1">
                <a:solidFill>
                  <a:schemeClr val="accent4">
                    <a:lumMod val="75000"/>
                  </a:schemeClr>
                </a:solidFill>
                <a:ea typeface="ＭＳ 明朝" panose="02020609040205080304" pitchFamily="17" charset="-128"/>
                <a:cs typeface="Arial" panose="020B0604020202020204" pitchFamily="34" charset="0"/>
              </a:rPr>
              <a:t>Bourgès</a:t>
            </a:r>
            <a:r>
              <a:rPr lang="en-US" altLang="ja-JP" sz="2800" dirty="0">
                <a:solidFill>
                  <a:schemeClr val="accent4">
                    <a:lumMod val="75000"/>
                  </a:schemeClr>
                </a:solidFill>
                <a:ea typeface="ＭＳ 明朝" panose="02020609040205080304" pitchFamily="17" charset="-128"/>
                <a:cs typeface="Arial" panose="020B0604020202020204" pitchFamily="34" charset="0"/>
              </a:rPr>
              <a:t>, Nicholaus K. </a:t>
            </a:r>
            <a:r>
              <a:rPr lang="en-US" altLang="ja-JP" sz="2800" dirty="0" err="1">
                <a:solidFill>
                  <a:schemeClr val="accent4">
                    <a:lumMod val="75000"/>
                  </a:schemeClr>
                </a:solidFill>
                <a:ea typeface="ＭＳ 明朝" panose="02020609040205080304" pitchFamily="17" charset="-128"/>
                <a:cs typeface="Arial" panose="020B0604020202020204" pitchFamily="34" charset="0"/>
              </a:rPr>
              <a:t>Tanjaya</a:t>
            </a:r>
            <a:r>
              <a:rPr lang="en-US" altLang="ja-JP" sz="2800" dirty="0">
                <a:solidFill>
                  <a:schemeClr val="accent4">
                    <a:lumMod val="75000"/>
                  </a:schemeClr>
                </a:solidFill>
                <a:ea typeface="ＭＳ 明朝" panose="02020609040205080304" pitchFamily="17" charset="-128"/>
                <a:cs typeface="Arial" panose="020B0604020202020204" pitchFamily="34" charset="0"/>
              </a:rPr>
              <a:t>, Takao Mori, Mater. Today 75, 20-26 (2024)</a:t>
            </a:r>
            <a:endParaRPr lang="ja-JP" altLang="en-US" sz="2800" dirty="0">
              <a:solidFill>
                <a:schemeClr val="accent4">
                  <a:lumMod val="75000"/>
                </a:schemeClr>
              </a:solidFill>
              <a:cs typeface="Arial" panose="020B0604020202020204" pitchFamily="34" charset="0"/>
            </a:endParaRPr>
          </a:p>
        </p:txBody>
      </p:sp>
      <p:sp>
        <p:nvSpPr>
          <p:cNvPr id="8" name="テキスト ボックス 7">
            <a:extLst>
              <a:ext uri="{FF2B5EF4-FFF2-40B4-BE49-F238E27FC236}">
                <a16:creationId xmlns:a16="http://schemas.microsoft.com/office/drawing/2014/main" id="{4B86521F-D4B7-AE88-970F-5833BF123F8C}"/>
              </a:ext>
            </a:extLst>
          </p:cNvPr>
          <p:cNvSpPr txBox="1"/>
          <p:nvPr/>
        </p:nvSpPr>
        <p:spPr>
          <a:xfrm>
            <a:off x="1424205" y="7153186"/>
            <a:ext cx="3200233" cy="769441"/>
          </a:xfrm>
          <a:prstGeom prst="rect">
            <a:avLst/>
          </a:prstGeom>
          <a:noFill/>
        </p:spPr>
        <p:txBody>
          <a:bodyPr wrap="square">
            <a:spAutoFit/>
          </a:bodyPr>
          <a:lstStyle/>
          <a:p>
            <a:r>
              <a:rPr lang="en-US" altLang="ja-JP" sz="4400" dirty="0">
                <a:solidFill>
                  <a:schemeClr val="accent4">
                    <a:lumMod val="75000"/>
                  </a:schemeClr>
                </a:solidFill>
              </a:rPr>
              <a:t>Abstract </a:t>
            </a:r>
            <a:endParaRPr lang="ja-JP" altLang="en-US" sz="4400" dirty="0">
              <a:solidFill>
                <a:schemeClr val="accent4">
                  <a:lumMod val="75000"/>
                </a:schemeClr>
              </a:solidFill>
            </a:endParaRPr>
          </a:p>
        </p:txBody>
      </p:sp>
      <p:sp>
        <p:nvSpPr>
          <p:cNvPr id="17" name="テキスト ボックス 16">
            <a:extLst>
              <a:ext uri="{FF2B5EF4-FFF2-40B4-BE49-F238E27FC236}">
                <a16:creationId xmlns:a16="http://schemas.microsoft.com/office/drawing/2014/main" id="{3667300E-6C01-0DC3-3173-67CA51778808}"/>
              </a:ext>
            </a:extLst>
          </p:cNvPr>
          <p:cNvSpPr txBox="1"/>
          <p:nvPr/>
        </p:nvSpPr>
        <p:spPr>
          <a:xfrm>
            <a:off x="1424205" y="7987918"/>
            <a:ext cx="19893072" cy="3970318"/>
          </a:xfrm>
          <a:prstGeom prst="rect">
            <a:avLst/>
          </a:prstGeom>
          <a:noFill/>
          <a:ln>
            <a:noFill/>
          </a:ln>
        </p:spPr>
        <p:txBody>
          <a:bodyPr wrap="square">
            <a:spAutoFit/>
          </a:bodyPr>
          <a:lstStyle/>
          <a:p>
            <a:r>
              <a:rPr lang="en-US" altLang="ja-JP" sz="3600" dirty="0"/>
              <a:t>A thermoelectric device which can simultaneously harvest radiative cooling and solar heating is presented. By sandwiching the transparent thermoelectric module by a transparent plate at the top and a black plate at the bottom, the device is capable of harvesting radiative cooling and solar heat with the co-planar geometry in day and harvesting radiative cooling in night confirmed by outdoor and indoor measurements. Our device can be an efficient method to judiciously harvesting solar heating and radiative cooling simultaneously, paving the way for efficient energy harvesters which can be used as stand-alone power supplies for off-gird sensor modules.</a:t>
            </a:r>
            <a:endParaRPr lang="ja-JP" altLang="en-US" sz="3600" dirty="0"/>
          </a:p>
        </p:txBody>
      </p:sp>
      <p:pic>
        <p:nvPicPr>
          <p:cNvPr id="1423" name="図 1422">
            <a:extLst>
              <a:ext uri="{FF2B5EF4-FFF2-40B4-BE49-F238E27FC236}">
                <a16:creationId xmlns:a16="http://schemas.microsoft.com/office/drawing/2014/main" id="{5D9E7C22-CAB2-9F5D-6156-A3AB04A94A2C}"/>
              </a:ext>
            </a:extLst>
          </p:cNvPr>
          <p:cNvPicPr>
            <a:picLocks noChangeAspect="1"/>
          </p:cNvPicPr>
          <p:nvPr/>
        </p:nvPicPr>
        <p:blipFill>
          <a:blip r:embed="rId3"/>
          <a:stretch>
            <a:fillRect/>
          </a:stretch>
        </p:blipFill>
        <p:spPr>
          <a:xfrm>
            <a:off x="952030" y="4749777"/>
            <a:ext cx="3421454" cy="1452902"/>
          </a:xfrm>
          <a:prstGeom prst="rect">
            <a:avLst/>
          </a:prstGeom>
        </p:spPr>
      </p:pic>
      <p:sp>
        <p:nvSpPr>
          <p:cNvPr id="2" name="Rectangle 1">
            <a:extLst>
              <a:ext uri="{FF2B5EF4-FFF2-40B4-BE49-F238E27FC236}">
                <a16:creationId xmlns:a16="http://schemas.microsoft.com/office/drawing/2014/main" id="{A031CA8F-6C91-6B90-375E-34C0470BD308}"/>
              </a:ext>
            </a:extLst>
          </p:cNvPr>
          <p:cNvSpPr>
            <a:spLocks noChangeArrowheads="1"/>
          </p:cNvSpPr>
          <p:nvPr/>
        </p:nvSpPr>
        <p:spPr bwMode="auto">
          <a:xfrm>
            <a:off x="0" y="0"/>
            <a:ext cx="302752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1F1F1F"/>
                </a:solidFill>
                <a:effectLst/>
                <a:latin typeface="Arial" panose="020B0604020202020204" pitchFamily="34" charset="0"/>
                <a:ea typeface="ElsevierSans"/>
              </a:rPr>
              <a:t>, , , </a:t>
            </a:r>
            <a:r>
              <a:rPr kumimoji="0" lang="ja-JP" altLang="ja-JP" sz="1900" b="0" i="0" u="none" strike="noStrike" cap="none" normalizeH="0" baseline="0">
                <a:ln>
                  <a:noFill/>
                </a:ln>
                <a:solidFill>
                  <a:schemeClr val="tx1"/>
                </a:solidFill>
                <a:effectLst/>
                <a:latin typeface="Arial" panose="020B0604020202020204" pitchFamily="34" charset="0"/>
              </a:rPr>
              <a:t>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478B5FBB-FB88-8A05-4644-B973DB7E9176}"/>
              </a:ext>
            </a:extLst>
          </p:cNvPr>
          <p:cNvSpPr>
            <a:spLocks noChangeArrowheads="1"/>
          </p:cNvSpPr>
          <p:nvPr/>
        </p:nvSpPr>
        <p:spPr bwMode="auto">
          <a:xfrm>
            <a:off x="-2711230" y="-6151242"/>
            <a:ext cx="302752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1F1F1F"/>
                </a:solidFill>
                <a:effectLst/>
                <a:latin typeface="Arial" panose="020B0604020202020204" pitchFamily="34" charset="0"/>
                <a:ea typeface="ElsevierSans"/>
              </a:rPr>
              <a:t>, , , </a:t>
            </a:r>
            <a:r>
              <a:rPr kumimoji="0" lang="ja-JP" altLang="ja-JP" sz="1900" b="0" i="0" u="none" strike="noStrike" cap="none" normalizeH="0" baseline="0">
                <a:ln>
                  <a:noFill/>
                </a:ln>
                <a:solidFill>
                  <a:schemeClr val="tx1"/>
                </a:solidFill>
                <a:effectLst/>
                <a:latin typeface="Arial" panose="020B0604020202020204" pitchFamily="34" charset="0"/>
              </a:rPr>
              <a:t>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pic>
        <p:nvPicPr>
          <p:cNvPr id="59" name="図 58">
            <a:extLst>
              <a:ext uri="{FF2B5EF4-FFF2-40B4-BE49-F238E27FC236}">
                <a16:creationId xmlns:a16="http://schemas.microsoft.com/office/drawing/2014/main" id="{0AE83D18-AE04-8949-5C2E-AD1B6AD5B8F8}"/>
              </a:ext>
            </a:extLst>
          </p:cNvPr>
          <p:cNvPicPr preferRelativeResize="0">
            <a:picLocks noChangeAspect="1"/>
          </p:cNvPicPr>
          <p:nvPr/>
        </p:nvPicPr>
        <p:blipFill>
          <a:blip r:embed="rId4"/>
          <a:stretch>
            <a:fillRect/>
          </a:stretch>
        </p:blipFill>
        <p:spPr>
          <a:xfrm>
            <a:off x="22226822" y="7519021"/>
            <a:ext cx="5890417" cy="4378012"/>
          </a:xfrm>
          <a:prstGeom prst="rect">
            <a:avLst/>
          </a:prstGeom>
        </p:spPr>
      </p:pic>
      <p:pic>
        <p:nvPicPr>
          <p:cNvPr id="170" name="図 169">
            <a:extLst>
              <a:ext uri="{FF2B5EF4-FFF2-40B4-BE49-F238E27FC236}">
                <a16:creationId xmlns:a16="http://schemas.microsoft.com/office/drawing/2014/main" id="{1B175F1C-23BA-8277-4B00-F26793027E19}"/>
              </a:ext>
            </a:extLst>
          </p:cNvPr>
          <p:cNvPicPr>
            <a:picLocks noChangeAspect="1"/>
          </p:cNvPicPr>
          <p:nvPr/>
        </p:nvPicPr>
        <p:blipFill>
          <a:blip r:embed="rId5"/>
          <a:stretch>
            <a:fillRect/>
          </a:stretch>
        </p:blipFill>
        <p:spPr>
          <a:xfrm>
            <a:off x="16607097" y="14768688"/>
            <a:ext cx="12074788" cy="3315829"/>
          </a:xfrm>
          <a:prstGeom prst="rect">
            <a:avLst/>
          </a:prstGeom>
        </p:spPr>
      </p:pic>
      <p:pic>
        <p:nvPicPr>
          <p:cNvPr id="171" name="Picture 2" descr="https://www.jst.go.jp/kisoken/presto/logo/logo_presto_en/presto_enL.jpg">
            <a:extLst>
              <a:ext uri="{FF2B5EF4-FFF2-40B4-BE49-F238E27FC236}">
                <a16:creationId xmlns:a16="http://schemas.microsoft.com/office/drawing/2014/main" id="{C8F03120-51B0-A4D8-D778-88BF719FB66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858141" y="40174298"/>
            <a:ext cx="2436320" cy="864000"/>
          </a:xfrm>
          <a:prstGeom prst="rect">
            <a:avLst/>
          </a:prstGeom>
          <a:noFill/>
          <a:extLst>
            <a:ext uri="{909E8E84-426E-40DD-AFC4-6F175D3DCCD1}">
              <a14:hiddenFill xmlns:a14="http://schemas.microsoft.com/office/drawing/2010/main">
                <a:solidFill>
                  <a:srgbClr val="FFFFFF"/>
                </a:solidFill>
              </a14:hiddenFill>
            </a:ext>
          </a:extLst>
        </p:spPr>
      </p:pic>
      <p:pic>
        <p:nvPicPr>
          <p:cNvPr id="172" name="Picture 2" descr="公募情報｜創発的研究支援事業｜JST">
            <a:extLst>
              <a:ext uri="{FF2B5EF4-FFF2-40B4-BE49-F238E27FC236}">
                <a16:creationId xmlns:a16="http://schemas.microsoft.com/office/drawing/2014/main" id="{A850EE4B-AC8E-74E3-7E96-E4F9E1E379BA}"/>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4168" t="15000" r="34166" b="35000"/>
          <a:stretch/>
        </p:blipFill>
        <p:spPr bwMode="auto">
          <a:xfrm>
            <a:off x="27149359" y="40210298"/>
            <a:ext cx="1276800" cy="1008000"/>
          </a:xfrm>
          <a:prstGeom prst="rect">
            <a:avLst/>
          </a:prstGeom>
          <a:noFill/>
          <a:extLst>
            <a:ext uri="{909E8E84-426E-40DD-AFC4-6F175D3DCCD1}">
              <a14:hiddenFill xmlns:a14="http://schemas.microsoft.com/office/drawing/2010/main">
                <a:solidFill>
                  <a:srgbClr val="FFFFFF"/>
                </a:solidFill>
              </a14:hiddenFill>
            </a:ext>
          </a:extLst>
        </p:spPr>
      </p:pic>
      <p:sp>
        <p:nvSpPr>
          <p:cNvPr id="173" name="テキスト ボックス 172">
            <a:extLst>
              <a:ext uri="{FF2B5EF4-FFF2-40B4-BE49-F238E27FC236}">
                <a16:creationId xmlns:a16="http://schemas.microsoft.com/office/drawing/2014/main" id="{952332C6-C409-0030-E63B-80FDDD03C00C}"/>
              </a:ext>
            </a:extLst>
          </p:cNvPr>
          <p:cNvSpPr txBox="1"/>
          <p:nvPr/>
        </p:nvSpPr>
        <p:spPr>
          <a:xfrm>
            <a:off x="1816126" y="19690897"/>
            <a:ext cx="11951733" cy="1200329"/>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none" rtlCol="0" anchor="ctr">
            <a:spAutoFit/>
          </a:bodyPr>
          <a:lstStyle/>
          <a:p>
            <a:r>
              <a:rPr kumimoji="1" lang="en-US" altLang="ja-JP" sz="3600" dirty="0">
                <a:solidFill>
                  <a:schemeClr val="tx1"/>
                </a:solidFill>
              </a:rPr>
              <a:t>Thermoelectric generation (TEG) by radiative cooling to the sky</a:t>
            </a:r>
          </a:p>
          <a:p>
            <a:r>
              <a:rPr kumimoji="1" lang="ja-JP" altLang="en-US" sz="3600" dirty="0">
                <a:solidFill>
                  <a:schemeClr val="tx1"/>
                </a:solidFill>
              </a:rPr>
              <a:t>⇔ </a:t>
            </a:r>
            <a:r>
              <a:rPr kumimoji="1" lang="en-US" altLang="ja-JP" sz="3600" dirty="0">
                <a:solidFill>
                  <a:schemeClr val="accent4"/>
                </a:solidFill>
              </a:rPr>
              <a:t>Sunlight reflection </a:t>
            </a:r>
            <a:r>
              <a:rPr kumimoji="1" lang="en-US" altLang="ja-JP" sz="3600" dirty="0">
                <a:solidFill>
                  <a:schemeClr val="tx1"/>
                </a:solidFill>
              </a:rPr>
              <a:t>by daytime radiative cooler</a:t>
            </a:r>
          </a:p>
        </p:txBody>
      </p:sp>
      <p:sp>
        <p:nvSpPr>
          <p:cNvPr id="174" name="テキスト ボックス 173">
            <a:extLst>
              <a:ext uri="{FF2B5EF4-FFF2-40B4-BE49-F238E27FC236}">
                <a16:creationId xmlns:a16="http://schemas.microsoft.com/office/drawing/2014/main" id="{C71F5791-DC1A-2C1F-3926-DB35D414884F}"/>
              </a:ext>
            </a:extLst>
          </p:cNvPr>
          <p:cNvSpPr txBox="1"/>
          <p:nvPr/>
        </p:nvSpPr>
        <p:spPr>
          <a:xfrm>
            <a:off x="2069572" y="26159960"/>
            <a:ext cx="11444840" cy="1200329"/>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nchor="ctr">
            <a:spAutoFit/>
          </a:bodyPr>
          <a:lstStyle/>
          <a:p>
            <a:r>
              <a:rPr kumimoji="1" lang="en-US" altLang="ja-JP" sz="3600" dirty="0">
                <a:solidFill>
                  <a:schemeClr val="tx1"/>
                </a:solidFill>
              </a:rPr>
              <a:t>Harvesting radiative cooling &amp; solar heating in day for TEG</a:t>
            </a:r>
          </a:p>
          <a:p>
            <a:r>
              <a:rPr kumimoji="1" lang="ja-JP" altLang="en-US" sz="3600" dirty="0">
                <a:solidFill>
                  <a:schemeClr val="tx1"/>
                </a:solidFill>
              </a:rPr>
              <a:t>⇔ </a:t>
            </a:r>
            <a:r>
              <a:rPr kumimoji="1" lang="en-US" altLang="ja-JP" sz="3600" dirty="0">
                <a:solidFill>
                  <a:schemeClr val="tx1"/>
                </a:solidFill>
              </a:rPr>
              <a:t>Solar absorbers and radiative coolers are </a:t>
            </a:r>
            <a:r>
              <a:rPr kumimoji="1" lang="en-US" altLang="ja-JP" sz="3600" dirty="0">
                <a:solidFill>
                  <a:schemeClr val="accent4"/>
                </a:solidFill>
              </a:rPr>
              <a:t>non-coplanar</a:t>
            </a:r>
          </a:p>
        </p:txBody>
      </p:sp>
      <p:pic>
        <p:nvPicPr>
          <p:cNvPr id="1203" name="図 1202">
            <a:extLst>
              <a:ext uri="{FF2B5EF4-FFF2-40B4-BE49-F238E27FC236}">
                <a16:creationId xmlns:a16="http://schemas.microsoft.com/office/drawing/2014/main" id="{3C321E08-B716-C2A8-D6B3-168C9735227A}"/>
              </a:ext>
            </a:extLst>
          </p:cNvPr>
          <p:cNvPicPr>
            <a:picLocks noChangeAspect="1"/>
          </p:cNvPicPr>
          <p:nvPr/>
        </p:nvPicPr>
        <p:blipFill>
          <a:blip r:embed="rId8"/>
          <a:stretch>
            <a:fillRect/>
          </a:stretch>
        </p:blipFill>
        <p:spPr>
          <a:xfrm>
            <a:off x="2273945" y="14830897"/>
            <a:ext cx="11036095" cy="4860000"/>
          </a:xfrm>
          <a:prstGeom prst="rect">
            <a:avLst/>
          </a:prstGeom>
        </p:spPr>
      </p:pic>
      <p:pic>
        <p:nvPicPr>
          <p:cNvPr id="1282" name="図 1281">
            <a:extLst>
              <a:ext uri="{FF2B5EF4-FFF2-40B4-BE49-F238E27FC236}">
                <a16:creationId xmlns:a16="http://schemas.microsoft.com/office/drawing/2014/main" id="{57E1EC85-73F1-5D38-42FA-9FF64BBAE20F}"/>
              </a:ext>
            </a:extLst>
          </p:cNvPr>
          <p:cNvPicPr>
            <a:picLocks noChangeAspect="1"/>
          </p:cNvPicPr>
          <p:nvPr/>
        </p:nvPicPr>
        <p:blipFill>
          <a:blip r:embed="rId9"/>
          <a:stretch>
            <a:fillRect/>
          </a:stretch>
        </p:blipFill>
        <p:spPr>
          <a:xfrm>
            <a:off x="2790919" y="21348161"/>
            <a:ext cx="10002147" cy="4860000"/>
          </a:xfrm>
          <a:prstGeom prst="rect">
            <a:avLst/>
          </a:prstGeom>
        </p:spPr>
      </p:pic>
      <p:pic>
        <p:nvPicPr>
          <p:cNvPr id="1284" name="図 1283">
            <a:extLst>
              <a:ext uri="{FF2B5EF4-FFF2-40B4-BE49-F238E27FC236}">
                <a16:creationId xmlns:a16="http://schemas.microsoft.com/office/drawing/2014/main" id="{4C2400AE-7CC6-9550-F378-28C61157D0E1}"/>
              </a:ext>
            </a:extLst>
          </p:cNvPr>
          <p:cNvPicPr>
            <a:picLocks noChangeAspect="1"/>
          </p:cNvPicPr>
          <p:nvPr/>
        </p:nvPicPr>
        <p:blipFill>
          <a:blip r:embed="rId10"/>
          <a:stretch>
            <a:fillRect/>
          </a:stretch>
        </p:blipFill>
        <p:spPr>
          <a:xfrm>
            <a:off x="19980870" y="29341971"/>
            <a:ext cx="8840892" cy="6497761"/>
          </a:xfrm>
          <a:prstGeom prst="rect">
            <a:avLst/>
          </a:prstGeom>
        </p:spPr>
      </p:pic>
      <p:pic>
        <p:nvPicPr>
          <p:cNvPr id="1295" name="図 1294">
            <a:extLst>
              <a:ext uri="{FF2B5EF4-FFF2-40B4-BE49-F238E27FC236}">
                <a16:creationId xmlns:a16="http://schemas.microsoft.com/office/drawing/2014/main" id="{95E3AF80-2C74-A322-A75D-DA836AB80BA7}"/>
              </a:ext>
            </a:extLst>
          </p:cNvPr>
          <p:cNvPicPr>
            <a:picLocks noChangeAspect="1"/>
          </p:cNvPicPr>
          <p:nvPr/>
        </p:nvPicPr>
        <p:blipFill>
          <a:blip r:embed="rId11"/>
          <a:stretch>
            <a:fillRect/>
          </a:stretch>
        </p:blipFill>
        <p:spPr>
          <a:xfrm>
            <a:off x="25076301" y="29333308"/>
            <a:ext cx="1905740" cy="2482859"/>
          </a:xfrm>
          <a:prstGeom prst="rect">
            <a:avLst/>
          </a:prstGeom>
        </p:spPr>
      </p:pic>
      <p:pic>
        <p:nvPicPr>
          <p:cNvPr id="1028" name="Picture 4" descr="logo">
            <a:extLst>
              <a:ext uri="{FF2B5EF4-FFF2-40B4-BE49-F238E27FC236}">
                <a16:creationId xmlns:a16="http://schemas.microsoft.com/office/drawing/2014/main" id="{D91687F9-44FD-EB76-AA59-AB08183B00B5}"/>
              </a:ext>
            </a:extLst>
          </p:cNvPr>
          <p:cNvPicPr>
            <a:picLocks noChangeAspect="1" noChangeArrowheads="1"/>
          </p:cNvPicPr>
          <p:nvPr/>
        </p:nvPicPr>
        <p:blipFill>
          <a:blip r:embed="rId12">
            <a:lum bright="70000" contrast="-70000"/>
            <a:extLst>
              <a:ext uri="{BEBA8EAE-BF5A-486C-A8C5-ECC9F3942E4B}">
                <a14:imgProps xmlns:a14="http://schemas.microsoft.com/office/drawing/2010/main">
                  <a14:imgLayer r:embed="rId1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25302" y="285281"/>
            <a:ext cx="5019216" cy="828000"/>
          </a:xfrm>
          <a:prstGeom prst="rect">
            <a:avLst/>
          </a:prstGeom>
          <a:noFill/>
          <a:extLst>
            <a:ext uri="{909E8E84-426E-40DD-AFC4-6F175D3DCCD1}">
              <a14:hiddenFill xmlns:a14="http://schemas.microsoft.com/office/drawing/2010/main">
                <a:solidFill>
                  <a:srgbClr val="FFFFFF"/>
                </a:solidFill>
              </a14:hiddenFill>
            </a:ext>
          </a:extLst>
        </p:spPr>
      </p:pic>
      <p:pic>
        <p:nvPicPr>
          <p:cNvPr id="1363" name="図 1362">
            <a:extLst>
              <a:ext uri="{FF2B5EF4-FFF2-40B4-BE49-F238E27FC236}">
                <a16:creationId xmlns:a16="http://schemas.microsoft.com/office/drawing/2014/main" id="{6C6DEA93-F478-16F6-1891-F069035B03DE}"/>
              </a:ext>
            </a:extLst>
          </p:cNvPr>
          <p:cNvPicPr>
            <a:picLocks noChangeAspect="1"/>
          </p:cNvPicPr>
          <p:nvPr/>
        </p:nvPicPr>
        <p:blipFill>
          <a:blip r:embed="rId14"/>
          <a:stretch>
            <a:fillRect/>
          </a:stretch>
        </p:blipFill>
        <p:spPr>
          <a:xfrm>
            <a:off x="16607098" y="19635603"/>
            <a:ext cx="12001942" cy="6500550"/>
          </a:xfrm>
          <a:prstGeom prst="rect">
            <a:avLst/>
          </a:prstGeom>
        </p:spPr>
      </p:pic>
      <p:sp>
        <p:nvSpPr>
          <p:cNvPr id="1364" name="テキスト ボックス 1363">
            <a:extLst>
              <a:ext uri="{FF2B5EF4-FFF2-40B4-BE49-F238E27FC236}">
                <a16:creationId xmlns:a16="http://schemas.microsoft.com/office/drawing/2014/main" id="{1555D2DA-2C17-22FB-6AB3-545B5E711086}"/>
              </a:ext>
            </a:extLst>
          </p:cNvPr>
          <p:cNvSpPr txBox="1"/>
          <p:nvPr/>
        </p:nvSpPr>
        <p:spPr>
          <a:xfrm>
            <a:off x="17755429" y="18079010"/>
            <a:ext cx="10261576" cy="1200329"/>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nchor="ctr">
            <a:spAutoFit/>
          </a:bodyPr>
          <a:lstStyle/>
          <a:p>
            <a:r>
              <a:rPr kumimoji="1" lang="en-US" altLang="ja-JP" sz="3600" dirty="0">
                <a:solidFill>
                  <a:schemeClr val="tx1"/>
                </a:solidFill>
              </a:rPr>
              <a:t>Solar absorbers and radiative coolers are </a:t>
            </a:r>
            <a:r>
              <a:rPr kumimoji="1" lang="en-US" altLang="ja-JP" sz="3600" dirty="0">
                <a:solidFill>
                  <a:srgbClr val="FF0000"/>
                </a:solidFill>
              </a:rPr>
              <a:t>coplanar</a:t>
            </a:r>
          </a:p>
          <a:p>
            <a:r>
              <a:rPr kumimoji="1" lang="ja-JP" altLang="en-US" sz="3600" dirty="0">
                <a:solidFill>
                  <a:schemeClr val="tx1"/>
                </a:solidFill>
              </a:rPr>
              <a:t>⇒ </a:t>
            </a:r>
            <a:r>
              <a:rPr kumimoji="1" lang="en-US" altLang="ja-JP" sz="3600" dirty="0">
                <a:solidFill>
                  <a:schemeClr val="tx1"/>
                </a:solidFill>
              </a:rPr>
              <a:t>Improving TEG per unit area</a:t>
            </a:r>
          </a:p>
        </p:txBody>
      </p:sp>
      <p:sp>
        <p:nvSpPr>
          <p:cNvPr id="1365" name="テキスト ボックス 1364">
            <a:extLst>
              <a:ext uri="{FF2B5EF4-FFF2-40B4-BE49-F238E27FC236}">
                <a16:creationId xmlns:a16="http://schemas.microsoft.com/office/drawing/2014/main" id="{60631E40-6586-8FF8-08B2-8F77A7B1A1F8}"/>
              </a:ext>
            </a:extLst>
          </p:cNvPr>
          <p:cNvSpPr txBox="1"/>
          <p:nvPr/>
        </p:nvSpPr>
        <p:spPr>
          <a:xfrm>
            <a:off x="17059163" y="26159960"/>
            <a:ext cx="11665373" cy="1200329"/>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nchor="ctr">
            <a:spAutoFit/>
          </a:bodyPr>
          <a:lstStyle/>
          <a:p>
            <a:r>
              <a:rPr kumimoji="1" lang="en-US" altLang="ja-JP" sz="3600" dirty="0">
                <a:solidFill>
                  <a:schemeClr val="tx1"/>
                </a:solidFill>
              </a:rPr>
              <a:t>Transparent thermoelectric materials allow </a:t>
            </a:r>
            <a:r>
              <a:rPr kumimoji="1" lang="en-US" altLang="ja-JP" sz="3600" dirty="0">
                <a:solidFill>
                  <a:srgbClr val="FF0000"/>
                </a:solidFill>
              </a:rPr>
              <a:t>coplanar </a:t>
            </a:r>
            <a:r>
              <a:rPr kumimoji="1" lang="en-US" altLang="ja-JP" sz="3600" dirty="0">
                <a:solidFill>
                  <a:schemeClr val="tx1"/>
                </a:solidFill>
              </a:rPr>
              <a:t>design</a:t>
            </a:r>
          </a:p>
          <a:p>
            <a:r>
              <a:rPr kumimoji="1" lang="ja-JP" altLang="en-US" sz="3600" dirty="0">
                <a:solidFill>
                  <a:schemeClr val="tx1"/>
                </a:solidFill>
              </a:rPr>
              <a:t>⇒ </a:t>
            </a:r>
            <a:r>
              <a:rPr lang="en-US" altLang="ja-JP" sz="3600" dirty="0">
                <a:solidFill>
                  <a:schemeClr val="tx1"/>
                </a:solidFill>
              </a:rPr>
              <a:t>IGZO as n-type, </a:t>
            </a:r>
            <a:r>
              <a:rPr lang="en-US" altLang="ja-JP" sz="3600" dirty="0" err="1">
                <a:solidFill>
                  <a:schemeClr val="tx1"/>
                </a:solidFill>
              </a:rPr>
              <a:t>CuI</a:t>
            </a:r>
            <a:r>
              <a:rPr lang="en-US" altLang="ja-JP" sz="3600" dirty="0">
                <a:solidFill>
                  <a:schemeClr val="tx1"/>
                </a:solidFill>
              </a:rPr>
              <a:t> as p-type TE thin films</a:t>
            </a:r>
            <a:endParaRPr kumimoji="1" lang="en-US" altLang="ja-JP" sz="3600" dirty="0">
              <a:solidFill>
                <a:schemeClr val="tx1"/>
              </a:solidFill>
            </a:endParaRPr>
          </a:p>
        </p:txBody>
      </p:sp>
      <p:pic>
        <p:nvPicPr>
          <p:cNvPr id="1392" name="図 1391">
            <a:extLst>
              <a:ext uri="{FF2B5EF4-FFF2-40B4-BE49-F238E27FC236}">
                <a16:creationId xmlns:a16="http://schemas.microsoft.com/office/drawing/2014/main" id="{A853ED3E-6E0C-69B5-A65A-D9117197B7E2}"/>
              </a:ext>
            </a:extLst>
          </p:cNvPr>
          <p:cNvPicPr>
            <a:picLocks noChangeAspect="1"/>
          </p:cNvPicPr>
          <p:nvPr/>
        </p:nvPicPr>
        <p:blipFill>
          <a:blip r:embed="rId15"/>
          <a:stretch>
            <a:fillRect/>
          </a:stretch>
        </p:blipFill>
        <p:spPr>
          <a:xfrm>
            <a:off x="12577318" y="29491435"/>
            <a:ext cx="6426330" cy="5999764"/>
          </a:xfrm>
          <a:prstGeom prst="rect">
            <a:avLst/>
          </a:prstGeom>
        </p:spPr>
      </p:pic>
      <p:pic>
        <p:nvPicPr>
          <p:cNvPr id="1417" name="図 1416">
            <a:extLst>
              <a:ext uri="{FF2B5EF4-FFF2-40B4-BE49-F238E27FC236}">
                <a16:creationId xmlns:a16="http://schemas.microsoft.com/office/drawing/2014/main" id="{02FA8BE8-C377-5CDB-F99F-820378F42DF7}"/>
              </a:ext>
            </a:extLst>
          </p:cNvPr>
          <p:cNvPicPr>
            <a:picLocks noChangeAspect="1"/>
          </p:cNvPicPr>
          <p:nvPr/>
        </p:nvPicPr>
        <p:blipFill>
          <a:blip r:embed="rId16"/>
          <a:stretch>
            <a:fillRect/>
          </a:stretch>
        </p:blipFill>
        <p:spPr>
          <a:xfrm>
            <a:off x="1020898" y="29160489"/>
            <a:ext cx="5885327" cy="4247793"/>
          </a:xfrm>
          <a:prstGeom prst="rect">
            <a:avLst/>
          </a:prstGeom>
        </p:spPr>
      </p:pic>
      <p:sp>
        <p:nvSpPr>
          <p:cNvPr id="1427" name="テキスト ボックス 1426">
            <a:extLst>
              <a:ext uri="{FF2B5EF4-FFF2-40B4-BE49-F238E27FC236}">
                <a16:creationId xmlns:a16="http://schemas.microsoft.com/office/drawing/2014/main" id="{957C8BAA-ED83-836E-D294-3A66ADAA64EF}"/>
              </a:ext>
            </a:extLst>
          </p:cNvPr>
          <p:cNvSpPr txBox="1"/>
          <p:nvPr/>
        </p:nvSpPr>
        <p:spPr>
          <a:xfrm>
            <a:off x="7327608" y="29729192"/>
            <a:ext cx="3220220" cy="2862322"/>
          </a:xfrm>
          <a:prstGeom prst="rect">
            <a:avLst/>
          </a:prstGeom>
          <a:noFill/>
        </p:spPr>
        <p:txBody>
          <a:bodyPr wrap="square">
            <a:spAutoFit/>
          </a:bodyPr>
          <a:lstStyle/>
          <a:p>
            <a:r>
              <a:rPr kumimoji="1" lang="en-US" altLang="ja-JP" sz="3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IGZO and </a:t>
            </a:r>
            <a:r>
              <a:rPr kumimoji="1" lang="en-US" altLang="ja-JP" sz="36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CuI</a:t>
            </a:r>
            <a:r>
              <a:rPr kumimoji="1" lang="en-US" altLang="ja-JP" sz="3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fabricated on each side of the glass substrate are transparent</a:t>
            </a:r>
            <a:endParaRPr lang="ja-JP" altLang="en-US" dirty="0"/>
          </a:p>
        </p:txBody>
      </p:sp>
      <p:pic>
        <p:nvPicPr>
          <p:cNvPr id="1431" name="図 1430">
            <a:extLst>
              <a:ext uri="{FF2B5EF4-FFF2-40B4-BE49-F238E27FC236}">
                <a16:creationId xmlns:a16="http://schemas.microsoft.com/office/drawing/2014/main" id="{E2230856-B0CF-3C6C-9174-10275CB0B722}"/>
              </a:ext>
            </a:extLst>
          </p:cNvPr>
          <p:cNvPicPr>
            <a:picLocks noChangeAspect="1"/>
          </p:cNvPicPr>
          <p:nvPr/>
        </p:nvPicPr>
        <p:blipFill>
          <a:blip r:embed="rId17"/>
          <a:stretch>
            <a:fillRect/>
          </a:stretch>
        </p:blipFill>
        <p:spPr>
          <a:xfrm>
            <a:off x="1138248" y="33352546"/>
            <a:ext cx="9852697" cy="7492585"/>
          </a:xfrm>
          <a:prstGeom prst="rect">
            <a:avLst/>
          </a:prstGeom>
        </p:spPr>
      </p:pic>
      <p:sp>
        <p:nvSpPr>
          <p:cNvPr id="1432" name="テキスト ボックス 1431">
            <a:extLst>
              <a:ext uri="{FF2B5EF4-FFF2-40B4-BE49-F238E27FC236}">
                <a16:creationId xmlns:a16="http://schemas.microsoft.com/office/drawing/2014/main" id="{6B33D30A-6450-EB2B-D543-25F90D99E2F8}"/>
              </a:ext>
            </a:extLst>
          </p:cNvPr>
          <p:cNvSpPr txBox="1"/>
          <p:nvPr/>
        </p:nvSpPr>
        <p:spPr>
          <a:xfrm>
            <a:off x="1456086" y="40825785"/>
            <a:ext cx="9852696" cy="1200329"/>
          </a:xfrm>
          <a:prstGeom prst="rect">
            <a:avLst/>
          </a:prstGeom>
          <a:noFill/>
        </p:spPr>
        <p:txBody>
          <a:bodyPr wrap="square">
            <a:spAutoFit/>
          </a:bodyPr>
          <a:lstStyle/>
          <a:p>
            <a:r>
              <a:rPr kumimoji="1" lang="en-US" altLang="ja-JP" sz="3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Blackbody paint: absorptive in VIS-NIR &amp; MIR</a:t>
            </a:r>
          </a:p>
          <a:p>
            <a:r>
              <a:rPr lang="en-US" altLang="ja-JP" sz="3600" dirty="0">
                <a:solidFill>
                  <a:prstClr val="black"/>
                </a:solidFill>
                <a:latin typeface="Calibri"/>
                <a:ea typeface="ＭＳ Ｐゴシック" panose="020B0600070205080204" pitchFamily="50" charset="-128"/>
              </a:rPr>
              <a:t>PET sheet: transparent in VIS-NIR, absorptive in MIR</a:t>
            </a:r>
            <a:endParaRPr lang="ja-JP" altLang="en-US" dirty="0"/>
          </a:p>
        </p:txBody>
      </p:sp>
      <p:sp>
        <p:nvSpPr>
          <p:cNvPr id="1436" name="テキスト ボックス 1435">
            <a:extLst>
              <a:ext uri="{FF2B5EF4-FFF2-40B4-BE49-F238E27FC236}">
                <a16:creationId xmlns:a16="http://schemas.microsoft.com/office/drawing/2014/main" id="{5AA71B4E-9C12-5B4D-7392-18C3F9CAFF9B}"/>
              </a:ext>
            </a:extLst>
          </p:cNvPr>
          <p:cNvSpPr txBox="1"/>
          <p:nvPr/>
        </p:nvSpPr>
        <p:spPr>
          <a:xfrm>
            <a:off x="13145206" y="35761747"/>
            <a:ext cx="15276180" cy="1200329"/>
          </a:xfrm>
          <a:prstGeom prst="rect">
            <a:avLst/>
          </a:prstGeom>
          <a:solidFill>
            <a:schemeClr val="accent6">
              <a:lumMod val="20000"/>
              <a:lumOff val="80000"/>
            </a:schemeClr>
          </a:solidFill>
        </p:spPr>
        <p:txBody>
          <a:bodyPr wrap="square">
            <a:spAutoFit/>
          </a:bodyPr>
          <a:lstStyle/>
          <a:p>
            <a:r>
              <a:rPr lang="en-US" altLang="ja-JP" sz="3600" dirty="0"/>
              <a:t>Simultaneously harvesting radiative cooling and solar heating  for TEG with the coplanar structure confirmed by indoor and outdoor measurements </a:t>
            </a:r>
            <a:endParaRPr lang="ja-JP" altLang="en-US" sz="3600" dirty="0"/>
          </a:p>
        </p:txBody>
      </p:sp>
      <p:pic>
        <p:nvPicPr>
          <p:cNvPr id="1438" name="図 1437">
            <a:extLst>
              <a:ext uri="{FF2B5EF4-FFF2-40B4-BE49-F238E27FC236}">
                <a16:creationId xmlns:a16="http://schemas.microsoft.com/office/drawing/2014/main" id="{5F5EE788-2163-07E4-4240-B48906249C1A}"/>
              </a:ext>
            </a:extLst>
          </p:cNvPr>
          <p:cNvPicPr>
            <a:picLocks noChangeAspect="1"/>
          </p:cNvPicPr>
          <p:nvPr/>
        </p:nvPicPr>
        <p:blipFill>
          <a:blip r:embed="rId18"/>
          <a:stretch>
            <a:fillRect/>
          </a:stretch>
        </p:blipFill>
        <p:spPr>
          <a:xfrm>
            <a:off x="13094796" y="37232624"/>
            <a:ext cx="9580148" cy="4097217"/>
          </a:xfrm>
          <a:prstGeom prst="rect">
            <a:avLst/>
          </a:prstGeom>
        </p:spPr>
      </p:pic>
      <p:sp>
        <p:nvSpPr>
          <p:cNvPr id="1439" name="四角形: 角を丸くする 1438">
            <a:extLst>
              <a:ext uri="{FF2B5EF4-FFF2-40B4-BE49-F238E27FC236}">
                <a16:creationId xmlns:a16="http://schemas.microsoft.com/office/drawing/2014/main" id="{5D6DCFC2-51F5-F942-8B14-EDC10156B22F}"/>
              </a:ext>
            </a:extLst>
          </p:cNvPr>
          <p:cNvSpPr/>
          <p:nvPr/>
        </p:nvSpPr>
        <p:spPr>
          <a:xfrm>
            <a:off x="1138249" y="14254712"/>
            <a:ext cx="13083908" cy="13305731"/>
          </a:xfrm>
          <a:prstGeom prst="roundRect">
            <a:avLst>
              <a:gd name="adj" fmla="val 4052"/>
            </a:avLst>
          </a:prstGeom>
          <a:no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41" name="テキスト ボックス 1440">
            <a:extLst>
              <a:ext uri="{FF2B5EF4-FFF2-40B4-BE49-F238E27FC236}">
                <a16:creationId xmlns:a16="http://schemas.microsoft.com/office/drawing/2014/main" id="{BB68485F-50C7-DD15-E66B-9A857CD69477}"/>
              </a:ext>
            </a:extLst>
          </p:cNvPr>
          <p:cNvSpPr txBox="1"/>
          <p:nvPr/>
        </p:nvSpPr>
        <p:spPr>
          <a:xfrm>
            <a:off x="13644300" y="41454693"/>
            <a:ext cx="8262058" cy="523220"/>
          </a:xfrm>
          <a:prstGeom prst="rect">
            <a:avLst/>
          </a:prstGeom>
          <a:noFill/>
        </p:spPr>
        <p:txBody>
          <a:bodyPr wrap="square">
            <a:spAutoFit/>
          </a:bodyPr>
          <a:lstStyle/>
          <a:p>
            <a:pPr defTabSz="914400"/>
            <a:r>
              <a:rPr kumimoji="0" lang="en-US" altLang="ja-JP" sz="1400" kern="100" dirty="0">
                <a:solidFill>
                  <a:prstClr val="black"/>
                </a:solidFill>
                <a:ea typeface="游明朝" panose="02020400000000000000" pitchFamily="18" charset="-128"/>
              </a:rPr>
              <a:t>1. S. Ishii, et al, </a:t>
            </a:r>
            <a:r>
              <a:rPr kumimoji="0" lang="en-US" altLang="ja-JP" sz="1400" i="1" kern="100" dirty="0">
                <a:solidFill>
                  <a:prstClr val="black"/>
                </a:solidFill>
                <a:ea typeface="游明朝" panose="02020400000000000000" pitchFamily="18" charset="-128"/>
              </a:rPr>
              <a:t>Sci. Technol. Adv. Mater.</a:t>
            </a:r>
            <a:r>
              <a:rPr kumimoji="0" lang="en-US" altLang="ja-JP" sz="1400" kern="100" dirty="0">
                <a:solidFill>
                  <a:prstClr val="black"/>
                </a:solidFill>
                <a:ea typeface="游明朝" panose="02020400000000000000" pitchFamily="18" charset="-128"/>
              </a:rPr>
              <a:t>, 2021, </a:t>
            </a:r>
            <a:r>
              <a:rPr kumimoji="0" lang="en-US" altLang="ja-JP" sz="1400" b="1" kern="100" dirty="0">
                <a:solidFill>
                  <a:prstClr val="black"/>
                </a:solidFill>
                <a:ea typeface="游明朝" panose="02020400000000000000" pitchFamily="18" charset="-128"/>
              </a:rPr>
              <a:t>22</a:t>
            </a:r>
            <a:r>
              <a:rPr kumimoji="0" lang="en-US" altLang="ja-JP" sz="1400" kern="100" dirty="0">
                <a:solidFill>
                  <a:prstClr val="black"/>
                </a:solidFill>
                <a:ea typeface="游明朝" panose="02020400000000000000" pitchFamily="18" charset="-128"/>
              </a:rPr>
              <a:t>, 441-448; 2. K. Gao, et al, </a:t>
            </a:r>
            <a:r>
              <a:rPr kumimoji="0" lang="en-US" altLang="ja-JP" sz="1400" i="1" kern="100" dirty="0">
                <a:solidFill>
                  <a:prstClr val="black"/>
                </a:solidFill>
                <a:ea typeface="游明朝" panose="02020400000000000000" pitchFamily="18" charset="-128"/>
              </a:rPr>
              <a:t>Solar RRL</a:t>
            </a:r>
            <a:r>
              <a:rPr kumimoji="0" lang="en-US" altLang="ja-JP" sz="1400" kern="100" dirty="0">
                <a:solidFill>
                  <a:prstClr val="black"/>
                </a:solidFill>
                <a:ea typeface="游明朝" panose="02020400000000000000" pitchFamily="18" charset="-128"/>
              </a:rPr>
              <a:t>, 2022, </a:t>
            </a:r>
            <a:r>
              <a:rPr kumimoji="0" lang="en-US" altLang="ja-JP" sz="1400" b="1" kern="100" dirty="0">
                <a:solidFill>
                  <a:prstClr val="black"/>
                </a:solidFill>
                <a:ea typeface="游明朝" panose="02020400000000000000" pitchFamily="18" charset="-128"/>
              </a:rPr>
              <a:t>6</a:t>
            </a:r>
            <a:r>
              <a:rPr kumimoji="0" lang="en-US" altLang="ja-JP" sz="1400" kern="100" dirty="0">
                <a:solidFill>
                  <a:prstClr val="black"/>
                </a:solidFill>
                <a:ea typeface="游明朝" panose="02020400000000000000" pitchFamily="18" charset="-128"/>
              </a:rPr>
              <a:t>, 2100975; 3. S. Zhang, et al, </a:t>
            </a:r>
            <a:r>
              <a:rPr kumimoji="0" lang="en-US" altLang="ja-JP" sz="1400" i="1" kern="100" dirty="0">
                <a:solidFill>
                  <a:prstClr val="black"/>
                </a:solidFill>
                <a:ea typeface="游明朝" panose="02020400000000000000" pitchFamily="18" charset="-128"/>
              </a:rPr>
              <a:t>Adv. Mater. Technol.</a:t>
            </a:r>
            <a:r>
              <a:rPr kumimoji="0" lang="en-US" altLang="ja-JP" sz="1400" kern="100" dirty="0">
                <a:solidFill>
                  <a:prstClr val="black"/>
                </a:solidFill>
                <a:ea typeface="游明朝" panose="02020400000000000000" pitchFamily="18" charset="-128"/>
              </a:rPr>
              <a:t>, 2022, </a:t>
            </a:r>
            <a:r>
              <a:rPr kumimoji="0" lang="en-US" altLang="ja-JP" sz="1400" b="1" kern="100" dirty="0">
                <a:solidFill>
                  <a:prstClr val="black"/>
                </a:solidFill>
                <a:ea typeface="游明朝" panose="02020400000000000000" pitchFamily="18" charset="-128"/>
              </a:rPr>
              <a:t>7</a:t>
            </a:r>
            <a:r>
              <a:rPr kumimoji="0" lang="en-US" altLang="ja-JP" sz="1400" kern="100" dirty="0">
                <a:solidFill>
                  <a:prstClr val="black"/>
                </a:solidFill>
                <a:ea typeface="游明朝" panose="02020400000000000000" pitchFamily="18" charset="-128"/>
              </a:rPr>
              <a:t>, 2200478; 4. W. B. Han, et al, </a:t>
            </a:r>
            <a:r>
              <a:rPr kumimoji="0" lang="en-US" altLang="ja-JP" sz="1400" i="1" kern="100" dirty="0">
                <a:solidFill>
                  <a:prstClr val="black"/>
                </a:solidFill>
                <a:ea typeface="游明朝" panose="02020400000000000000" pitchFamily="18" charset="-128"/>
              </a:rPr>
              <a:t>Sci. Adv.</a:t>
            </a:r>
            <a:r>
              <a:rPr kumimoji="0" lang="en-US" altLang="ja-JP" sz="1400" kern="100" dirty="0">
                <a:solidFill>
                  <a:prstClr val="black"/>
                </a:solidFill>
                <a:ea typeface="游明朝" panose="02020400000000000000" pitchFamily="18" charset="-128"/>
              </a:rPr>
              <a:t>, 2023, </a:t>
            </a:r>
            <a:r>
              <a:rPr kumimoji="0" lang="en-US" altLang="ja-JP" sz="1400" b="1" kern="100" dirty="0">
                <a:solidFill>
                  <a:prstClr val="black"/>
                </a:solidFill>
                <a:ea typeface="游明朝" panose="02020400000000000000" pitchFamily="18" charset="-128"/>
              </a:rPr>
              <a:t>9</a:t>
            </a:r>
            <a:r>
              <a:rPr kumimoji="0" lang="en-US" altLang="ja-JP" sz="1400" kern="100" dirty="0">
                <a:solidFill>
                  <a:prstClr val="black"/>
                </a:solidFill>
                <a:ea typeface="游明朝" panose="02020400000000000000" pitchFamily="18" charset="-128"/>
              </a:rPr>
              <a:t>, eadf5883.</a:t>
            </a:r>
            <a:endParaRPr kumimoji="0" lang="ja-JP" altLang="ja-JP" sz="1400" kern="100" dirty="0">
              <a:solidFill>
                <a:prstClr val="black"/>
              </a:solidFill>
              <a:ea typeface="游明朝" panose="02020400000000000000" pitchFamily="18" charset="-128"/>
            </a:endParaRPr>
          </a:p>
        </p:txBody>
      </p:sp>
      <p:grpSp>
        <p:nvGrpSpPr>
          <p:cNvPr id="1444" name="グループ化 1443">
            <a:extLst>
              <a:ext uri="{FF2B5EF4-FFF2-40B4-BE49-F238E27FC236}">
                <a16:creationId xmlns:a16="http://schemas.microsoft.com/office/drawing/2014/main" id="{D8E00B17-AD6B-1A19-6B3A-B20C8721CE28}"/>
              </a:ext>
            </a:extLst>
          </p:cNvPr>
          <p:cNvGrpSpPr/>
          <p:nvPr/>
        </p:nvGrpSpPr>
        <p:grpSpPr>
          <a:xfrm>
            <a:off x="14527766" y="17456479"/>
            <a:ext cx="1288199" cy="6466112"/>
            <a:chOff x="14577693" y="17459217"/>
            <a:chExt cx="1288199" cy="6466112"/>
          </a:xfrm>
        </p:grpSpPr>
        <p:sp>
          <p:nvSpPr>
            <p:cNvPr id="1442" name="二等辺三角形 1441">
              <a:extLst>
                <a:ext uri="{FF2B5EF4-FFF2-40B4-BE49-F238E27FC236}">
                  <a16:creationId xmlns:a16="http://schemas.microsoft.com/office/drawing/2014/main" id="{C187F591-00A2-D2C4-AFE4-BD01A1F30A8B}"/>
                </a:ext>
              </a:extLst>
            </p:cNvPr>
            <p:cNvSpPr/>
            <p:nvPr/>
          </p:nvSpPr>
          <p:spPr>
            <a:xfrm rot="5400000">
              <a:off x="11721398" y="20315512"/>
              <a:ext cx="6466112" cy="753521"/>
            </a:xfrm>
            <a:prstGeom prst="triangle">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43" name="二等辺三角形 1442">
              <a:extLst>
                <a:ext uri="{FF2B5EF4-FFF2-40B4-BE49-F238E27FC236}">
                  <a16:creationId xmlns:a16="http://schemas.microsoft.com/office/drawing/2014/main" id="{E35CABB1-6269-18B4-22B6-47E4B8192119}"/>
                </a:ext>
              </a:extLst>
            </p:cNvPr>
            <p:cNvSpPr/>
            <p:nvPr/>
          </p:nvSpPr>
          <p:spPr>
            <a:xfrm rot="5400000">
              <a:off x="12256076" y="20315512"/>
              <a:ext cx="6466112" cy="753521"/>
            </a:xfrm>
            <a:prstGeom prst="triangle">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45" name="四角形: 角を丸くする 1444">
            <a:extLst>
              <a:ext uri="{FF2B5EF4-FFF2-40B4-BE49-F238E27FC236}">
                <a16:creationId xmlns:a16="http://schemas.microsoft.com/office/drawing/2014/main" id="{2A9FFC17-79DE-BAC7-C302-0A0B5CF32FB3}"/>
              </a:ext>
            </a:extLst>
          </p:cNvPr>
          <p:cNvSpPr/>
          <p:nvPr/>
        </p:nvSpPr>
        <p:spPr>
          <a:xfrm>
            <a:off x="16037061" y="14254712"/>
            <a:ext cx="13083908" cy="13305732"/>
          </a:xfrm>
          <a:prstGeom prst="roundRect">
            <a:avLst>
              <a:gd name="adj" fmla="val 4052"/>
            </a:avLst>
          </a:prstGeom>
          <a:no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46" name="テキスト ボックス 1445">
            <a:extLst>
              <a:ext uri="{FF2B5EF4-FFF2-40B4-BE49-F238E27FC236}">
                <a16:creationId xmlns:a16="http://schemas.microsoft.com/office/drawing/2014/main" id="{7048F3D5-F1F8-362C-7007-3D5D0C154A74}"/>
              </a:ext>
            </a:extLst>
          </p:cNvPr>
          <p:cNvSpPr txBox="1"/>
          <p:nvPr/>
        </p:nvSpPr>
        <p:spPr>
          <a:xfrm>
            <a:off x="6284227" y="13842206"/>
            <a:ext cx="2854178" cy="830997"/>
          </a:xfrm>
          <a:prstGeom prst="rect">
            <a:avLst/>
          </a:prstGeom>
          <a:solidFill>
            <a:schemeClr val="bg1"/>
          </a:solidFill>
        </p:spPr>
        <p:txBody>
          <a:bodyPr wrap="none" rtlCol="0">
            <a:spAutoFit/>
          </a:bodyPr>
          <a:lstStyle/>
          <a:p>
            <a:pPr algn="ctr"/>
            <a:r>
              <a:rPr kumimoji="1" lang="en-US" altLang="ja-JP" sz="4800" dirty="0">
                <a:solidFill>
                  <a:schemeClr val="accent4">
                    <a:lumMod val="75000"/>
                  </a:schemeClr>
                </a:solidFill>
              </a:rPr>
              <a:t>Past works</a:t>
            </a:r>
            <a:endParaRPr kumimoji="1" lang="ja-JP" altLang="en-US" sz="4800" dirty="0">
              <a:solidFill>
                <a:schemeClr val="accent4">
                  <a:lumMod val="75000"/>
                </a:schemeClr>
              </a:solidFill>
            </a:endParaRPr>
          </a:p>
        </p:txBody>
      </p:sp>
      <p:sp>
        <p:nvSpPr>
          <p:cNvPr id="1447" name="テキスト ボックス 1446">
            <a:extLst>
              <a:ext uri="{FF2B5EF4-FFF2-40B4-BE49-F238E27FC236}">
                <a16:creationId xmlns:a16="http://schemas.microsoft.com/office/drawing/2014/main" id="{0F28816A-6EA3-73C4-85C8-77E058844633}"/>
              </a:ext>
            </a:extLst>
          </p:cNvPr>
          <p:cNvSpPr txBox="1"/>
          <p:nvPr/>
        </p:nvSpPr>
        <p:spPr>
          <a:xfrm>
            <a:off x="21405919" y="13834882"/>
            <a:ext cx="2585067" cy="830997"/>
          </a:xfrm>
          <a:prstGeom prst="rect">
            <a:avLst/>
          </a:prstGeom>
          <a:solidFill>
            <a:schemeClr val="bg1"/>
          </a:solidFill>
        </p:spPr>
        <p:txBody>
          <a:bodyPr wrap="none" rtlCol="0">
            <a:spAutoFit/>
          </a:bodyPr>
          <a:lstStyle/>
          <a:p>
            <a:pPr algn="ctr"/>
            <a:r>
              <a:rPr kumimoji="1" lang="en-US" altLang="ja-JP" sz="4800" dirty="0">
                <a:solidFill>
                  <a:schemeClr val="accent4">
                    <a:lumMod val="75000"/>
                  </a:schemeClr>
                </a:solidFill>
              </a:rPr>
              <a:t>This work</a:t>
            </a:r>
            <a:endParaRPr kumimoji="1" lang="ja-JP" altLang="en-US" sz="4800" dirty="0">
              <a:solidFill>
                <a:schemeClr val="accent4">
                  <a:lumMod val="75000"/>
                </a:schemeClr>
              </a:solidFill>
            </a:endParaRPr>
          </a:p>
        </p:txBody>
      </p:sp>
      <p:sp>
        <p:nvSpPr>
          <p:cNvPr id="1450" name="テキスト ボックス 1449">
            <a:extLst>
              <a:ext uri="{FF2B5EF4-FFF2-40B4-BE49-F238E27FC236}">
                <a16:creationId xmlns:a16="http://schemas.microsoft.com/office/drawing/2014/main" id="{3E5C27C6-885F-63ED-C169-BBADA25F2C12}"/>
              </a:ext>
            </a:extLst>
          </p:cNvPr>
          <p:cNvSpPr txBox="1"/>
          <p:nvPr/>
        </p:nvSpPr>
        <p:spPr>
          <a:xfrm>
            <a:off x="3356118" y="29491435"/>
            <a:ext cx="2507199" cy="492443"/>
          </a:xfrm>
          <a:prstGeom prst="rect">
            <a:avLst/>
          </a:prstGeom>
          <a:noFill/>
        </p:spPr>
        <p:txBody>
          <a:bodyPr wrap="square">
            <a:spAutoFit/>
          </a:bodyPr>
          <a:lstStyle/>
          <a:p>
            <a:pPr algn="ctr"/>
            <a:r>
              <a:rPr kumimoji="1" lang="en-US" altLang="ja-JP" sz="26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IGZO/glass/</a:t>
            </a:r>
            <a:r>
              <a:rPr kumimoji="1" lang="en-US" altLang="ja-JP" sz="2600" b="0" i="0" u="sng"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CuI</a:t>
            </a:r>
            <a:r>
              <a:rPr kumimoji="1" lang="en-US" altLang="ja-JP" sz="26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endParaRPr lang="ja-JP" altLang="en-US" sz="2600" u="sng" dirty="0"/>
          </a:p>
        </p:txBody>
      </p:sp>
    </p:spTree>
  </p:cSld>
  <p:clrMapOvr>
    <a:masterClrMapping/>
  </p:clrMapOvr>
</p:sld>
</file>

<file path=ppt/theme/theme1.xml><?xml version="1.0" encoding="utf-8"?>
<a:theme xmlns:a="http://schemas.openxmlformats.org/drawingml/2006/main" name="Office テーマ">
  <a:themeElements>
    <a:clrScheme name="赤紫">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15920</TotalTime>
  <Words>442</Words>
  <Application>Microsoft Office PowerPoint</Application>
  <PresentationFormat>ユーザー設定</PresentationFormat>
  <Paragraphs>31</Paragraphs>
  <Slides>1</Slides>
  <Notes>1</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vt:i4>
      </vt:variant>
    </vt:vector>
  </HeadingPairs>
  <TitlesOfParts>
    <vt:vector size="6" baseType="lpstr">
      <vt:lpstr>ＭＳ 明朝</vt:lpstr>
      <vt:lpstr>游明朝</vt:lpstr>
      <vt:lpstr>Arial</vt:lpstr>
      <vt:lpstr>Calibri</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NIMS広報室</dc:creator>
  <cp:lastModifiedBy>石井智</cp:lastModifiedBy>
  <cp:revision>731</cp:revision>
  <cp:lastPrinted>2024-07-12T03:48:29Z</cp:lastPrinted>
  <dcterms:created xsi:type="dcterms:W3CDTF">2014-07-01T07:38:10Z</dcterms:created>
  <dcterms:modified xsi:type="dcterms:W3CDTF">2024-07-12T03:59:08Z</dcterms:modified>
</cp:coreProperties>
</file>