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369" r:id="rId5"/>
    <p:sldId id="370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70" r:id="rId15"/>
    <p:sldId id="282" r:id="rId16"/>
    <p:sldId id="267" r:id="rId17"/>
    <p:sldId id="268" r:id="rId18"/>
    <p:sldId id="269" r:id="rId19"/>
    <p:sldId id="373" r:id="rId20"/>
    <p:sldId id="371" r:id="rId21"/>
    <p:sldId id="275" r:id="rId22"/>
    <p:sldId id="271" r:id="rId23"/>
    <p:sldId id="372" r:id="rId24"/>
    <p:sldId id="272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0"/>
    <p:restoredTop sz="94726"/>
  </p:normalViewPr>
  <p:slideViewPr>
    <p:cSldViewPr snapToGrid="0">
      <p:cViewPr varScale="1">
        <p:scale>
          <a:sx n="116" d="100"/>
          <a:sy n="116" d="100"/>
        </p:scale>
        <p:origin x="220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2632BE-864B-8848-AE92-ED7F51D9D750}" type="datetimeFigureOut">
              <a:rPr lang="en-JP" smtClean="0"/>
              <a:t>2026/07/22</a:t>
            </a:fld>
            <a:endParaRPr lang="en-JP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JP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134D94-6DF7-C64B-BAAF-41D4F0F235F4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812375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JP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134D94-6DF7-C64B-BAAF-41D4F0F235F4}" type="slidenum">
              <a:rPr lang="en-JP" smtClean="0"/>
              <a:t>21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5333334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5E92542-F2A8-CE84-C536-B5ECBE118A45}"/>
              </a:ext>
            </a:extLst>
          </p:cNvPr>
          <p:cNvSpPr/>
          <p:nvPr userDrawn="1"/>
        </p:nvSpPr>
        <p:spPr>
          <a:xfrm>
            <a:off x="0" y="0"/>
            <a:ext cx="9144000" cy="7706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 sz="135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FFB1344-DF48-45B7-4CC0-B9859D3CCC68}"/>
              </a:ext>
            </a:extLst>
          </p:cNvPr>
          <p:cNvSpPr/>
          <p:nvPr userDrawn="1"/>
        </p:nvSpPr>
        <p:spPr>
          <a:xfrm>
            <a:off x="0" y="6635648"/>
            <a:ext cx="9144000" cy="2204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 sz="135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721379F-82D3-DF2A-5502-6DD553EBE092}"/>
              </a:ext>
            </a:extLst>
          </p:cNvPr>
          <p:cNvGrpSpPr/>
          <p:nvPr userDrawn="1"/>
        </p:nvGrpSpPr>
        <p:grpSpPr>
          <a:xfrm>
            <a:off x="190534" y="268461"/>
            <a:ext cx="996585" cy="893100"/>
            <a:chOff x="3345259" y="2264619"/>
            <a:chExt cx="996585" cy="893100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BAC54FA7-E449-E013-56B5-6FBCC5091C79}"/>
                </a:ext>
              </a:extLst>
            </p:cNvPr>
            <p:cNvSpPr/>
            <p:nvPr userDrawn="1"/>
          </p:nvSpPr>
          <p:spPr>
            <a:xfrm>
              <a:off x="3345259" y="2264619"/>
              <a:ext cx="996585" cy="893100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 sz="1800"/>
            </a:p>
          </p:txBody>
        </p:sp>
        <p:pic>
          <p:nvPicPr>
            <p:cNvPr id="28" name="Picture 27" descr="A blue logo with a black background&#10;&#10;AI-generated content may be incorrect.">
              <a:extLst>
                <a:ext uri="{FF2B5EF4-FFF2-40B4-BE49-F238E27FC236}">
                  <a16:creationId xmlns:a16="http://schemas.microsoft.com/office/drawing/2014/main" id="{1427B0FC-1CD4-EBC2-AA56-F18373BD97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345598" y="2292539"/>
              <a:ext cx="958720" cy="7706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62553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6393-1695-B946-8071-D9E8C4B0DC55}" type="datetimeFigureOut">
              <a:rPr lang="en-JP" smtClean="0"/>
              <a:t>2026/07/22</a:t>
            </a:fld>
            <a:endParaRPr lang="en-JP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6ECF0-1313-F84C-ADDF-F3A9B15F630F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219901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6393-1695-B946-8071-D9E8C4B0DC55}" type="datetimeFigureOut">
              <a:rPr lang="en-JP" smtClean="0"/>
              <a:t>2026/07/22</a:t>
            </a:fld>
            <a:endParaRPr lang="en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6ECF0-1313-F84C-ADDF-F3A9B15F630F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40021744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6393-1695-B946-8071-D9E8C4B0DC55}" type="datetimeFigureOut">
              <a:rPr lang="en-JP" smtClean="0"/>
              <a:t>2026/07/22</a:t>
            </a:fld>
            <a:endParaRPr lang="en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6ECF0-1313-F84C-ADDF-F3A9B15F630F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4877844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6393-1695-B946-8071-D9E8C4B0DC55}" type="datetimeFigureOut">
              <a:rPr lang="en-JP" smtClean="0"/>
              <a:t>2026/07/22</a:t>
            </a:fld>
            <a:endParaRPr lang="en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6ECF0-1313-F84C-ADDF-F3A9B15F630F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9232013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6393-1695-B946-8071-D9E8C4B0DC55}" type="datetimeFigureOut">
              <a:rPr lang="en-JP" smtClean="0"/>
              <a:t>2026/07/22</a:t>
            </a:fld>
            <a:endParaRPr lang="en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6ECF0-1313-F84C-ADDF-F3A9B15F630F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417559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75586B1-A630-6CBA-6F2D-5F1108F5C753}"/>
              </a:ext>
            </a:extLst>
          </p:cNvPr>
          <p:cNvSpPr/>
          <p:nvPr userDrawn="1"/>
        </p:nvSpPr>
        <p:spPr>
          <a:xfrm>
            <a:off x="0" y="6635648"/>
            <a:ext cx="9144000" cy="2204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 sz="135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08A5FDA-7CB1-45E6-4DAA-D057533EEA97}"/>
              </a:ext>
            </a:extLst>
          </p:cNvPr>
          <p:cNvSpPr/>
          <p:nvPr userDrawn="1"/>
        </p:nvSpPr>
        <p:spPr>
          <a:xfrm>
            <a:off x="0" y="0"/>
            <a:ext cx="9144000" cy="5793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 sz="135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A63CE64-F666-3317-B776-F33B949CAEF7}"/>
              </a:ext>
            </a:extLst>
          </p:cNvPr>
          <p:cNvSpPr txBox="1">
            <a:spLocks/>
          </p:cNvSpPr>
          <p:nvPr userDrawn="1"/>
        </p:nvSpPr>
        <p:spPr>
          <a:xfrm>
            <a:off x="7545409" y="6635648"/>
            <a:ext cx="1410127" cy="222359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JP"/>
            </a:defPPr>
            <a:lvl1pPr marL="0" algn="r" defTabSz="914400" rtl="0" eaLnBrk="1" latinLnBrk="0" hangingPunct="1">
              <a:defRPr sz="1050" b="1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JP" sz="1000" dirty="0"/>
              <a:t>Page </a:t>
            </a:r>
            <a:fld id="{0C313897-65B4-1142-9C70-842548299895}" type="slidenum">
              <a:rPr lang="en-JP" sz="1000" smtClean="0"/>
              <a:pPr/>
              <a:t>‹#›</a:t>
            </a:fld>
            <a:endParaRPr lang="en-JP" sz="1000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196F9C1-AB24-5AF4-78E5-82A527F261F6}"/>
              </a:ext>
            </a:extLst>
          </p:cNvPr>
          <p:cNvGrpSpPr/>
          <p:nvPr userDrawn="1"/>
        </p:nvGrpSpPr>
        <p:grpSpPr>
          <a:xfrm>
            <a:off x="165217" y="108751"/>
            <a:ext cx="717849" cy="643308"/>
            <a:chOff x="3345259" y="2264619"/>
            <a:chExt cx="996585" cy="893100"/>
          </a:xfrm>
        </p:grpSpPr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40330945-82E2-98EC-2177-1A6B06EC5764}"/>
                </a:ext>
              </a:extLst>
            </p:cNvPr>
            <p:cNvSpPr/>
            <p:nvPr userDrawn="1"/>
          </p:nvSpPr>
          <p:spPr>
            <a:xfrm>
              <a:off x="3345259" y="2264619"/>
              <a:ext cx="996585" cy="893100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 sz="1800"/>
            </a:p>
          </p:txBody>
        </p:sp>
        <p:pic>
          <p:nvPicPr>
            <p:cNvPr id="29" name="Picture 28" descr="A blue logo with a black background&#10;&#10;AI-generated content may be incorrect.">
              <a:extLst>
                <a:ext uri="{FF2B5EF4-FFF2-40B4-BE49-F238E27FC236}">
                  <a16:creationId xmlns:a16="http://schemas.microsoft.com/office/drawing/2014/main" id="{A3DA3283-0174-B292-A35A-912D3E111C8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345598" y="2292539"/>
              <a:ext cx="958720" cy="770687"/>
            </a:xfrm>
            <a:prstGeom prst="rect">
              <a:avLst/>
            </a:prstGeom>
          </p:spPr>
        </p:pic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744567F2-B30B-BE3B-67AE-0793E8AA8BA2}"/>
              </a:ext>
            </a:extLst>
          </p:cNvPr>
          <p:cNvSpPr txBox="1"/>
          <p:nvPr userDrawn="1"/>
        </p:nvSpPr>
        <p:spPr>
          <a:xfrm>
            <a:off x="959102" y="170009"/>
            <a:ext cx="77434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Helvetica" pitchFamily="2" charset="0"/>
              </a:rPr>
              <a:t>Biomimetic Hot-Melt Adhesive Using Galloyl-Grafted Polypropylene for </a:t>
            </a:r>
            <a:r>
              <a:rPr lang="en-US" sz="1400" b="1" dirty="0" err="1">
                <a:latin typeface="Helvetica" pitchFamily="2" charset="0"/>
              </a:rPr>
              <a:t>Multisubstrates</a:t>
            </a:r>
            <a:endParaRPr lang="en-US" sz="1400" b="1" dirty="0"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2684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75586B1-A630-6CBA-6F2D-5F1108F5C753}"/>
              </a:ext>
            </a:extLst>
          </p:cNvPr>
          <p:cNvSpPr/>
          <p:nvPr userDrawn="1"/>
        </p:nvSpPr>
        <p:spPr>
          <a:xfrm>
            <a:off x="0" y="6635648"/>
            <a:ext cx="9144000" cy="2204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 sz="135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08A5FDA-7CB1-45E6-4DAA-D057533EEA97}"/>
              </a:ext>
            </a:extLst>
          </p:cNvPr>
          <p:cNvSpPr/>
          <p:nvPr userDrawn="1"/>
        </p:nvSpPr>
        <p:spPr>
          <a:xfrm>
            <a:off x="0" y="0"/>
            <a:ext cx="9144000" cy="5793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 sz="135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A63CE64-F666-3317-B776-F33B949CAEF7}"/>
              </a:ext>
            </a:extLst>
          </p:cNvPr>
          <p:cNvSpPr txBox="1">
            <a:spLocks/>
          </p:cNvSpPr>
          <p:nvPr userDrawn="1"/>
        </p:nvSpPr>
        <p:spPr>
          <a:xfrm>
            <a:off x="7545409" y="6635648"/>
            <a:ext cx="1410127" cy="222359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JP"/>
            </a:defPPr>
            <a:lvl1pPr marL="0" algn="r" defTabSz="914400" rtl="0" eaLnBrk="1" latinLnBrk="0" hangingPunct="1">
              <a:defRPr sz="1050" b="1" kern="1200">
                <a:solidFill>
                  <a:schemeClr val="tx1"/>
                </a:solidFill>
                <a:latin typeface="Helvetica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JP" sz="1000" dirty="0"/>
              <a:t>Page </a:t>
            </a:r>
            <a:fld id="{0C313897-65B4-1142-9C70-842548299895}" type="slidenum">
              <a:rPr lang="en-JP" sz="1000" smtClean="0"/>
              <a:pPr/>
              <a:t>‹#›</a:t>
            </a:fld>
            <a:endParaRPr lang="en-JP" sz="1000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196F9C1-AB24-5AF4-78E5-82A527F261F6}"/>
              </a:ext>
            </a:extLst>
          </p:cNvPr>
          <p:cNvGrpSpPr/>
          <p:nvPr userDrawn="1"/>
        </p:nvGrpSpPr>
        <p:grpSpPr>
          <a:xfrm>
            <a:off x="165217" y="108751"/>
            <a:ext cx="717849" cy="643308"/>
            <a:chOff x="3345259" y="2264619"/>
            <a:chExt cx="996585" cy="893100"/>
          </a:xfrm>
        </p:grpSpPr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40330945-82E2-98EC-2177-1A6B06EC5764}"/>
                </a:ext>
              </a:extLst>
            </p:cNvPr>
            <p:cNvSpPr/>
            <p:nvPr userDrawn="1"/>
          </p:nvSpPr>
          <p:spPr>
            <a:xfrm>
              <a:off x="3345259" y="2264619"/>
              <a:ext cx="996585" cy="893100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 sz="1800"/>
            </a:p>
          </p:txBody>
        </p:sp>
        <p:pic>
          <p:nvPicPr>
            <p:cNvPr id="29" name="Picture 28" descr="A blue logo with a black background&#10;&#10;AI-generated content may be incorrect.">
              <a:extLst>
                <a:ext uri="{FF2B5EF4-FFF2-40B4-BE49-F238E27FC236}">
                  <a16:creationId xmlns:a16="http://schemas.microsoft.com/office/drawing/2014/main" id="{A3DA3283-0174-B292-A35A-912D3E111C8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345598" y="2292539"/>
              <a:ext cx="958720" cy="770687"/>
            </a:xfrm>
            <a:prstGeom prst="rect">
              <a:avLst/>
            </a:prstGeom>
          </p:spPr>
        </p:pic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744567F2-B30B-BE3B-67AE-0793E8AA8BA2}"/>
              </a:ext>
            </a:extLst>
          </p:cNvPr>
          <p:cNvSpPr txBox="1"/>
          <p:nvPr userDrawn="1"/>
        </p:nvSpPr>
        <p:spPr>
          <a:xfrm>
            <a:off x="959103" y="182602"/>
            <a:ext cx="63656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Helvetica" pitchFamily="2" charset="0"/>
              </a:rPr>
              <a:t>Supporting Information</a:t>
            </a:r>
          </a:p>
        </p:txBody>
      </p:sp>
    </p:spTree>
    <p:extLst>
      <p:ext uri="{BB962C8B-B14F-4D97-AF65-F5344CB8AC3E}">
        <p14:creationId xmlns:p14="http://schemas.microsoft.com/office/powerpoint/2010/main" val="1042863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6393-1695-B946-8071-D9E8C4B0DC55}" type="datetimeFigureOut">
              <a:rPr lang="en-JP" smtClean="0"/>
              <a:t>2026/07/22</a:t>
            </a:fld>
            <a:endParaRPr lang="en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6ECF0-1313-F84C-ADDF-F3A9B15F630F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259931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6393-1695-B946-8071-D9E8C4B0DC55}" type="datetimeFigureOut">
              <a:rPr lang="en-JP" smtClean="0"/>
              <a:t>2026/07/22</a:t>
            </a:fld>
            <a:endParaRPr lang="en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6ECF0-1313-F84C-ADDF-F3A9B15F630F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143166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6393-1695-B946-8071-D9E8C4B0DC55}" type="datetimeFigureOut">
              <a:rPr lang="en-JP" smtClean="0"/>
              <a:t>2026/07/22</a:t>
            </a:fld>
            <a:endParaRPr lang="en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6ECF0-1313-F84C-ADDF-F3A9B15F630F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471971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6393-1695-B946-8071-D9E8C4B0DC55}" type="datetimeFigureOut">
              <a:rPr lang="en-JP" smtClean="0"/>
              <a:t>2026/07/22</a:t>
            </a:fld>
            <a:endParaRPr lang="en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6ECF0-1313-F84C-ADDF-F3A9B15F630F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227825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6393-1695-B946-8071-D9E8C4B0DC55}" type="datetimeFigureOut">
              <a:rPr lang="en-JP" smtClean="0"/>
              <a:t>2026/07/22</a:t>
            </a:fld>
            <a:endParaRPr lang="en-JP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6ECF0-1313-F84C-ADDF-F3A9B15F630F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124526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36393-1695-B946-8071-D9E8C4B0DC55}" type="datetimeFigureOut">
              <a:rPr lang="en-JP" smtClean="0"/>
              <a:t>2026/07/22</a:t>
            </a:fld>
            <a:endParaRPr lang="en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6ECF0-1313-F84C-ADDF-F3A9B15F630F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958166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9736393-1695-B946-8071-D9E8C4B0DC55}" type="datetimeFigureOut">
              <a:rPr lang="en-JP" smtClean="0"/>
              <a:t>2026/07/22</a:t>
            </a:fld>
            <a:endParaRPr lang="en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686ECF0-1313-F84C-ADDF-F3A9B15F630F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425799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emf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6.png"/><Relationship Id="rId7" Type="http://schemas.openxmlformats.org/officeDocument/2006/relationships/image" Target="../media/image41.emf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emf"/><Relationship Id="rId5" Type="http://schemas.openxmlformats.org/officeDocument/2006/relationships/image" Target="../media/image39.emf"/><Relationship Id="rId4" Type="http://schemas.openxmlformats.org/officeDocument/2006/relationships/image" Target="../media/image47.png"/><Relationship Id="rId9" Type="http://schemas.openxmlformats.org/officeDocument/2006/relationships/image" Target="../media/image15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5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5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5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emf"/><Relationship Id="rId3" Type="http://schemas.openxmlformats.org/officeDocument/2006/relationships/image" Target="../media/image14.png"/><Relationship Id="rId7" Type="http://schemas.openxmlformats.org/officeDocument/2006/relationships/image" Target="../media/image62.emf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emf"/><Relationship Id="rId5" Type="http://schemas.openxmlformats.org/officeDocument/2006/relationships/image" Target="../media/image60.emf"/><Relationship Id="rId4" Type="http://schemas.openxmlformats.org/officeDocument/2006/relationships/image" Target="../media/image15.svg"/><Relationship Id="rId9" Type="http://schemas.openxmlformats.org/officeDocument/2006/relationships/image" Target="../media/image64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g"/><Relationship Id="rId5" Type="http://schemas.openxmlformats.org/officeDocument/2006/relationships/image" Target="../media/image55.png"/><Relationship Id="rId4" Type="http://schemas.openxmlformats.org/officeDocument/2006/relationships/image" Target="../media/image15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69.emf"/><Relationship Id="rId5" Type="http://schemas.openxmlformats.org/officeDocument/2006/relationships/image" Target="../media/image68.png"/><Relationship Id="rId4" Type="http://schemas.openxmlformats.org/officeDocument/2006/relationships/image" Target="../media/image67.jp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emf"/><Relationship Id="rId3" Type="http://schemas.openxmlformats.org/officeDocument/2006/relationships/image" Target="../media/image70.emf"/><Relationship Id="rId7" Type="http://schemas.openxmlformats.org/officeDocument/2006/relationships/image" Target="../media/image7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71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emf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gif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31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3.png"/><Relationship Id="rId7" Type="http://schemas.openxmlformats.org/officeDocument/2006/relationships/image" Target="../media/image15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42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emf"/><Relationship Id="rId5" Type="http://schemas.openxmlformats.org/officeDocument/2006/relationships/image" Target="../media/image40.emf"/><Relationship Id="rId4" Type="http://schemas.openxmlformats.org/officeDocument/2006/relationships/image" Target="../media/image3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0A4A7B0-46C9-3476-3052-67161472CF96}"/>
              </a:ext>
            </a:extLst>
          </p:cNvPr>
          <p:cNvSpPr/>
          <p:nvPr/>
        </p:nvSpPr>
        <p:spPr>
          <a:xfrm>
            <a:off x="602164" y="1371446"/>
            <a:ext cx="7939669" cy="8955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50E2BC-22C0-DD6F-FA94-68201C9025E6}"/>
              </a:ext>
            </a:extLst>
          </p:cNvPr>
          <p:cNvSpPr txBox="1"/>
          <p:nvPr/>
        </p:nvSpPr>
        <p:spPr>
          <a:xfrm>
            <a:off x="602163" y="1494329"/>
            <a:ext cx="7939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Helvetica" pitchFamily="2" charset="0"/>
              </a:rPr>
              <a:t>Biomimetic Hot-Melt Adhesive Using Galloyl-Grafted Polypropylene for </a:t>
            </a:r>
            <a:r>
              <a:rPr lang="en-US" b="1" dirty="0" err="1">
                <a:latin typeface="Helvetica" pitchFamily="2" charset="0"/>
              </a:rPr>
              <a:t>Multisubstrates</a:t>
            </a:r>
            <a:endParaRPr lang="en-US" b="1" dirty="0">
              <a:latin typeface="Helvetica" pitchFamily="2" charset="0"/>
            </a:endParaRPr>
          </a:p>
        </p:txBody>
      </p:sp>
      <p:pic>
        <p:nvPicPr>
          <p:cNvPr id="5" name="Picture 4" descr="A diagram of a polypropylene solution&#10;&#10;AI-generated content may be incorrect.">
            <a:extLst>
              <a:ext uri="{FF2B5EF4-FFF2-40B4-BE49-F238E27FC236}">
                <a16:creationId xmlns:a16="http://schemas.microsoft.com/office/drawing/2014/main" id="{2A15462E-8408-94AB-CF36-D93B1A9CFF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5107" y="2330450"/>
            <a:ext cx="2973786" cy="27975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E0BE113-21FD-AF43-329D-4C1DDBE8F37E}"/>
              </a:ext>
            </a:extLst>
          </p:cNvPr>
          <p:cNvSpPr txBox="1"/>
          <p:nvPr/>
        </p:nvSpPr>
        <p:spPr>
          <a:xfrm>
            <a:off x="866079" y="5274195"/>
            <a:ext cx="7411843" cy="1030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b="1" dirty="0">
                <a:latin typeface="Helvetica" pitchFamily="2" charset="0"/>
              </a:rPr>
              <a:t>Paripat </a:t>
            </a:r>
            <a:r>
              <a:rPr lang="en-US" sz="1400" b="1" dirty="0" err="1">
                <a:latin typeface="Helvetica" pitchFamily="2" charset="0"/>
              </a:rPr>
              <a:t>Kraisornkachit</a:t>
            </a:r>
            <a:r>
              <a:rPr lang="en-US" sz="1400" b="1" dirty="0">
                <a:latin typeface="Helvetica" pitchFamily="2" charset="0"/>
              </a:rPr>
              <a:t>, PhD</a:t>
            </a:r>
          </a:p>
          <a:p>
            <a:pPr algn="ctr">
              <a:lnSpc>
                <a:spcPct val="150000"/>
              </a:lnSpc>
            </a:pPr>
            <a:r>
              <a:rPr lang="en-US" sz="1400" b="1" dirty="0">
                <a:latin typeface="Helvetica" pitchFamily="2" charset="0"/>
              </a:rPr>
              <a:t>Research Center for Macromolecules and Biomaterials</a:t>
            </a:r>
          </a:p>
          <a:p>
            <a:pPr algn="ctr">
              <a:lnSpc>
                <a:spcPct val="150000"/>
              </a:lnSpc>
            </a:pPr>
            <a:r>
              <a:rPr lang="en-US" sz="1400" b="1" dirty="0">
                <a:latin typeface="Helvetica" pitchFamily="2" charset="0"/>
              </a:rPr>
              <a:t>National Institute for Materials Science (NIMS), Japan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03066B-0D59-DDE9-5537-55DF93B5EC30}"/>
              </a:ext>
            </a:extLst>
          </p:cNvPr>
          <p:cNvSpPr txBox="1"/>
          <p:nvPr/>
        </p:nvSpPr>
        <p:spPr>
          <a:xfrm>
            <a:off x="0" y="6421713"/>
            <a:ext cx="452968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Helvetica" pitchFamily="2" charset="0"/>
              </a:rPr>
              <a:t>ACS Appl. </a:t>
            </a:r>
            <a:r>
              <a:rPr lang="en-US" sz="900" dirty="0" err="1">
                <a:latin typeface="Helvetica" pitchFamily="2" charset="0"/>
              </a:rPr>
              <a:t>Polym</a:t>
            </a:r>
            <a:r>
              <a:rPr lang="en-US" sz="900" dirty="0">
                <a:latin typeface="Helvetica" pitchFamily="2" charset="0"/>
              </a:rPr>
              <a:t>. Mater. 2026 DOI: https://</a:t>
            </a:r>
            <a:r>
              <a:rPr lang="en-US" sz="900" dirty="0" err="1">
                <a:latin typeface="Helvetica" pitchFamily="2" charset="0"/>
              </a:rPr>
              <a:t>doi.org</a:t>
            </a:r>
            <a:r>
              <a:rPr lang="en-US" sz="900" dirty="0">
                <a:latin typeface="Helvetica" pitchFamily="2" charset="0"/>
              </a:rPr>
              <a:t>/10.1021/acsapm.6c01626</a:t>
            </a:r>
          </a:p>
        </p:txBody>
      </p:sp>
    </p:spTree>
    <p:extLst>
      <p:ext uri="{BB962C8B-B14F-4D97-AF65-F5344CB8AC3E}">
        <p14:creationId xmlns:p14="http://schemas.microsoft.com/office/powerpoint/2010/main" val="5064091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566B51-B33E-B2F3-993A-A2188B58C910}"/>
              </a:ext>
            </a:extLst>
          </p:cNvPr>
          <p:cNvSpPr txBox="1"/>
          <p:nvPr/>
        </p:nvSpPr>
        <p:spPr>
          <a:xfrm>
            <a:off x="166910" y="1027857"/>
            <a:ext cx="2812264" cy="325219"/>
          </a:xfrm>
          <a:prstGeom prst="roundRect">
            <a:avLst>
              <a:gd name="adj" fmla="val 26354"/>
            </a:avLst>
          </a:prstGeom>
          <a:solidFill>
            <a:srgbClr val="FFC000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212121"/>
                </a:solidFill>
                <a:latin typeface="Helvetica" pitchFamily="2" charset="0"/>
              </a:rPr>
              <a:t>Incorporation of Functional Group</a:t>
            </a:r>
            <a:endParaRPr lang="en-US" sz="1200" b="1" dirty="0">
              <a:latin typeface="Helvetica" pitchFamily="2" charset="0"/>
            </a:endParaRPr>
          </a:p>
        </p:txBody>
      </p:sp>
      <p:pic>
        <p:nvPicPr>
          <p:cNvPr id="3" name="Picture 2" descr="A graph of different colored lines&#10;&#10;AI-generated content may be incorrect.">
            <a:extLst>
              <a:ext uri="{FF2B5EF4-FFF2-40B4-BE49-F238E27FC236}">
                <a16:creationId xmlns:a16="http://schemas.microsoft.com/office/drawing/2014/main" id="{0C497128-A764-777F-AEBA-FC64E3C49B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53" y="2661600"/>
            <a:ext cx="3615523" cy="3757942"/>
          </a:xfrm>
          <a:prstGeom prst="rect">
            <a:avLst/>
          </a:prstGeom>
        </p:spPr>
      </p:pic>
      <p:pic>
        <p:nvPicPr>
          <p:cNvPr id="4" name="Picture 3" descr="A graph of a normalized absorption&#10;&#10;AI-generated content may be incorrect.">
            <a:extLst>
              <a:ext uri="{FF2B5EF4-FFF2-40B4-BE49-F238E27FC236}">
                <a16:creationId xmlns:a16="http://schemas.microsoft.com/office/drawing/2014/main" id="{5F3C0B4A-8B06-E41F-E5E3-7F5B622BB5B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3921"/>
          <a:stretch>
            <a:fillRect/>
          </a:stretch>
        </p:blipFill>
        <p:spPr>
          <a:xfrm>
            <a:off x="3671776" y="2661599"/>
            <a:ext cx="2906687" cy="375243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710AD08-DD80-F2FD-D13C-1A1F078BA08F}"/>
              </a:ext>
            </a:extLst>
          </p:cNvPr>
          <p:cNvSpPr txBox="1"/>
          <p:nvPr/>
        </p:nvSpPr>
        <p:spPr>
          <a:xfrm>
            <a:off x="7443020" y="1067355"/>
            <a:ext cx="1366684" cy="2462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JP" sz="1000" b="1" dirty="0">
                <a:latin typeface="Helvetica" pitchFamily="2" charset="0"/>
              </a:rPr>
              <a:t>Instrument: FTIR</a:t>
            </a:r>
          </a:p>
        </p:txBody>
      </p:sp>
      <p:pic>
        <p:nvPicPr>
          <p:cNvPr id="6" name="Picture 5" descr="A graph of a normalized absorption&#10;&#10;AI-generated content may be incorrect.">
            <a:extLst>
              <a:ext uri="{FF2B5EF4-FFF2-40B4-BE49-F238E27FC236}">
                <a16:creationId xmlns:a16="http://schemas.microsoft.com/office/drawing/2014/main" id="{72D7509A-2D49-365D-CF3C-5A33122AC5C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4687" t="28526" b="38983"/>
          <a:stretch>
            <a:fillRect/>
          </a:stretch>
        </p:blipFill>
        <p:spPr>
          <a:xfrm>
            <a:off x="4976490" y="3318618"/>
            <a:ext cx="967109" cy="12192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9BFC33B-142B-7437-1198-A5931FCA5FE7}"/>
              </a:ext>
            </a:extLst>
          </p:cNvPr>
          <p:cNvSpPr txBox="1"/>
          <p:nvPr/>
        </p:nvSpPr>
        <p:spPr>
          <a:xfrm>
            <a:off x="139771" y="1909521"/>
            <a:ext cx="921488" cy="461665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" pitchFamily="2" charset="0"/>
              </a:rPr>
              <a:t>O–H </a:t>
            </a:r>
          </a:p>
          <a:p>
            <a:pPr algn="ctr"/>
            <a:r>
              <a:rPr lang="en-US" sz="1200" b="1" dirty="0">
                <a:latin typeface="Helvetica" pitchFamily="2" charset="0"/>
              </a:rPr>
              <a:t>stretching</a:t>
            </a:r>
            <a:endParaRPr lang="en-JP" sz="1200" b="1" dirty="0">
              <a:latin typeface="Helvetica" pitchFamily="2" charset="0"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2B4A09C-992A-65C4-C4C7-18BF6BC91680}"/>
              </a:ext>
            </a:extLst>
          </p:cNvPr>
          <p:cNvCxnSpPr>
            <a:cxnSpLocks/>
            <a:stCxn id="7" idx="2"/>
          </p:cNvCxnSpPr>
          <p:nvPr/>
        </p:nvCxnSpPr>
        <p:spPr>
          <a:xfrm>
            <a:off x="600515" y="2371186"/>
            <a:ext cx="214195" cy="290413"/>
          </a:xfrm>
          <a:prstGeom prst="straightConnector1">
            <a:avLst/>
          </a:prstGeom>
          <a:ln>
            <a:solidFill>
              <a:schemeClr val="tx1"/>
            </a:solidFill>
            <a:tailEnd type="triangle" w="sm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83AD482-D983-8878-972A-B3622B995DFE}"/>
              </a:ext>
            </a:extLst>
          </p:cNvPr>
          <p:cNvSpPr txBox="1"/>
          <p:nvPr/>
        </p:nvSpPr>
        <p:spPr>
          <a:xfrm>
            <a:off x="1319520" y="1544727"/>
            <a:ext cx="921488" cy="646331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" pitchFamily="2" charset="0"/>
              </a:rPr>
              <a:t>CH</a:t>
            </a:r>
            <a:r>
              <a:rPr lang="en-US" sz="1200" b="1" baseline="-25000" dirty="0">
                <a:latin typeface="Helvetica" pitchFamily="2" charset="0"/>
              </a:rPr>
              <a:t>3</a:t>
            </a:r>
            <a:r>
              <a:rPr lang="en-US" sz="1200" b="1" dirty="0">
                <a:latin typeface="Helvetica" pitchFamily="2" charset="0"/>
              </a:rPr>
              <a:t> and CH</a:t>
            </a:r>
            <a:r>
              <a:rPr lang="en-US" sz="1200" b="1" baseline="-25000" dirty="0">
                <a:latin typeface="Helvetica" pitchFamily="2" charset="0"/>
              </a:rPr>
              <a:t>2</a:t>
            </a:r>
            <a:r>
              <a:rPr lang="en-US" sz="1200" b="1" dirty="0">
                <a:latin typeface="Helvetica" pitchFamily="2" charset="0"/>
              </a:rPr>
              <a:t> stretching </a:t>
            </a:r>
            <a:endParaRPr lang="en-JP" sz="1200" b="1" dirty="0">
              <a:latin typeface="Helvetica" pitchFamily="2" charset="0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FAB0698-BFAE-A8BE-AF2A-43F5326F7649}"/>
              </a:ext>
            </a:extLst>
          </p:cNvPr>
          <p:cNvCxnSpPr>
            <a:cxnSpLocks/>
            <a:stCxn id="9" idx="2"/>
          </p:cNvCxnSpPr>
          <p:nvPr/>
        </p:nvCxnSpPr>
        <p:spPr>
          <a:xfrm flipH="1">
            <a:off x="1461201" y="2191058"/>
            <a:ext cx="319063" cy="470541"/>
          </a:xfrm>
          <a:prstGeom prst="straightConnector1">
            <a:avLst/>
          </a:prstGeom>
          <a:ln>
            <a:solidFill>
              <a:schemeClr val="tx1"/>
            </a:solidFill>
            <a:tailEnd type="triangle" w="sm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02845075-3515-A837-F276-8A9F7893E1C0}"/>
              </a:ext>
            </a:extLst>
          </p:cNvPr>
          <p:cNvSpPr txBox="1"/>
          <p:nvPr/>
        </p:nvSpPr>
        <p:spPr>
          <a:xfrm>
            <a:off x="2327044" y="1909521"/>
            <a:ext cx="921488" cy="461665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" pitchFamily="2" charset="0"/>
              </a:rPr>
              <a:t>C=O stretching</a:t>
            </a:r>
            <a:r>
              <a:rPr lang="en-JP" sz="1200" b="1" dirty="0">
                <a:latin typeface="Helvetica" pitchFamily="2" charset="0"/>
              </a:rPr>
              <a:t> 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B0028D5-10A4-4C48-F96B-42E6DD16E30C}"/>
              </a:ext>
            </a:extLst>
          </p:cNvPr>
          <p:cNvCxnSpPr>
            <a:cxnSpLocks/>
            <a:stCxn id="11" idx="2"/>
          </p:cNvCxnSpPr>
          <p:nvPr/>
        </p:nvCxnSpPr>
        <p:spPr>
          <a:xfrm flipH="1">
            <a:off x="2690264" y="2371186"/>
            <a:ext cx="97524" cy="290413"/>
          </a:xfrm>
          <a:prstGeom prst="straightConnector1">
            <a:avLst/>
          </a:prstGeom>
          <a:ln>
            <a:solidFill>
              <a:schemeClr val="tx1"/>
            </a:solidFill>
            <a:tailEnd type="triangle" w="sm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ABD9CE1-ECAF-5354-A1F0-37EB337ED87F}"/>
              </a:ext>
            </a:extLst>
          </p:cNvPr>
          <p:cNvSpPr txBox="1"/>
          <p:nvPr/>
        </p:nvSpPr>
        <p:spPr>
          <a:xfrm>
            <a:off x="3826417" y="1817187"/>
            <a:ext cx="1277619" cy="461665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" pitchFamily="2" charset="0"/>
              </a:rPr>
              <a:t>Normalized CH</a:t>
            </a:r>
            <a:r>
              <a:rPr lang="en-US" sz="1200" b="1" baseline="-25000" dirty="0">
                <a:latin typeface="Helvetica" pitchFamily="2" charset="0"/>
              </a:rPr>
              <a:t>3</a:t>
            </a:r>
            <a:r>
              <a:rPr lang="en-US" sz="1200" b="1" dirty="0">
                <a:latin typeface="Helvetica" pitchFamily="2" charset="0"/>
              </a:rPr>
              <a:t> stretching </a:t>
            </a:r>
            <a:endParaRPr lang="en-JP" sz="1200" b="1" dirty="0">
              <a:latin typeface="Helvetica" pitchFamily="2" charset="0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C05240D-4C00-F296-DA94-89F263BF58EA}"/>
              </a:ext>
            </a:extLst>
          </p:cNvPr>
          <p:cNvCxnSpPr>
            <a:cxnSpLocks/>
            <a:stCxn id="13" idx="2"/>
          </p:cNvCxnSpPr>
          <p:nvPr/>
        </p:nvCxnSpPr>
        <p:spPr>
          <a:xfrm flipH="1">
            <a:off x="4373197" y="2278852"/>
            <a:ext cx="92030" cy="549408"/>
          </a:xfrm>
          <a:prstGeom prst="straightConnector1">
            <a:avLst/>
          </a:prstGeom>
          <a:ln>
            <a:solidFill>
              <a:schemeClr val="tx1"/>
            </a:solidFill>
            <a:tailEnd type="triangle" w="sm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C99BA1E9-124D-20CA-8ECB-F63302DFA6DD}"/>
              </a:ext>
            </a:extLst>
          </p:cNvPr>
          <p:cNvSpPr txBox="1"/>
          <p:nvPr/>
        </p:nvSpPr>
        <p:spPr>
          <a:xfrm>
            <a:off x="5350630" y="1586355"/>
            <a:ext cx="986376" cy="461665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" pitchFamily="2" charset="0"/>
              </a:rPr>
              <a:t>C=O stretching</a:t>
            </a:r>
            <a:r>
              <a:rPr lang="en-JP" sz="1200" b="1" dirty="0">
                <a:latin typeface="Helvetica" pitchFamily="2" charset="0"/>
              </a:rPr>
              <a:t> 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F0FD5E4F-756B-F890-DE37-B7156D61F018}"/>
              </a:ext>
            </a:extLst>
          </p:cNvPr>
          <p:cNvCxnSpPr>
            <a:cxnSpLocks/>
            <a:stCxn id="15" idx="2"/>
          </p:cNvCxnSpPr>
          <p:nvPr/>
        </p:nvCxnSpPr>
        <p:spPr>
          <a:xfrm>
            <a:off x="5843818" y="2048020"/>
            <a:ext cx="186533" cy="780240"/>
          </a:xfrm>
          <a:prstGeom prst="straightConnector1">
            <a:avLst/>
          </a:prstGeom>
          <a:ln>
            <a:solidFill>
              <a:schemeClr val="tx1"/>
            </a:solidFill>
            <a:tailEnd type="triangle" w="sm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56673BB8-4E67-7590-75E6-7AFEF5BCA973}"/>
              </a:ext>
            </a:extLst>
          </p:cNvPr>
          <p:cNvSpPr txBox="1"/>
          <p:nvPr/>
        </p:nvSpPr>
        <p:spPr>
          <a:xfrm>
            <a:off x="6773816" y="3561382"/>
            <a:ext cx="22891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latin typeface="Helvetica" pitchFamily="2" charset="0"/>
              </a:rPr>
              <a:t>FTIR peaks at 3496 cm⁻¹ (O–H) and 1716 cm⁻¹ (C=O) confirm successful galloyl functionalization of PPGA.</a:t>
            </a:r>
            <a:r>
              <a:rPr lang="en-US" sz="1200" b="1" baseline="30000" dirty="0">
                <a:latin typeface="Helvetica" pitchFamily="2" charset="0"/>
              </a:rPr>
              <a:t>[11]</a:t>
            </a:r>
            <a:endParaRPr lang="en-JP" sz="1200" b="1" baseline="30000" dirty="0">
              <a:latin typeface="Helvetica" pitchFamily="2" charset="0"/>
            </a:endParaRPr>
          </a:p>
        </p:txBody>
      </p:sp>
      <p:pic>
        <p:nvPicPr>
          <p:cNvPr id="18" name="Graphic 17" descr="Checkbox Checked with solid fill">
            <a:extLst>
              <a:ext uri="{FF2B5EF4-FFF2-40B4-BE49-F238E27FC236}">
                <a16:creationId xmlns:a16="http://schemas.microsoft.com/office/drawing/2014/main" id="{9F5B6A06-AFC0-6FD2-5AD1-169600FB8A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76409" y="3495195"/>
            <a:ext cx="400111" cy="40011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A5E68D1-F031-80D9-DCF2-DDD7D0E4A844}"/>
              </a:ext>
            </a:extLst>
          </p:cNvPr>
          <p:cNvSpPr txBox="1"/>
          <p:nvPr/>
        </p:nvSpPr>
        <p:spPr>
          <a:xfrm>
            <a:off x="6745464" y="4886908"/>
            <a:ext cx="22891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latin typeface="Helvetica" pitchFamily="2" charset="0"/>
              </a:rPr>
              <a:t>Normalized spectra exhibit a rise in the C=O peak with higher GAMA content, indicating increased grafting of the galloyl functional group.</a:t>
            </a:r>
            <a:endParaRPr lang="en-JP" sz="1200" b="1" baseline="30000" dirty="0">
              <a:latin typeface="Helvetica" pitchFamily="2" charset="0"/>
            </a:endParaRPr>
          </a:p>
        </p:txBody>
      </p:sp>
      <p:pic>
        <p:nvPicPr>
          <p:cNvPr id="20" name="Graphic 19" descr="Checkbox Checked with solid fill">
            <a:extLst>
              <a:ext uri="{FF2B5EF4-FFF2-40B4-BE49-F238E27FC236}">
                <a16:creationId xmlns:a16="http://schemas.microsoft.com/office/drawing/2014/main" id="{801B7B78-5C5E-3928-6F5D-1C2F441F22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76409" y="4804642"/>
            <a:ext cx="400111" cy="400111"/>
          </a:xfrm>
          <a:prstGeom prst="rect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D84D062E-C2E8-E614-F827-68632FFAEAD1}"/>
              </a:ext>
            </a:extLst>
          </p:cNvPr>
          <p:cNvSpPr/>
          <p:nvPr/>
        </p:nvSpPr>
        <p:spPr>
          <a:xfrm>
            <a:off x="3646118" y="2659554"/>
            <a:ext cx="297787" cy="2977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AB94EA0-A178-315A-A56F-38F204C20C67}"/>
              </a:ext>
            </a:extLst>
          </p:cNvPr>
          <p:cNvSpPr/>
          <p:nvPr/>
        </p:nvSpPr>
        <p:spPr>
          <a:xfrm>
            <a:off x="12141" y="2659554"/>
            <a:ext cx="297787" cy="2977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91F4DD9-C8F8-A179-0434-F0CD241DF1E7}"/>
              </a:ext>
            </a:extLst>
          </p:cNvPr>
          <p:cNvSpPr txBox="1"/>
          <p:nvPr/>
        </p:nvSpPr>
        <p:spPr>
          <a:xfrm>
            <a:off x="-7717" y="6416468"/>
            <a:ext cx="96545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Helvetica" pitchFamily="2" charset="0"/>
              </a:rPr>
              <a:t>[11] </a:t>
            </a:r>
            <a:r>
              <a:rPr lang="en-US" sz="900" dirty="0" err="1">
                <a:latin typeface="Helvetica" pitchFamily="2" charset="0"/>
              </a:rPr>
              <a:t>Hirun</a:t>
            </a:r>
            <a:r>
              <a:rPr lang="en-US" sz="900" dirty="0">
                <a:latin typeface="Helvetica" pitchFamily="2" charset="0"/>
              </a:rPr>
              <a:t>, N. </a:t>
            </a:r>
            <a:r>
              <a:rPr lang="en-US" sz="900" i="1" dirty="0">
                <a:latin typeface="Helvetica" pitchFamily="2" charset="0"/>
              </a:rPr>
              <a:t>et al. </a:t>
            </a:r>
            <a:r>
              <a:rPr lang="en-US" sz="900" dirty="0" err="1">
                <a:latin typeface="Helvetica" pitchFamily="2" charset="0"/>
              </a:rPr>
              <a:t>Spectrochim</a:t>
            </a:r>
            <a:r>
              <a:rPr lang="en-US" sz="900" dirty="0">
                <a:latin typeface="Helvetica" pitchFamily="2" charset="0"/>
              </a:rPr>
              <a:t>. Acta. A Mol. </a:t>
            </a:r>
            <a:r>
              <a:rPr lang="en-US" sz="900" dirty="0" err="1">
                <a:latin typeface="Helvetica" pitchFamily="2" charset="0"/>
              </a:rPr>
              <a:t>Biomol</a:t>
            </a:r>
            <a:r>
              <a:rPr lang="en-US" sz="900" dirty="0">
                <a:latin typeface="Helvetica" pitchFamily="2" charset="0"/>
              </a:rPr>
              <a:t>. </a:t>
            </a:r>
            <a:r>
              <a:rPr lang="en-US" sz="900" dirty="0" err="1">
                <a:latin typeface="Helvetica" pitchFamily="2" charset="0"/>
              </a:rPr>
              <a:t>Spectrosc</a:t>
            </a:r>
            <a:r>
              <a:rPr lang="en-US" sz="900" dirty="0">
                <a:latin typeface="Helvetica" pitchFamily="2" charset="0"/>
              </a:rPr>
              <a:t>. 2012, 86, 93–100.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C87B649-0164-3C8E-C150-F87287F00C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8380" y="1521410"/>
            <a:ext cx="1012199" cy="183213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E61347FD-06ED-8598-CEE2-CC995072E4DC}"/>
              </a:ext>
            </a:extLst>
          </p:cNvPr>
          <p:cNvSpPr txBox="1"/>
          <p:nvPr/>
        </p:nvSpPr>
        <p:spPr>
          <a:xfrm>
            <a:off x="3214561" y="1051965"/>
            <a:ext cx="863114" cy="276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JP" sz="1200" b="1" dirty="0">
                <a:latin typeface="Helvetica" pitchFamily="2" charset="0"/>
              </a:rPr>
              <a:t>PPGA</a:t>
            </a:r>
          </a:p>
        </p:txBody>
      </p:sp>
    </p:spTree>
    <p:extLst>
      <p:ext uri="{BB962C8B-B14F-4D97-AF65-F5344CB8AC3E}">
        <p14:creationId xmlns:p14="http://schemas.microsoft.com/office/powerpoint/2010/main" val="19347759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aph of a graph showing different types of data&#10;&#10;AI-generated content may be incorrect.">
            <a:extLst>
              <a:ext uri="{FF2B5EF4-FFF2-40B4-BE49-F238E27FC236}">
                <a16:creationId xmlns:a16="http://schemas.microsoft.com/office/drawing/2014/main" id="{F579B62D-31FC-2332-F5B1-94B5CE6863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6652" y="2950401"/>
            <a:ext cx="2740259" cy="2171064"/>
          </a:xfrm>
          <a:prstGeom prst="rect">
            <a:avLst/>
          </a:prstGeom>
        </p:spPr>
      </p:pic>
      <p:pic>
        <p:nvPicPr>
          <p:cNvPr id="3" name="Picture 2" descr="A graph of a graph showing different types of data&#10;&#10;AI-generated content may be incorrect.">
            <a:extLst>
              <a:ext uri="{FF2B5EF4-FFF2-40B4-BE49-F238E27FC236}">
                <a16:creationId xmlns:a16="http://schemas.microsoft.com/office/drawing/2014/main" id="{A54E925D-80E8-5000-1E70-F1C1658315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533" y="2966593"/>
            <a:ext cx="2659119" cy="2138680"/>
          </a:xfrm>
          <a:prstGeom prst="rect">
            <a:avLst/>
          </a:prstGeom>
        </p:spPr>
      </p:pic>
      <p:pic>
        <p:nvPicPr>
          <p:cNvPr id="4" name="Picture 3" descr="A graph of a normalized wave&#10;&#10;AI-generated content may be incorrect.">
            <a:extLst>
              <a:ext uri="{FF2B5EF4-FFF2-40B4-BE49-F238E27FC236}">
                <a16:creationId xmlns:a16="http://schemas.microsoft.com/office/drawing/2014/main" id="{973A7569-5B7C-BA24-E245-6FC78B790C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5590" y="2950401"/>
            <a:ext cx="2750877" cy="21710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9BB4FBE-0D18-C52C-0F87-85AA3C5B9AE1}"/>
              </a:ext>
            </a:extLst>
          </p:cNvPr>
          <p:cNvSpPr txBox="1"/>
          <p:nvPr/>
        </p:nvSpPr>
        <p:spPr>
          <a:xfrm>
            <a:off x="7443020" y="962424"/>
            <a:ext cx="1366684" cy="2462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JP" sz="1000" b="1" dirty="0">
                <a:latin typeface="Helvetica" pitchFamily="2" charset="0"/>
              </a:rPr>
              <a:t>Instrument: FTIR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71987C-7E32-A0AE-523A-38E3FE2AF5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2407" y="1332497"/>
            <a:ext cx="944707" cy="15497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05330C7-CF0A-70AB-259C-A9AE985E95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23604" y="1545856"/>
            <a:ext cx="1038831" cy="13363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DB448B-4D3A-28FE-26DE-1FEFBDEE76B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42916" y="2088897"/>
            <a:ext cx="966656" cy="75951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E959677-1B0B-764E-5465-1DB6E422D1C6}"/>
              </a:ext>
            </a:extLst>
          </p:cNvPr>
          <p:cNvSpPr txBox="1"/>
          <p:nvPr/>
        </p:nvSpPr>
        <p:spPr>
          <a:xfrm>
            <a:off x="587810" y="1332671"/>
            <a:ext cx="863114" cy="276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JP" sz="1200" b="1" dirty="0">
                <a:latin typeface="Helvetica" pitchFamily="2" charset="0"/>
              </a:rPr>
              <a:t>PPBA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9C8584-BE5A-FD5E-CDFB-B2889C7768CD}"/>
              </a:ext>
            </a:extLst>
          </p:cNvPr>
          <p:cNvSpPr txBox="1"/>
          <p:nvPr/>
        </p:nvSpPr>
        <p:spPr>
          <a:xfrm>
            <a:off x="3342612" y="1332671"/>
            <a:ext cx="863114" cy="276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JP" sz="1200" b="1" dirty="0">
                <a:latin typeface="Helvetica" pitchFamily="2" charset="0"/>
              </a:rPr>
              <a:t>PPMA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8C4819-E906-4C16-698E-FD1D286B4F63}"/>
              </a:ext>
            </a:extLst>
          </p:cNvPr>
          <p:cNvSpPr txBox="1"/>
          <p:nvPr/>
        </p:nvSpPr>
        <p:spPr>
          <a:xfrm>
            <a:off x="6160762" y="1332671"/>
            <a:ext cx="863114" cy="276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JP" sz="1200" b="1" dirty="0">
                <a:latin typeface="Helvetica" pitchFamily="2" charset="0"/>
              </a:rPr>
              <a:t>PPCA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5ED6121-A0FA-B93A-B2C8-08F022B70BA0}"/>
              </a:ext>
            </a:extLst>
          </p:cNvPr>
          <p:cNvSpPr txBox="1"/>
          <p:nvPr/>
        </p:nvSpPr>
        <p:spPr>
          <a:xfrm>
            <a:off x="980765" y="5187652"/>
            <a:ext cx="76310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latin typeface="Helvetica" pitchFamily="2" charset="0"/>
              </a:rPr>
              <a:t>FTIR peak at 1716 cm⁻¹ (C=O stretching) confirm successful Benzoyl functionalization of PPBA.</a:t>
            </a:r>
            <a:endParaRPr lang="en-JP" sz="1200" b="1" baseline="30000" dirty="0">
              <a:latin typeface="Helvetica" pitchFamily="2" charset="0"/>
            </a:endParaRPr>
          </a:p>
        </p:txBody>
      </p:sp>
      <p:pic>
        <p:nvPicPr>
          <p:cNvPr id="13" name="Graphic 12" descr="Checkbox Checked with solid fill">
            <a:extLst>
              <a:ext uri="{FF2B5EF4-FFF2-40B4-BE49-F238E27FC236}">
                <a16:creationId xmlns:a16="http://schemas.microsoft.com/office/drawing/2014/main" id="{B7F850AD-B827-D3A6-0F10-17E198C1A29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3358" y="5121465"/>
            <a:ext cx="400111" cy="40011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0B05C5A-BEDD-6FE9-A087-EFAB59E4973E}"/>
              </a:ext>
            </a:extLst>
          </p:cNvPr>
          <p:cNvSpPr txBox="1"/>
          <p:nvPr/>
        </p:nvSpPr>
        <p:spPr>
          <a:xfrm>
            <a:off x="980765" y="5663584"/>
            <a:ext cx="7479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latin typeface="Helvetica" pitchFamily="2" charset="0"/>
              </a:rPr>
              <a:t>Cyclic anhydride stretching peaks at 1780 and 1850 cm⁻¹ confirm successful maleic anhydride functionalization of PPBA.</a:t>
            </a:r>
            <a:endParaRPr lang="en-JP" sz="1200" b="1" baseline="30000" dirty="0">
              <a:latin typeface="Helvetica" pitchFamily="2" charset="0"/>
            </a:endParaRPr>
          </a:p>
        </p:txBody>
      </p:sp>
      <p:pic>
        <p:nvPicPr>
          <p:cNvPr id="15" name="Graphic 14" descr="Checkbox Checked with solid fill">
            <a:extLst>
              <a:ext uri="{FF2B5EF4-FFF2-40B4-BE49-F238E27FC236}">
                <a16:creationId xmlns:a16="http://schemas.microsoft.com/office/drawing/2014/main" id="{8DDE72B6-D8BD-0BB3-C74B-758642C625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3358" y="5597397"/>
            <a:ext cx="400111" cy="40011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D21D53F-F434-C759-E2AE-F45D6B84BDB0}"/>
              </a:ext>
            </a:extLst>
          </p:cNvPr>
          <p:cNvSpPr txBox="1"/>
          <p:nvPr/>
        </p:nvSpPr>
        <p:spPr>
          <a:xfrm>
            <a:off x="980765" y="6201389"/>
            <a:ext cx="74798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latin typeface="Helvetica" pitchFamily="2" charset="0"/>
              </a:rPr>
              <a:t>It is noteworthy that PPCA shows only a weak carbonyl (C=O) stretching peak at 1700 cm⁻¹.</a:t>
            </a:r>
            <a:endParaRPr lang="en-JP" sz="1200" b="1" baseline="30000" dirty="0">
              <a:latin typeface="Helvetica" pitchFamily="2" charset="0"/>
            </a:endParaRPr>
          </a:p>
        </p:txBody>
      </p:sp>
      <p:pic>
        <p:nvPicPr>
          <p:cNvPr id="17" name="Graphic 16" descr="Checkbox Checked with solid fill">
            <a:extLst>
              <a:ext uri="{FF2B5EF4-FFF2-40B4-BE49-F238E27FC236}">
                <a16:creationId xmlns:a16="http://schemas.microsoft.com/office/drawing/2014/main" id="{6C53B91C-D759-6A52-3C06-BB2ED0AFF0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3358" y="6135202"/>
            <a:ext cx="400111" cy="40011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BD61140-A48B-6572-EFD6-E74E7A6CD84A}"/>
              </a:ext>
            </a:extLst>
          </p:cNvPr>
          <p:cNvSpPr txBox="1"/>
          <p:nvPr/>
        </p:nvSpPr>
        <p:spPr>
          <a:xfrm>
            <a:off x="166910" y="922924"/>
            <a:ext cx="2812264" cy="325219"/>
          </a:xfrm>
          <a:prstGeom prst="roundRect">
            <a:avLst>
              <a:gd name="adj" fmla="val 26354"/>
            </a:avLst>
          </a:prstGeom>
          <a:solidFill>
            <a:srgbClr val="FFC000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212121"/>
                </a:solidFill>
                <a:latin typeface="Helvetica" pitchFamily="2" charset="0"/>
              </a:rPr>
              <a:t>Incorporation of Functional Group</a:t>
            </a:r>
            <a:endParaRPr lang="en-US" sz="1200" b="1" dirty="0"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88574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66298F-88B6-0C7D-FB9B-A149EDF59C8D}"/>
              </a:ext>
            </a:extLst>
          </p:cNvPr>
          <p:cNvSpPr txBox="1"/>
          <p:nvPr/>
        </p:nvSpPr>
        <p:spPr>
          <a:xfrm>
            <a:off x="241861" y="931074"/>
            <a:ext cx="1760213" cy="325219"/>
          </a:xfrm>
          <a:prstGeom prst="roundRect">
            <a:avLst>
              <a:gd name="adj" fmla="val 26354"/>
            </a:avLst>
          </a:prstGeom>
          <a:solidFill>
            <a:srgbClr val="FFC000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212121"/>
                </a:solidFill>
                <a:latin typeface="Helvetica" pitchFamily="2" charset="0"/>
              </a:rPr>
              <a:t>Thermal Properties</a:t>
            </a:r>
            <a:endParaRPr lang="en-US" sz="1200" b="1" dirty="0">
              <a:latin typeface="Helvetica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FCD2A5-6A1B-DA16-4AE4-778804288C25}"/>
              </a:ext>
            </a:extLst>
          </p:cNvPr>
          <p:cNvSpPr txBox="1"/>
          <p:nvPr/>
        </p:nvSpPr>
        <p:spPr>
          <a:xfrm>
            <a:off x="7443020" y="1067355"/>
            <a:ext cx="1366684" cy="2462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JP" sz="1000" b="1" dirty="0">
                <a:latin typeface="Helvetica" pitchFamily="2" charset="0"/>
              </a:rPr>
              <a:t>Instrument: DSC</a:t>
            </a:r>
          </a:p>
        </p:txBody>
      </p:sp>
      <p:pic>
        <p:nvPicPr>
          <p:cNvPr id="4" name="Picture 3" descr="A graph of a heat flow&#10;&#10;AI-generated content may be incorrect.">
            <a:extLst>
              <a:ext uri="{FF2B5EF4-FFF2-40B4-BE49-F238E27FC236}">
                <a16:creationId xmlns:a16="http://schemas.microsoft.com/office/drawing/2014/main" id="{6C4CDDCD-7D3E-31F6-0AB7-8394B34394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5113" y="1465242"/>
            <a:ext cx="3435501" cy="3456513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C72718E3-4D39-BBD5-11E0-3AFC20F96D35}"/>
              </a:ext>
            </a:extLst>
          </p:cNvPr>
          <p:cNvGrpSpPr/>
          <p:nvPr/>
        </p:nvGrpSpPr>
        <p:grpSpPr>
          <a:xfrm>
            <a:off x="814710" y="1390438"/>
            <a:ext cx="3435501" cy="3521915"/>
            <a:chOff x="890627" y="1982789"/>
            <a:chExt cx="3435501" cy="3521915"/>
          </a:xfrm>
        </p:grpSpPr>
        <p:pic>
          <p:nvPicPr>
            <p:cNvPr id="6" name="Picture 5" descr="A diagram of different types of heat&#10;&#10;AI-generated content may be incorrect.">
              <a:extLst>
                <a:ext uri="{FF2B5EF4-FFF2-40B4-BE49-F238E27FC236}">
                  <a16:creationId xmlns:a16="http://schemas.microsoft.com/office/drawing/2014/main" id="{7F06ABA0-E5B8-C62A-C894-DBFD53B1A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0627" y="2011015"/>
              <a:ext cx="3435501" cy="3493689"/>
            </a:xfrm>
            <a:prstGeom prst="rect">
              <a:avLst/>
            </a:prstGeom>
          </p:spPr>
        </p:pic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C0C5777B-FADE-1C0D-1F2C-38467868170D}"/>
                </a:ext>
              </a:extLst>
            </p:cNvPr>
            <p:cNvSpPr/>
            <p:nvPr/>
          </p:nvSpPr>
          <p:spPr>
            <a:xfrm>
              <a:off x="890627" y="1982789"/>
              <a:ext cx="297787" cy="297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6E93264D-0DD2-AB89-74D4-4607862B3EA3}"/>
              </a:ext>
            </a:extLst>
          </p:cNvPr>
          <p:cNvSpPr txBox="1"/>
          <p:nvPr/>
        </p:nvSpPr>
        <p:spPr>
          <a:xfrm>
            <a:off x="1410995" y="5248666"/>
            <a:ext cx="69141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Helvetica" pitchFamily="2" charset="0"/>
              </a:rPr>
              <a:t>PPGA and PPCA samples exhibit slightly higher melting temperatures (</a:t>
            </a:r>
            <a:r>
              <a:rPr lang="en-US" sz="1200" b="1" i="1" dirty="0">
                <a:latin typeface="Helvetica" pitchFamily="2" charset="0"/>
              </a:rPr>
              <a:t>T</a:t>
            </a:r>
            <a:r>
              <a:rPr lang="en-US" sz="1200" b="1" baseline="-25000" dirty="0">
                <a:latin typeface="Helvetica" pitchFamily="2" charset="0"/>
              </a:rPr>
              <a:t>m</a:t>
            </a:r>
            <a:r>
              <a:rPr lang="en-US" sz="1200" b="1" dirty="0">
                <a:latin typeface="Helvetica" pitchFamily="2" charset="0"/>
              </a:rPr>
              <a:t>) than pristine PP, while PPBA and PPMA show slightly lower </a:t>
            </a:r>
            <a:r>
              <a:rPr lang="en-US" sz="1200" b="1" i="1" dirty="0">
                <a:latin typeface="Helvetica" pitchFamily="2" charset="0"/>
              </a:rPr>
              <a:t>T</a:t>
            </a:r>
            <a:r>
              <a:rPr lang="en-US" sz="1200" b="1" baseline="-25000" dirty="0">
                <a:latin typeface="Helvetica" pitchFamily="2" charset="0"/>
              </a:rPr>
              <a:t>m</a:t>
            </a:r>
            <a:r>
              <a:rPr lang="en-US" sz="1200" b="1" dirty="0">
                <a:latin typeface="Helvetica" pitchFamily="2" charset="0"/>
              </a:rPr>
              <a:t>.</a:t>
            </a:r>
            <a:endParaRPr lang="en-JP" sz="1200" b="1" baseline="-25000" dirty="0">
              <a:latin typeface="Helvetica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CE543A-E92F-6F05-AA70-CBC532051635}"/>
              </a:ext>
            </a:extLst>
          </p:cNvPr>
          <p:cNvSpPr txBox="1"/>
          <p:nvPr/>
        </p:nvSpPr>
        <p:spPr>
          <a:xfrm>
            <a:off x="1410995" y="5926926"/>
            <a:ext cx="7074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Helvetica" pitchFamily="2" charset="0"/>
              </a:rPr>
              <a:t>The increase in </a:t>
            </a:r>
            <a:r>
              <a:rPr lang="en-US" sz="1200" b="1" i="1" dirty="0">
                <a:latin typeface="Helvetica" pitchFamily="2" charset="0"/>
              </a:rPr>
              <a:t>T</a:t>
            </a:r>
            <a:r>
              <a:rPr lang="en-US" sz="1200" b="1" baseline="-25000" dirty="0">
                <a:latin typeface="Helvetica" pitchFamily="2" charset="0"/>
              </a:rPr>
              <a:t>m</a:t>
            </a:r>
            <a:r>
              <a:rPr lang="en-US" sz="1200" b="1" dirty="0">
                <a:latin typeface="Helvetica" pitchFamily="2" charset="0"/>
              </a:rPr>
              <a:t>​ may be attributed to enhanced intermolecular interaction of the functional groups.</a:t>
            </a:r>
            <a:endParaRPr lang="en-JP" sz="1200" b="1" dirty="0">
              <a:latin typeface="Helvetica" pitchFamily="2" charset="0"/>
            </a:endParaRPr>
          </a:p>
        </p:txBody>
      </p:sp>
      <p:pic>
        <p:nvPicPr>
          <p:cNvPr id="10" name="Graphic 9" descr="Checkbox Checked with solid fill">
            <a:extLst>
              <a:ext uri="{FF2B5EF4-FFF2-40B4-BE49-F238E27FC236}">
                <a16:creationId xmlns:a16="http://schemas.microsoft.com/office/drawing/2014/main" id="{C9F75FFD-D8F5-8F66-78CD-40448304DE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2497" y="5173406"/>
            <a:ext cx="400111" cy="400111"/>
          </a:xfrm>
          <a:prstGeom prst="rect">
            <a:avLst/>
          </a:prstGeom>
        </p:spPr>
      </p:pic>
      <p:pic>
        <p:nvPicPr>
          <p:cNvPr id="11" name="Graphic 10" descr="Checkbox Checked with solid fill">
            <a:extLst>
              <a:ext uri="{FF2B5EF4-FFF2-40B4-BE49-F238E27FC236}">
                <a16:creationId xmlns:a16="http://schemas.microsoft.com/office/drawing/2014/main" id="{9E999BFD-0205-C3DA-BB97-F76ED53272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2498" y="5861997"/>
            <a:ext cx="400111" cy="400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3992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2D086D-29A9-3316-6DCF-07B5226BC2E7}"/>
              </a:ext>
            </a:extLst>
          </p:cNvPr>
          <p:cNvSpPr txBox="1"/>
          <p:nvPr/>
        </p:nvSpPr>
        <p:spPr>
          <a:xfrm>
            <a:off x="166910" y="1027857"/>
            <a:ext cx="1366684" cy="325219"/>
          </a:xfrm>
          <a:prstGeom prst="roundRect">
            <a:avLst>
              <a:gd name="adj" fmla="val 26354"/>
            </a:avLst>
          </a:prstGeom>
          <a:solidFill>
            <a:srgbClr val="FFC000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212121"/>
                </a:solidFill>
                <a:latin typeface="Helvetica" pitchFamily="2" charset="0"/>
              </a:rPr>
              <a:t>Crystallinity</a:t>
            </a:r>
            <a:endParaRPr lang="en-US" sz="1200" b="1" dirty="0">
              <a:latin typeface="Helvetica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21DCF61-303A-43EE-E5EB-D4247953845E}"/>
              </a:ext>
            </a:extLst>
          </p:cNvPr>
          <p:cNvSpPr txBox="1"/>
          <p:nvPr/>
        </p:nvSpPr>
        <p:spPr>
          <a:xfrm>
            <a:off x="7039897" y="1067355"/>
            <a:ext cx="1769807" cy="2462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JP" sz="1000" b="1" dirty="0">
                <a:latin typeface="Helvetica" pitchFamily="2" charset="0"/>
              </a:rPr>
              <a:t>Instrument: DSC and XRD</a:t>
            </a:r>
          </a:p>
        </p:txBody>
      </p:sp>
      <p:pic>
        <p:nvPicPr>
          <p:cNvPr id="4" name="Picture 3" descr="A graph of red triangles&#10;&#10;AI-generated content may be incorrect.">
            <a:extLst>
              <a:ext uri="{FF2B5EF4-FFF2-40B4-BE49-F238E27FC236}">
                <a16:creationId xmlns:a16="http://schemas.microsoft.com/office/drawing/2014/main" id="{6BDB2662-85A5-6B85-E8DB-5D2A710ECE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230" y="1500198"/>
            <a:ext cx="3323251" cy="3378756"/>
          </a:xfrm>
          <a:prstGeom prst="rect">
            <a:avLst/>
          </a:prstGeom>
        </p:spPr>
      </p:pic>
      <p:pic>
        <p:nvPicPr>
          <p:cNvPr id="5" name="Picture 4" descr="A graph of different colored lines&#10;&#10;AI-generated content may be incorrect.">
            <a:extLst>
              <a:ext uri="{FF2B5EF4-FFF2-40B4-BE49-F238E27FC236}">
                <a16:creationId xmlns:a16="http://schemas.microsoft.com/office/drawing/2014/main" id="{B0A8DD13-0435-9AC7-FDAD-410C74CA54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9520" y="1460698"/>
            <a:ext cx="3514334" cy="337462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33F8E5A-6EAE-6BF2-473A-54DB525D0B52}"/>
              </a:ext>
            </a:extLst>
          </p:cNvPr>
          <p:cNvSpPr txBox="1"/>
          <p:nvPr/>
        </p:nvSpPr>
        <p:spPr>
          <a:xfrm>
            <a:off x="1186390" y="5051589"/>
            <a:ext cx="70004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Helvetica" pitchFamily="2" charset="0"/>
              </a:rPr>
              <a:t>Crystallinity of PPGAs decreases by ~20–40%, yet </a:t>
            </a:r>
            <a:r>
              <a:rPr lang="en-US" sz="1200" b="1" i="1" dirty="0">
                <a:latin typeface="Helvetica" pitchFamily="2" charset="0"/>
              </a:rPr>
              <a:t>T</a:t>
            </a:r>
            <a:r>
              <a:rPr lang="en-US" sz="1200" b="1" baseline="-25000" dirty="0">
                <a:latin typeface="Helvetica" pitchFamily="2" charset="0"/>
              </a:rPr>
              <a:t>m</a:t>
            </a:r>
            <a:r>
              <a:rPr lang="en-US" sz="1200" b="1" dirty="0">
                <a:latin typeface="Helvetica" pitchFamily="2" charset="0"/>
              </a:rPr>
              <a:t> increases—likely due to hydrogen bonding, </a:t>
            </a:r>
            <a:r>
              <a:rPr lang="el-GR" sz="1200" b="1" dirty="0">
                <a:latin typeface="Helvetica" pitchFamily="2" charset="0"/>
              </a:rPr>
              <a:t>π–π </a:t>
            </a:r>
            <a:r>
              <a:rPr lang="en-US" sz="1200" b="1" dirty="0">
                <a:latin typeface="Helvetica" pitchFamily="2" charset="0"/>
              </a:rPr>
              <a:t>stacking, and CH–</a:t>
            </a:r>
            <a:r>
              <a:rPr lang="el-GR" sz="1200" b="1" dirty="0">
                <a:latin typeface="Helvetica" pitchFamily="2" charset="0"/>
              </a:rPr>
              <a:t>π </a:t>
            </a:r>
            <a:r>
              <a:rPr lang="en-US" sz="1200" b="1" dirty="0">
                <a:latin typeface="Helvetica" pitchFamily="2" charset="0"/>
              </a:rPr>
              <a:t>interactions among galloyl groups in the amorphous phase.</a:t>
            </a:r>
            <a:endParaRPr lang="en-JP" sz="1200" b="1" baseline="-25000" dirty="0">
              <a:latin typeface="Helvetica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3A6664-4EAB-5CD1-5AEB-2F2C9C2C0096}"/>
              </a:ext>
            </a:extLst>
          </p:cNvPr>
          <p:cNvSpPr txBox="1"/>
          <p:nvPr/>
        </p:nvSpPr>
        <p:spPr>
          <a:xfrm>
            <a:off x="1159307" y="5647235"/>
            <a:ext cx="7410499" cy="896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latin typeface="Helvetica" pitchFamily="2" charset="0"/>
              </a:rPr>
              <a:t>XRD confirms reduced crystallinity with increasing galloyl content, shown by:</a:t>
            </a:r>
          </a:p>
          <a:p>
            <a:pPr>
              <a:lnSpc>
                <a:spcPct val="150000"/>
              </a:lnSpc>
            </a:pPr>
            <a:r>
              <a:rPr lang="en-US" sz="1200" b="1" dirty="0">
                <a:latin typeface="Helvetica" pitchFamily="2" charset="0"/>
              </a:rPr>
              <a:t>- Lower intensity of </a:t>
            </a:r>
            <a:r>
              <a:rPr lang="el-GR" sz="1200" b="1" dirty="0">
                <a:latin typeface="Helvetica" pitchFamily="2" charset="0"/>
              </a:rPr>
              <a:t>α-</a:t>
            </a:r>
            <a:r>
              <a:rPr lang="en-US" sz="1200" b="1" dirty="0">
                <a:latin typeface="Helvetica" pitchFamily="2" charset="0"/>
              </a:rPr>
              <a:t>phase reflections (</a:t>
            </a:r>
            <a:r>
              <a:rPr lang="el-GR" sz="1200" b="1" dirty="0">
                <a:latin typeface="Helvetica" pitchFamily="2" charset="0"/>
              </a:rPr>
              <a:t>α(110), α(040), α(130), α(111))</a:t>
            </a:r>
          </a:p>
          <a:p>
            <a:pPr>
              <a:lnSpc>
                <a:spcPct val="150000"/>
              </a:lnSpc>
            </a:pPr>
            <a:r>
              <a:rPr lang="en-US" sz="1200" b="1" dirty="0">
                <a:latin typeface="Helvetica" pitchFamily="2" charset="0"/>
              </a:rPr>
              <a:t>- Slight shifts to lower 2</a:t>
            </a:r>
            <a:r>
              <a:rPr lang="el-GR" sz="1200" b="1" i="1" dirty="0">
                <a:latin typeface="Helvetica" pitchFamily="2" charset="0"/>
              </a:rPr>
              <a:t>θ</a:t>
            </a:r>
            <a:r>
              <a:rPr lang="el-GR" sz="1200" b="1" dirty="0">
                <a:latin typeface="Helvetica" pitchFamily="2" charset="0"/>
              </a:rPr>
              <a:t>, </a:t>
            </a:r>
            <a:r>
              <a:rPr lang="en-US" sz="1200" b="1" dirty="0">
                <a:latin typeface="Helvetica" pitchFamily="2" charset="0"/>
              </a:rPr>
              <a:t>indicating disrupted chain packing and increased amorphous fraction.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D248509-88FB-2582-FEA8-8DF67DA2F990}"/>
              </a:ext>
            </a:extLst>
          </p:cNvPr>
          <p:cNvSpPr/>
          <p:nvPr/>
        </p:nvSpPr>
        <p:spPr>
          <a:xfrm>
            <a:off x="861520" y="1460698"/>
            <a:ext cx="297787" cy="2977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pic>
        <p:nvPicPr>
          <p:cNvPr id="9" name="Graphic 8" descr="Checkbox Checked with solid fill">
            <a:extLst>
              <a:ext uri="{FF2B5EF4-FFF2-40B4-BE49-F238E27FC236}">
                <a16:creationId xmlns:a16="http://schemas.microsoft.com/office/drawing/2014/main" id="{45974F83-9BFD-FC76-E483-B69C42181F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1520" y="5629055"/>
            <a:ext cx="400111" cy="400111"/>
          </a:xfrm>
          <a:prstGeom prst="rect">
            <a:avLst/>
          </a:prstGeom>
        </p:spPr>
      </p:pic>
      <p:pic>
        <p:nvPicPr>
          <p:cNvPr id="10" name="Graphic 9" descr="Checkbox Checked with solid fill">
            <a:extLst>
              <a:ext uri="{FF2B5EF4-FFF2-40B4-BE49-F238E27FC236}">
                <a16:creationId xmlns:a16="http://schemas.microsoft.com/office/drawing/2014/main" id="{8DE6E06B-FA25-2A2A-060A-0FE43457C4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1520" y="4987603"/>
            <a:ext cx="400111" cy="400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4298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CE40EC7-EACE-1A87-4D65-8C97D9BC1F1D}"/>
              </a:ext>
            </a:extLst>
          </p:cNvPr>
          <p:cNvSpPr txBox="1"/>
          <p:nvPr/>
        </p:nvSpPr>
        <p:spPr>
          <a:xfrm>
            <a:off x="166909" y="870460"/>
            <a:ext cx="3048481" cy="325219"/>
          </a:xfrm>
          <a:prstGeom prst="roundRect">
            <a:avLst>
              <a:gd name="adj" fmla="val 26354"/>
            </a:avLst>
          </a:prstGeom>
          <a:solidFill>
            <a:srgbClr val="FFC000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212121"/>
                </a:solidFill>
                <a:latin typeface="Helvetica" pitchFamily="2" charset="0"/>
              </a:rPr>
              <a:t>Mechanical Properties of PPGA Films</a:t>
            </a:r>
          </a:p>
        </p:txBody>
      </p:sp>
      <p:pic>
        <p:nvPicPr>
          <p:cNvPr id="3" name="Picture 2" descr="A graph of strength and fracture strain&#10;&#10;AI-generated content may be incorrect.">
            <a:extLst>
              <a:ext uri="{FF2B5EF4-FFF2-40B4-BE49-F238E27FC236}">
                <a16:creationId xmlns:a16="http://schemas.microsoft.com/office/drawing/2014/main" id="{0B53E0CA-40C8-08CC-04C9-00A1034B9E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682" y="1492874"/>
            <a:ext cx="3155392" cy="3225908"/>
          </a:xfrm>
          <a:prstGeom prst="rect">
            <a:avLst/>
          </a:prstGeom>
        </p:spPr>
      </p:pic>
      <p:pic>
        <p:nvPicPr>
          <p:cNvPr id="4" name="Picture 3" descr="A graph of stress and tension&#10;&#10;AI-generated content may be incorrect.">
            <a:extLst>
              <a:ext uri="{FF2B5EF4-FFF2-40B4-BE49-F238E27FC236}">
                <a16:creationId xmlns:a16="http://schemas.microsoft.com/office/drawing/2014/main" id="{ED019540-C91F-35EC-C458-BA93D8980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927" y="1582874"/>
            <a:ext cx="2993184" cy="3045908"/>
          </a:xfrm>
          <a:prstGeom prst="rect">
            <a:avLst/>
          </a:prstGeom>
        </p:spPr>
      </p:pic>
      <p:pic>
        <p:nvPicPr>
          <p:cNvPr id="5" name="Graphic 4" descr="Checkbox Checked with solid fill">
            <a:extLst>
              <a:ext uri="{FF2B5EF4-FFF2-40B4-BE49-F238E27FC236}">
                <a16:creationId xmlns:a16="http://schemas.microsoft.com/office/drawing/2014/main" id="{DD0CBC27-0F13-6443-4B33-7652BA5EFB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14710" y="5047832"/>
            <a:ext cx="400111" cy="4001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E9EA9F8-3E3A-9160-0E57-CCD836D224C2}"/>
              </a:ext>
            </a:extLst>
          </p:cNvPr>
          <p:cNvSpPr txBox="1"/>
          <p:nvPr/>
        </p:nvSpPr>
        <p:spPr>
          <a:xfrm>
            <a:off x="1214821" y="5109389"/>
            <a:ext cx="74067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latin typeface="Helvetica" pitchFamily="2" charset="0"/>
              </a:rPr>
              <a:t>Increasing the galloyl functionalization led to a deterioration of mechanical performance, resulting in a more brittle characteristic in the PPGA adhesive films.</a:t>
            </a:r>
          </a:p>
        </p:txBody>
      </p:sp>
      <p:pic>
        <p:nvPicPr>
          <p:cNvPr id="7" name="Graphic 6" descr="Checkbox Checked with solid fill">
            <a:extLst>
              <a:ext uri="{FF2B5EF4-FFF2-40B4-BE49-F238E27FC236}">
                <a16:creationId xmlns:a16="http://schemas.microsoft.com/office/drawing/2014/main" id="{A8C8937C-F53F-745C-0BBB-F8D9A6BDF8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14710" y="5750831"/>
            <a:ext cx="400111" cy="4001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D108027-A779-84D6-4723-FE502AACDFBA}"/>
              </a:ext>
            </a:extLst>
          </p:cNvPr>
          <p:cNvSpPr txBox="1"/>
          <p:nvPr/>
        </p:nvSpPr>
        <p:spPr>
          <a:xfrm>
            <a:off x="1214821" y="5812388"/>
            <a:ext cx="74067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latin typeface="Helvetica" pitchFamily="2" charset="0"/>
              </a:rPr>
              <a:t>Beyond an incorporation amount of 8.9 mol%, the PPGA films became increasingly brittle; this loss of ductility led to a subsequent reduction in lap shear performance.</a:t>
            </a:r>
          </a:p>
        </p:txBody>
      </p:sp>
    </p:spTree>
    <p:extLst>
      <p:ext uri="{BB962C8B-B14F-4D97-AF65-F5344CB8AC3E}">
        <p14:creationId xmlns:p14="http://schemas.microsoft.com/office/powerpoint/2010/main" val="35164693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DB4C272-1785-82FD-328E-B465CF03A2B9}"/>
              </a:ext>
            </a:extLst>
          </p:cNvPr>
          <p:cNvGraphicFramePr>
            <a:graphicFrameLocks noGrp="1"/>
          </p:cNvGraphicFramePr>
          <p:nvPr/>
        </p:nvGraphicFramePr>
        <p:xfrm>
          <a:off x="745762" y="1506511"/>
          <a:ext cx="7652476" cy="4107302"/>
        </p:xfrm>
        <a:graphic>
          <a:graphicData uri="http://schemas.openxmlformats.org/drawingml/2006/table">
            <a:tbl>
              <a:tblPr firstRow="1" firstCol="1" bandRow="1"/>
              <a:tblGrid>
                <a:gridCol w="1630600">
                  <a:extLst>
                    <a:ext uri="{9D8B030D-6E8A-4147-A177-3AD203B41FA5}">
                      <a16:colId xmlns:a16="http://schemas.microsoft.com/office/drawing/2014/main" val="2699294300"/>
                    </a:ext>
                  </a:extLst>
                </a:gridCol>
                <a:gridCol w="1317199">
                  <a:extLst>
                    <a:ext uri="{9D8B030D-6E8A-4147-A177-3AD203B41FA5}">
                      <a16:colId xmlns:a16="http://schemas.microsoft.com/office/drawing/2014/main" val="3255527290"/>
                    </a:ext>
                  </a:extLst>
                </a:gridCol>
                <a:gridCol w="1317199">
                  <a:extLst>
                    <a:ext uri="{9D8B030D-6E8A-4147-A177-3AD203B41FA5}">
                      <a16:colId xmlns:a16="http://schemas.microsoft.com/office/drawing/2014/main" val="3391060748"/>
                    </a:ext>
                  </a:extLst>
                </a:gridCol>
                <a:gridCol w="1036061">
                  <a:extLst>
                    <a:ext uri="{9D8B030D-6E8A-4147-A177-3AD203B41FA5}">
                      <a16:colId xmlns:a16="http://schemas.microsoft.com/office/drawing/2014/main" val="349172585"/>
                    </a:ext>
                  </a:extLst>
                </a:gridCol>
                <a:gridCol w="653530">
                  <a:extLst>
                    <a:ext uri="{9D8B030D-6E8A-4147-A177-3AD203B41FA5}">
                      <a16:colId xmlns:a16="http://schemas.microsoft.com/office/drawing/2014/main" val="1777855166"/>
                    </a:ext>
                  </a:extLst>
                </a:gridCol>
                <a:gridCol w="914389">
                  <a:extLst>
                    <a:ext uri="{9D8B030D-6E8A-4147-A177-3AD203B41FA5}">
                      <a16:colId xmlns:a16="http://schemas.microsoft.com/office/drawing/2014/main" val="3626974837"/>
                    </a:ext>
                  </a:extLst>
                </a:gridCol>
                <a:gridCol w="783498">
                  <a:extLst>
                    <a:ext uri="{9D8B030D-6E8A-4147-A177-3AD203B41FA5}">
                      <a16:colId xmlns:a16="http://schemas.microsoft.com/office/drawing/2014/main" val="1761050727"/>
                    </a:ext>
                  </a:extLst>
                </a:gridCol>
              </a:tblGrid>
              <a:tr h="1099254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Sample name</a:t>
                      </a:r>
                      <a:endParaRPr lang="en-JP" sz="1200" b="0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Preparation ratio</a:t>
                      </a:r>
                      <a:endParaRPr lang="en-JP" sz="1200" b="0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(mol %)</a:t>
                      </a:r>
                      <a:endParaRPr lang="en-JP" sz="1200" b="0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Incorporation </a:t>
                      </a:r>
                      <a:r>
                        <a:rPr lang="en-US" sz="1200" b="0" kern="100" dirty="0" err="1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ratio</a:t>
                      </a:r>
                      <a:r>
                        <a:rPr lang="en-US" sz="1200" b="0" i="1" kern="100" baseline="30000" dirty="0" err="1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JP" sz="1200" b="0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(mol %)</a:t>
                      </a:r>
                      <a:endParaRPr lang="en-JP" sz="1200" b="0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i="1" kern="100" dirty="0" err="1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1200" b="0" kern="100" baseline="-25000" dirty="0" err="1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en-US" sz="1200" b="0" i="1" kern="100" baseline="30000" dirty="0" err="1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200" b="0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× 10</a:t>
                      </a:r>
                      <a:r>
                        <a:rPr lang="en-US" sz="1200" b="0" kern="100" baseline="300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JP" sz="1200" b="0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(g⋅mol</a:t>
                      </a:r>
                      <a:r>
                        <a:rPr lang="en-US" sz="1200" b="0" kern="100" baseline="300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  <a:r>
                        <a:rPr lang="en-US" sz="1200" b="0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JP" sz="1200" b="0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i="1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Ð</a:t>
                      </a:r>
                      <a:r>
                        <a:rPr lang="en-US" sz="1200" b="0" i="1" kern="100" baseline="300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i="1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1200" b="0" kern="100" baseline="-250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1200" b="0" i="1" kern="100" baseline="300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(°C)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i="1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sz="1200" b="0" kern="100" baseline="-250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sz="1200" b="0" i="1" kern="100" baseline="300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(%)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8575846"/>
                  </a:ext>
                </a:extLst>
              </a:tr>
              <a:tr h="376006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Pristine PP</a:t>
                      </a:r>
                      <a:r>
                        <a:rPr lang="en-US" sz="1200" b="0" i="1" kern="100" baseline="300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JP" sz="1200" b="0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308.4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4.4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161.6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52.7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1718932"/>
                  </a:ext>
                </a:extLst>
              </a:tr>
              <a:tr h="376006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PPGA6.2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15.9</a:t>
                      </a:r>
                      <a:endParaRPr lang="en-JP" sz="1200" b="0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6.2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331.7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3.7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165.7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32.5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6679649"/>
                  </a:ext>
                </a:extLst>
              </a:tr>
              <a:tr h="376006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PPGA8.9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27.5</a:t>
                      </a:r>
                      <a:endParaRPr lang="en-JP" sz="1200" b="0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8.9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321.0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3.1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165.7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23.9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403019"/>
                  </a:ext>
                </a:extLst>
              </a:tr>
              <a:tr h="376006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PPGA10.6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36.2</a:t>
                      </a:r>
                      <a:endParaRPr lang="en-JP" sz="1200" b="0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10.6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350.0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3.9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165.8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17.1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5067875"/>
                  </a:ext>
                </a:extLst>
              </a:tr>
              <a:tr h="376006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PPGA11.8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43.1</a:t>
                      </a:r>
                      <a:endParaRPr lang="en-JP" sz="1200" b="0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11.8</a:t>
                      </a:r>
                      <a:endParaRPr lang="en-JP" sz="1200" b="0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344.5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4.4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167.4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10.0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3063587"/>
                  </a:ext>
                </a:extLst>
              </a:tr>
              <a:tr h="376006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PPBA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27.5</a:t>
                      </a:r>
                      <a:endParaRPr lang="en-JP" sz="1200" b="0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JP" sz="1200" b="0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262.3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3.5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157.2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41.4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3286891"/>
                  </a:ext>
                </a:extLst>
              </a:tr>
              <a:tr h="376006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PPMA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27.5</a:t>
                      </a:r>
                      <a:endParaRPr lang="en-JP" sz="1200" b="0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JP" sz="1200" b="0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94.0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2.6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154.0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37.9</a:t>
                      </a:r>
                      <a:endParaRPr lang="en-JP" sz="1200" b="0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378109"/>
                  </a:ext>
                </a:extLst>
              </a:tr>
              <a:tr h="376006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PPCA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27.5</a:t>
                      </a:r>
                      <a:endParaRPr lang="en-JP" sz="1200" b="0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JP" sz="1200" b="0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389.2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4.9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163.9</a:t>
                      </a:r>
                      <a:endParaRPr lang="en-JP" sz="1200" b="0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200" b="0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39.0</a:t>
                      </a:r>
                      <a:endParaRPr lang="en-JP" sz="1200" b="0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631176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AAFA119-8E1E-6CC8-2FDD-D92D199EA019}"/>
              </a:ext>
            </a:extLst>
          </p:cNvPr>
          <p:cNvSpPr txBox="1"/>
          <p:nvPr/>
        </p:nvSpPr>
        <p:spPr>
          <a:xfrm>
            <a:off x="166909" y="1027857"/>
            <a:ext cx="4405091" cy="325219"/>
          </a:xfrm>
          <a:prstGeom prst="roundRect">
            <a:avLst>
              <a:gd name="adj" fmla="val 26354"/>
            </a:avLst>
          </a:prstGeom>
          <a:solidFill>
            <a:srgbClr val="FFC000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212121"/>
                </a:solidFill>
                <a:latin typeface="Helvetica" pitchFamily="2" charset="0"/>
              </a:rPr>
              <a:t>Summary of Characterization of Pristine PP / Grafted PPs </a:t>
            </a:r>
            <a:endParaRPr lang="en-US" sz="1200" b="1" dirty="0">
              <a:latin typeface="Helvetica" pitchFamily="2" charset="0"/>
            </a:endParaRPr>
          </a:p>
        </p:txBody>
      </p:sp>
      <p:pic>
        <p:nvPicPr>
          <p:cNvPr id="5" name="Graphic 4" descr="Checkbox Checked with solid fill">
            <a:extLst>
              <a:ext uri="{FF2B5EF4-FFF2-40B4-BE49-F238E27FC236}">
                <a16:creationId xmlns:a16="http://schemas.microsoft.com/office/drawing/2014/main" id="{79C867A0-9C1A-3D36-3C5F-2B76642D31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5762" y="5767248"/>
            <a:ext cx="400111" cy="4001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B24C513-3070-B796-E5CE-EEF0BCAB7F97}"/>
              </a:ext>
            </a:extLst>
          </p:cNvPr>
          <p:cNvSpPr txBox="1"/>
          <p:nvPr/>
        </p:nvSpPr>
        <p:spPr>
          <a:xfrm>
            <a:off x="1145873" y="5828805"/>
            <a:ext cx="74067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rgbClr val="0070C0"/>
                </a:solidFill>
                <a:latin typeface="Helvetica" pitchFamily="2" charset="0"/>
              </a:rPr>
              <a:t>PPGA retains a higher molecular weight</a:t>
            </a:r>
            <a:r>
              <a:rPr lang="en-US" sz="1200" b="1" dirty="0">
                <a:latin typeface="Helvetica" pitchFamily="2" charset="0"/>
              </a:rPr>
              <a:t> compared to other functionalized PPs, indicating fewer degradative side reactions during grafting (</a:t>
            </a:r>
            <a:r>
              <a:rPr lang="en-US" sz="1200" b="1" dirty="0">
                <a:solidFill>
                  <a:srgbClr val="0070C0"/>
                </a:solidFill>
                <a:latin typeface="Helvetica" pitchFamily="2" charset="0"/>
              </a:rPr>
              <a:t>suppression of β-scission</a:t>
            </a:r>
            <a:r>
              <a:rPr lang="en-US" sz="1200" b="1" dirty="0">
                <a:latin typeface="Helvetica" pitchFamily="2" charset="0"/>
              </a:rPr>
              <a:t>)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59EC478B-96E1-FA0E-836B-36B02022C28F}"/>
              </a:ext>
            </a:extLst>
          </p:cNvPr>
          <p:cNvSpPr/>
          <p:nvPr/>
        </p:nvSpPr>
        <p:spPr>
          <a:xfrm>
            <a:off x="5096656" y="1641423"/>
            <a:ext cx="831954" cy="3912433"/>
          </a:xfrm>
          <a:prstGeom prst="roundRect">
            <a:avLst/>
          </a:prstGeom>
          <a:noFill/>
          <a:ln w="9525"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7084574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D6BE7AF-B354-EC9B-7169-C5AA31EA2F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17" y="1622620"/>
            <a:ext cx="3543093" cy="37829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C8D340A-63B7-195E-C5BF-F705AF561492}"/>
              </a:ext>
            </a:extLst>
          </p:cNvPr>
          <p:cNvSpPr txBox="1"/>
          <p:nvPr/>
        </p:nvSpPr>
        <p:spPr>
          <a:xfrm>
            <a:off x="174404" y="1050335"/>
            <a:ext cx="3225220" cy="325219"/>
          </a:xfrm>
          <a:prstGeom prst="roundRect">
            <a:avLst>
              <a:gd name="adj" fmla="val 26354"/>
            </a:avLst>
          </a:prstGeom>
          <a:solidFill>
            <a:srgbClr val="FFC000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212121"/>
                </a:solidFill>
                <a:latin typeface="Helvetica" pitchFamily="2" charset="0"/>
              </a:rPr>
              <a:t>Adhesive Performance on PP Substrate</a:t>
            </a:r>
            <a:endParaRPr lang="en-US" sz="1200" b="1" dirty="0">
              <a:latin typeface="Helvetica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127FD0-A512-D138-CB08-4E93234D3D6A}"/>
              </a:ext>
            </a:extLst>
          </p:cNvPr>
          <p:cNvSpPr txBox="1"/>
          <p:nvPr/>
        </p:nvSpPr>
        <p:spPr>
          <a:xfrm>
            <a:off x="7285176" y="851692"/>
            <a:ext cx="1769807" cy="2462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JP" sz="1000" b="1" dirty="0">
                <a:latin typeface="Helvetica" pitchFamily="2" charset="0"/>
              </a:rPr>
              <a:t>Testing: Single lap shear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4C5C241-AA85-B801-733E-0F30C0451FA6}"/>
              </a:ext>
            </a:extLst>
          </p:cNvPr>
          <p:cNvSpPr/>
          <p:nvPr/>
        </p:nvSpPr>
        <p:spPr>
          <a:xfrm>
            <a:off x="246291" y="1594694"/>
            <a:ext cx="297787" cy="2977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13010F7-3031-8D62-A17E-305D24BFFD84}"/>
              </a:ext>
            </a:extLst>
          </p:cNvPr>
          <p:cNvSpPr txBox="1"/>
          <p:nvPr/>
        </p:nvSpPr>
        <p:spPr>
          <a:xfrm>
            <a:off x="1044491" y="5544000"/>
            <a:ext cx="7610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latin typeface="Helvetica" pitchFamily="2" charset="0"/>
              </a:rPr>
              <a:t>PPGA8.9 and PPGA10.6 showed the highest lap shear strength on PP substrates, outperforming all other adhesives, as evidenced by necking and whitening of the PP substrate (substrate failure).</a:t>
            </a:r>
            <a:endParaRPr lang="en-JP" sz="1200" b="1" baseline="-25000" dirty="0">
              <a:latin typeface="Helvetica" pitchFamily="2" charset="0"/>
            </a:endParaRPr>
          </a:p>
        </p:txBody>
      </p:sp>
      <p:pic>
        <p:nvPicPr>
          <p:cNvPr id="8" name="Graphic 7" descr="Checkbox Checked with solid fill">
            <a:extLst>
              <a:ext uri="{FF2B5EF4-FFF2-40B4-BE49-F238E27FC236}">
                <a16:creationId xmlns:a16="http://schemas.microsoft.com/office/drawing/2014/main" id="{D28BA7DE-D3D7-1A58-76A1-2D1B3014E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4355" y="5480014"/>
            <a:ext cx="400111" cy="400111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B9C10136-8B25-C7E5-52F5-E4E3A4C42D4F}"/>
              </a:ext>
            </a:extLst>
          </p:cNvPr>
          <p:cNvGrpSpPr/>
          <p:nvPr/>
        </p:nvGrpSpPr>
        <p:grpSpPr>
          <a:xfrm>
            <a:off x="3605418" y="1439475"/>
            <a:ext cx="1092543" cy="1093318"/>
            <a:chOff x="3096822" y="1342831"/>
            <a:chExt cx="1092543" cy="1093318"/>
          </a:xfrm>
        </p:grpSpPr>
        <p:pic>
          <p:nvPicPr>
            <p:cNvPr id="10" name="Picture 9" descr="A grey rectangular object with blue stripe&#10;&#10;AI-generated content may be incorrect.">
              <a:extLst>
                <a:ext uri="{FF2B5EF4-FFF2-40B4-BE49-F238E27FC236}">
                  <a16:creationId xmlns:a16="http://schemas.microsoft.com/office/drawing/2014/main" id="{FF97303C-BF4A-DB1C-0F7A-8A8AA0B0B80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27192" t="9764" r="25400" b="3382"/>
            <a:stretch>
              <a:fillRect/>
            </a:stretch>
          </p:blipFill>
          <p:spPr>
            <a:xfrm rot="15300000">
              <a:off x="3096435" y="1343218"/>
              <a:ext cx="1093318" cy="1092543"/>
            </a:xfrm>
            <a:prstGeom prst="ellipse">
              <a:avLst/>
            </a:prstGeom>
          </p:spPr>
        </p:pic>
        <p:sp>
          <p:nvSpPr>
            <p:cNvPr id="11" name="Up Arrow 10">
              <a:extLst>
                <a:ext uri="{FF2B5EF4-FFF2-40B4-BE49-F238E27FC236}">
                  <a16:creationId xmlns:a16="http://schemas.microsoft.com/office/drawing/2014/main" id="{AC7E3B22-7B7F-C0DE-38FB-66412A33B9FC}"/>
                </a:ext>
              </a:extLst>
            </p:cNvPr>
            <p:cNvSpPr/>
            <p:nvPr/>
          </p:nvSpPr>
          <p:spPr>
            <a:xfrm>
              <a:off x="3766202" y="1451546"/>
              <a:ext cx="284813" cy="297289"/>
            </a:xfrm>
            <a:prstGeom prst="upArrow">
              <a:avLst/>
            </a:prstGeom>
            <a:solidFill>
              <a:srgbClr val="FF0000"/>
            </a:solidFill>
            <a:ln w="3175"/>
            <a:scene3d>
              <a:camera prst="isometricOffAxis1Left"/>
              <a:lightRig rig="threePt" dir="t"/>
            </a:scene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  <p:sp>
          <p:nvSpPr>
            <p:cNvPr id="12" name="Up Arrow 11">
              <a:extLst>
                <a:ext uri="{FF2B5EF4-FFF2-40B4-BE49-F238E27FC236}">
                  <a16:creationId xmlns:a16="http://schemas.microsoft.com/office/drawing/2014/main" id="{B50DDD43-FBA5-393D-83A9-F622C05B07D4}"/>
                </a:ext>
              </a:extLst>
            </p:cNvPr>
            <p:cNvSpPr/>
            <p:nvPr/>
          </p:nvSpPr>
          <p:spPr>
            <a:xfrm rot="10800000">
              <a:off x="3189080" y="2036163"/>
              <a:ext cx="284813" cy="297289"/>
            </a:xfrm>
            <a:prstGeom prst="upArrow">
              <a:avLst/>
            </a:prstGeom>
            <a:solidFill>
              <a:srgbClr val="FF0000"/>
            </a:solidFill>
            <a:ln w="3175"/>
            <a:scene3d>
              <a:camera prst="isometricOffAxis1Left"/>
              <a:lightRig rig="threePt" dir="t"/>
            </a:scene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E2F5BE43-B460-7B19-5E19-26B75069AD89}"/>
              </a:ext>
            </a:extLst>
          </p:cNvPr>
          <p:cNvSpPr txBox="1"/>
          <p:nvPr/>
        </p:nvSpPr>
        <p:spPr>
          <a:xfrm>
            <a:off x="1044491" y="6130884"/>
            <a:ext cx="7775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Helvetica" pitchFamily="2" charset="0"/>
              </a:rPr>
              <a:t>PPCA (with catechol group) exhibited no adhesion because catechol groups oxidized to quinones during synthesis.</a:t>
            </a:r>
            <a:endParaRPr lang="en-JP" sz="1200" b="1" baseline="-25000" dirty="0">
              <a:latin typeface="Helvetica" pitchFamily="2" charset="0"/>
            </a:endParaRPr>
          </a:p>
        </p:txBody>
      </p:sp>
      <p:pic>
        <p:nvPicPr>
          <p:cNvPr id="14" name="Graphic 13" descr="Checkbox Checked with solid fill">
            <a:extLst>
              <a:ext uri="{FF2B5EF4-FFF2-40B4-BE49-F238E27FC236}">
                <a16:creationId xmlns:a16="http://schemas.microsoft.com/office/drawing/2014/main" id="{885D19AC-57B1-E8D2-B152-8F86944D83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4771" y="6066898"/>
            <a:ext cx="400111" cy="400111"/>
          </a:xfrm>
          <a:prstGeom prst="rect">
            <a:avLst/>
          </a:prstGeom>
        </p:spPr>
      </p:pic>
      <p:pic>
        <p:nvPicPr>
          <p:cNvPr id="4" name="0630-1.mp4">
            <a:hlinkClick r:id="" action="ppaction://media"/>
            <a:extLst>
              <a:ext uri="{FF2B5EF4-FFF2-40B4-BE49-F238E27FC236}">
                <a16:creationId xmlns:a16="http://schemas.microsoft.com/office/drawing/2014/main" id="{6671D371-4F64-71CD-335A-6293AB21801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341888" y="1127201"/>
            <a:ext cx="2448457" cy="435281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B2CE2EA-CAFA-B488-3D70-11ED984654C4}"/>
              </a:ext>
            </a:extLst>
          </p:cNvPr>
          <p:cNvSpPr txBox="1"/>
          <p:nvPr/>
        </p:nvSpPr>
        <p:spPr>
          <a:xfrm>
            <a:off x="5187431" y="911835"/>
            <a:ext cx="1769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" pitchFamily="2" charset="0"/>
              </a:rPr>
              <a:t>100x playback speed</a:t>
            </a:r>
            <a:endParaRPr lang="en-JP" sz="1200" b="1" baseline="-25000" dirty="0"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477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-up of a grey surface&#10;&#10;AI-generated content may be incorrect.">
            <a:extLst>
              <a:ext uri="{FF2B5EF4-FFF2-40B4-BE49-F238E27FC236}">
                <a16:creationId xmlns:a16="http://schemas.microsoft.com/office/drawing/2014/main" id="{954B8640-F93B-84AF-E564-E959C96960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34" y="1325444"/>
            <a:ext cx="2825749" cy="2895545"/>
          </a:xfrm>
          <a:prstGeom prst="rect">
            <a:avLst/>
          </a:prstGeom>
        </p:spPr>
      </p:pic>
      <p:pic>
        <p:nvPicPr>
          <p:cNvPr id="3" name="Picture 2" descr="A close-up of a grey surface&#10;&#10;AI-generated content may be incorrect.">
            <a:extLst>
              <a:ext uri="{FF2B5EF4-FFF2-40B4-BE49-F238E27FC236}">
                <a16:creationId xmlns:a16="http://schemas.microsoft.com/office/drawing/2014/main" id="{B87B5203-2D9A-EE8C-97DE-0DB218FB38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800" y="1325445"/>
            <a:ext cx="2817341" cy="2895545"/>
          </a:xfrm>
          <a:prstGeom prst="rect">
            <a:avLst/>
          </a:prstGeom>
        </p:spPr>
      </p:pic>
      <p:pic>
        <p:nvPicPr>
          <p:cNvPr id="4" name="Picture 3" descr="A screenshot of a computer screen&#10;&#10;AI-generated content may be incorrect.">
            <a:extLst>
              <a:ext uri="{FF2B5EF4-FFF2-40B4-BE49-F238E27FC236}">
                <a16:creationId xmlns:a16="http://schemas.microsoft.com/office/drawing/2014/main" id="{414AB1FF-AE73-D5F5-4554-510ABF1471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572" y="1595250"/>
            <a:ext cx="3394428" cy="249625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5841A29-6665-7790-42B5-136FD4AE5990}"/>
              </a:ext>
            </a:extLst>
          </p:cNvPr>
          <p:cNvSpPr txBox="1"/>
          <p:nvPr/>
        </p:nvSpPr>
        <p:spPr>
          <a:xfrm>
            <a:off x="166909" y="909195"/>
            <a:ext cx="1769807" cy="325219"/>
          </a:xfrm>
          <a:prstGeom prst="roundRect">
            <a:avLst>
              <a:gd name="adj" fmla="val 26354"/>
            </a:avLst>
          </a:prstGeom>
          <a:solidFill>
            <a:srgbClr val="FFC000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212121"/>
                </a:solidFill>
                <a:latin typeface="Helvetica" pitchFamily="2" charset="0"/>
              </a:rPr>
              <a:t>Interfacial Analysis</a:t>
            </a:r>
            <a:endParaRPr lang="en-US" sz="1200" b="1" dirty="0">
              <a:latin typeface="Helvetica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21FABD-294C-A4C0-5DE7-1507DE549E82}"/>
              </a:ext>
            </a:extLst>
          </p:cNvPr>
          <p:cNvSpPr txBox="1"/>
          <p:nvPr/>
        </p:nvSpPr>
        <p:spPr>
          <a:xfrm>
            <a:off x="7364361" y="948693"/>
            <a:ext cx="1445343" cy="2462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JP" sz="1000" b="1" dirty="0">
                <a:latin typeface="Helvetica" pitchFamily="2" charset="0"/>
              </a:rPr>
              <a:t>Instrument: STEM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B8B394-7141-5FF3-D146-C7ABA44140B1}"/>
              </a:ext>
            </a:extLst>
          </p:cNvPr>
          <p:cNvSpPr txBox="1"/>
          <p:nvPr/>
        </p:nvSpPr>
        <p:spPr>
          <a:xfrm>
            <a:off x="1373768" y="4490794"/>
            <a:ext cx="6851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latin typeface="Helvetica" pitchFamily="2" charset="0"/>
              </a:rPr>
              <a:t>Clear interfacial layers were observed between PP substrate and PPGA adhesives, indicating effective interdiffusion and partial fusion during hot pressing.</a:t>
            </a:r>
            <a:endParaRPr lang="en-JP" sz="1200" b="1" baseline="-25000" dirty="0">
              <a:latin typeface="Helvetica" pitchFamily="2" charset="0"/>
            </a:endParaRPr>
          </a:p>
        </p:txBody>
      </p:sp>
      <p:pic>
        <p:nvPicPr>
          <p:cNvPr id="8" name="Graphic 7" descr="Checkbox Checked with solid fill">
            <a:extLst>
              <a:ext uri="{FF2B5EF4-FFF2-40B4-BE49-F238E27FC236}">
                <a16:creationId xmlns:a16="http://schemas.microsoft.com/office/drawing/2014/main" id="{EF4D239F-F7F2-63C3-5EB3-C51323EA44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8897" y="4426808"/>
            <a:ext cx="400111" cy="40011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B4B79C7-7750-CA09-7295-ADD0DCA70685}"/>
              </a:ext>
            </a:extLst>
          </p:cNvPr>
          <p:cNvSpPr txBox="1"/>
          <p:nvPr/>
        </p:nvSpPr>
        <p:spPr>
          <a:xfrm>
            <a:off x="1373768" y="5136523"/>
            <a:ext cx="68514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rgbClr val="0070C0"/>
                </a:solidFill>
                <a:latin typeface="Helvetica" pitchFamily="2" charset="0"/>
              </a:rPr>
              <a:t>PPGA6.2</a:t>
            </a:r>
            <a:r>
              <a:rPr lang="en-US" sz="1200" b="1" dirty="0">
                <a:latin typeface="Helvetica" pitchFamily="2" charset="0"/>
              </a:rPr>
              <a:t> exhibited a dense, </a:t>
            </a:r>
            <a:r>
              <a:rPr lang="en-US" sz="1200" b="1" dirty="0">
                <a:solidFill>
                  <a:srgbClr val="0070C0"/>
                </a:solidFill>
                <a:latin typeface="Helvetica" pitchFamily="2" charset="0"/>
              </a:rPr>
              <a:t>continuous lamellar structure</a:t>
            </a:r>
            <a:r>
              <a:rPr lang="en-US" sz="1200" b="1" dirty="0">
                <a:latin typeface="Helvetica" pitchFamily="2" charset="0"/>
              </a:rPr>
              <a:t> extending from PP substrate into the adhesive, while </a:t>
            </a:r>
            <a:r>
              <a:rPr lang="en-US" sz="1200" b="1" dirty="0">
                <a:solidFill>
                  <a:srgbClr val="0070C0"/>
                </a:solidFill>
                <a:latin typeface="Helvetica" pitchFamily="2" charset="0"/>
              </a:rPr>
              <a:t>PPGA10.6</a:t>
            </a:r>
            <a:r>
              <a:rPr lang="en-US" sz="1200" b="1" dirty="0">
                <a:latin typeface="Helvetica" pitchFamily="2" charset="0"/>
              </a:rPr>
              <a:t> showed a broader </a:t>
            </a:r>
            <a:r>
              <a:rPr lang="en-US" sz="1200" b="1" dirty="0">
                <a:solidFill>
                  <a:srgbClr val="0070C0"/>
                </a:solidFill>
                <a:latin typeface="Helvetica" pitchFamily="2" charset="0"/>
              </a:rPr>
              <a:t>amorphous interphase with fewer lamellae</a:t>
            </a:r>
            <a:r>
              <a:rPr lang="en-US" sz="1200" b="1" dirty="0">
                <a:latin typeface="Helvetica" pitchFamily="2" charset="0"/>
              </a:rPr>
              <a:t>.</a:t>
            </a:r>
            <a:endParaRPr lang="en-JP" sz="1200" b="1" baseline="-25000" dirty="0">
              <a:latin typeface="Helvetica" pitchFamily="2" charset="0"/>
            </a:endParaRPr>
          </a:p>
        </p:txBody>
      </p:sp>
      <p:pic>
        <p:nvPicPr>
          <p:cNvPr id="10" name="Graphic 9" descr="Checkbox Checked with solid fill">
            <a:extLst>
              <a:ext uri="{FF2B5EF4-FFF2-40B4-BE49-F238E27FC236}">
                <a16:creationId xmlns:a16="http://schemas.microsoft.com/office/drawing/2014/main" id="{43E04FF0-0F40-929B-EDD8-98293C755C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8897" y="5057734"/>
            <a:ext cx="400111" cy="40011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69825AB-493F-6052-35FD-9709787BFE00}"/>
              </a:ext>
            </a:extLst>
          </p:cNvPr>
          <p:cNvSpPr txBox="1"/>
          <p:nvPr/>
        </p:nvSpPr>
        <p:spPr>
          <a:xfrm>
            <a:off x="1373768" y="5873628"/>
            <a:ext cx="6851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latin typeface="Helvetica" pitchFamily="2" charset="0"/>
              </a:rPr>
              <a:t>This </a:t>
            </a:r>
            <a:r>
              <a:rPr lang="en-US" sz="1200" b="1" dirty="0">
                <a:solidFill>
                  <a:srgbClr val="0070C0"/>
                </a:solidFill>
                <a:latin typeface="Helvetica" pitchFamily="2" charset="0"/>
              </a:rPr>
              <a:t>amorphous layer </a:t>
            </a:r>
            <a:r>
              <a:rPr lang="en-US" sz="1200" b="1" dirty="0">
                <a:latin typeface="Helvetica" pitchFamily="2" charset="0"/>
              </a:rPr>
              <a:t>accommodates mechanical deformation and stress distribution across the joint contributing to higher toughness and resistance to interfacial failure.</a:t>
            </a:r>
            <a:r>
              <a:rPr lang="en-US" sz="1200" b="1" baseline="30000" dirty="0">
                <a:latin typeface="Helvetica" pitchFamily="2" charset="0"/>
              </a:rPr>
              <a:t>[12]</a:t>
            </a:r>
            <a:endParaRPr lang="en-JP" sz="1200" b="1" baseline="30000" dirty="0">
              <a:latin typeface="Helvetica" pitchFamily="2" charset="0"/>
            </a:endParaRPr>
          </a:p>
        </p:txBody>
      </p:sp>
      <p:pic>
        <p:nvPicPr>
          <p:cNvPr id="12" name="Graphic 11" descr="Checkbox Checked with solid fill">
            <a:extLst>
              <a:ext uri="{FF2B5EF4-FFF2-40B4-BE49-F238E27FC236}">
                <a16:creationId xmlns:a16="http://schemas.microsoft.com/office/drawing/2014/main" id="{ED1AB26D-DB63-CFFC-34A9-BC1BE0ECE6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8897" y="5794839"/>
            <a:ext cx="400111" cy="40011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1705A94-3F97-FE50-6964-C216DAFAF1D0}"/>
              </a:ext>
            </a:extLst>
          </p:cNvPr>
          <p:cNvSpPr txBox="1"/>
          <p:nvPr/>
        </p:nvSpPr>
        <p:spPr>
          <a:xfrm>
            <a:off x="-52039" y="6426067"/>
            <a:ext cx="822521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Helvetica" pitchFamily="2" charset="0"/>
              </a:rPr>
              <a:t>[12] Yui, N. </a:t>
            </a:r>
            <a:r>
              <a:rPr lang="en-US" sz="900" i="1" dirty="0">
                <a:latin typeface="Helvetica" pitchFamily="2" charset="0"/>
              </a:rPr>
              <a:t>et al.</a:t>
            </a:r>
            <a:r>
              <a:rPr lang="en-US" sz="900" dirty="0">
                <a:latin typeface="Helvetica" pitchFamily="2" charset="0"/>
              </a:rPr>
              <a:t> </a:t>
            </a:r>
            <a:r>
              <a:rPr lang="en-US" sz="900" dirty="0" err="1">
                <a:latin typeface="Helvetica" pitchFamily="2" charset="0"/>
              </a:rPr>
              <a:t>Polym</a:t>
            </a:r>
            <a:r>
              <a:rPr lang="en-US" sz="900" dirty="0">
                <a:latin typeface="Helvetica" pitchFamily="2" charset="0"/>
              </a:rPr>
              <a:t>. J. 1995, 27, 614–622.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6B72F95-33D2-27FC-9C59-FF08C0F5DCE6}"/>
              </a:ext>
            </a:extLst>
          </p:cNvPr>
          <p:cNvSpPr/>
          <p:nvPr/>
        </p:nvSpPr>
        <p:spPr>
          <a:xfrm>
            <a:off x="3304800" y="2404800"/>
            <a:ext cx="1396800" cy="842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934691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4B0B105-6F07-29E2-8EF7-D804C8BEF74D}"/>
              </a:ext>
            </a:extLst>
          </p:cNvPr>
          <p:cNvSpPr txBox="1"/>
          <p:nvPr/>
        </p:nvSpPr>
        <p:spPr>
          <a:xfrm>
            <a:off x="166909" y="998120"/>
            <a:ext cx="3391454" cy="325219"/>
          </a:xfrm>
          <a:prstGeom prst="roundRect">
            <a:avLst>
              <a:gd name="adj" fmla="val 26354"/>
            </a:avLst>
          </a:prstGeom>
          <a:solidFill>
            <a:srgbClr val="FFC000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212121"/>
                </a:solidFill>
                <a:latin typeface="Helvetica" pitchFamily="2" charset="0"/>
              </a:rPr>
              <a:t>Adhesive Performance on Metal Substrates</a:t>
            </a:r>
            <a:endParaRPr lang="en-US" sz="1200" b="1" dirty="0">
              <a:latin typeface="Helvetica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CE3848-09E2-0AA1-0990-0F7F845C7D1F}"/>
              </a:ext>
            </a:extLst>
          </p:cNvPr>
          <p:cNvSpPr txBox="1"/>
          <p:nvPr/>
        </p:nvSpPr>
        <p:spPr>
          <a:xfrm>
            <a:off x="7039897" y="974740"/>
            <a:ext cx="1769807" cy="2462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JP" sz="1000" b="1" dirty="0">
                <a:latin typeface="Helvetica" pitchFamily="2" charset="0"/>
              </a:rPr>
              <a:t>Testing: Single lap shear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C8D68D1-486B-0521-F6E6-E83C57332A6B}"/>
              </a:ext>
            </a:extLst>
          </p:cNvPr>
          <p:cNvGrpSpPr/>
          <p:nvPr/>
        </p:nvGrpSpPr>
        <p:grpSpPr>
          <a:xfrm>
            <a:off x="3419449" y="519143"/>
            <a:ext cx="646482" cy="646941"/>
            <a:chOff x="3096822" y="1342831"/>
            <a:chExt cx="1092543" cy="1093318"/>
          </a:xfrm>
        </p:grpSpPr>
        <p:pic>
          <p:nvPicPr>
            <p:cNvPr id="6" name="Picture 5" descr="A grey rectangular object with blue stripe&#10;&#10;AI-generated content may be incorrect.">
              <a:extLst>
                <a:ext uri="{FF2B5EF4-FFF2-40B4-BE49-F238E27FC236}">
                  <a16:creationId xmlns:a16="http://schemas.microsoft.com/office/drawing/2014/main" id="{3858F5A2-E9A1-AF21-BB72-64BC21F1EB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27192" t="9764" r="25400" b="3382"/>
            <a:stretch>
              <a:fillRect/>
            </a:stretch>
          </p:blipFill>
          <p:spPr>
            <a:xfrm rot="15300000">
              <a:off x="3096435" y="1343218"/>
              <a:ext cx="1093318" cy="1092543"/>
            </a:xfrm>
            <a:prstGeom prst="ellipse">
              <a:avLst/>
            </a:prstGeom>
          </p:spPr>
        </p:pic>
        <p:sp>
          <p:nvSpPr>
            <p:cNvPr id="7" name="Up Arrow 6">
              <a:extLst>
                <a:ext uri="{FF2B5EF4-FFF2-40B4-BE49-F238E27FC236}">
                  <a16:creationId xmlns:a16="http://schemas.microsoft.com/office/drawing/2014/main" id="{2FEB6970-6134-8C74-A98D-780C8D48D06F}"/>
                </a:ext>
              </a:extLst>
            </p:cNvPr>
            <p:cNvSpPr/>
            <p:nvPr/>
          </p:nvSpPr>
          <p:spPr>
            <a:xfrm>
              <a:off x="3766202" y="1451546"/>
              <a:ext cx="284813" cy="297289"/>
            </a:xfrm>
            <a:prstGeom prst="upArrow">
              <a:avLst/>
            </a:prstGeom>
            <a:solidFill>
              <a:srgbClr val="FF0000"/>
            </a:solidFill>
            <a:ln w="3175"/>
            <a:scene3d>
              <a:camera prst="isometricOffAxis1Left"/>
              <a:lightRig rig="threePt" dir="t"/>
            </a:scene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  <p:sp>
          <p:nvSpPr>
            <p:cNvPr id="8" name="Up Arrow 7">
              <a:extLst>
                <a:ext uri="{FF2B5EF4-FFF2-40B4-BE49-F238E27FC236}">
                  <a16:creationId xmlns:a16="http://schemas.microsoft.com/office/drawing/2014/main" id="{476E594E-36B7-DF8D-2AF3-D02B49E2D17A}"/>
                </a:ext>
              </a:extLst>
            </p:cNvPr>
            <p:cNvSpPr/>
            <p:nvPr/>
          </p:nvSpPr>
          <p:spPr>
            <a:xfrm rot="10800000">
              <a:off x="3189080" y="2036163"/>
              <a:ext cx="284813" cy="297289"/>
            </a:xfrm>
            <a:prstGeom prst="upArrow">
              <a:avLst/>
            </a:prstGeom>
            <a:solidFill>
              <a:srgbClr val="FF0000"/>
            </a:solidFill>
            <a:ln w="3175"/>
            <a:scene3d>
              <a:camera prst="isometricOffAxis1Left"/>
              <a:lightRig rig="threePt" dir="t"/>
            </a:scene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158FC57D-36FF-D39A-31ED-D26CD50B2FC1}"/>
              </a:ext>
            </a:extLst>
          </p:cNvPr>
          <p:cNvSpPr txBox="1"/>
          <p:nvPr/>
        </p:nvSpPr>
        <p:spPr>
          <a:xfrm>
            <a:off x="1373768" y="5355625"/>
            <a:ext cx="6851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latin typeface="Helvetica" pitchFamily="2" charset="0"/>
              </a:rPr>
              <a:t>PPGA8.9 demonstrated </a:t>
            </a:r>
            <a:r>
              <a:rPr lang="en-US" sz="1200" b="1" dirty="0">
                <a:solidFill>
                  <a:srgbClr val="0070C0"/>
                </a:solidFill>
                <a:latin typeface="Helvetica" pitchFamily="2" charset="0"/>
              </a:rPr>
              <a:t>superior lap shear performance</a:t>
            </a:r>
            <a:r>
              <a:rPr lang="en-US" sz="1200" b="1" dirty="0">
                <a:latin typeface="Helvetica" pitchFamily="2" charset="0"/>
              </a:rPr>
              <a:t> on aluminum stainless steel and copper substrates, outperform the commercially available and previously reported HMAs.</a:t>
            </a:r>
            <a:endParaRPr lang="en-JP" sz="1200" b="1" baseline="-25000" dirty="0">
              <a:latin typeface="Helvetica" pitchFamily="2" charset="0"/>
            </a:endParaRPr>
          </a:p>
        </p:txBody>
      </p:sp>
      <p:pic>
        <p:nvPicPr>
          <p:cNvPr id="10" name="Graphic 9" descr="Checkbox Checked with solid fill">
            <a:extLst>
              <a:ext uri="{FF2B5EF4-FFF2-40B4-BE49-F238E27FC236}">
                <a16:creationId xmlns:a16="http://schemas.microsoft.com/office/drawing/2014/main" id="{27E92239-3338-AF9A-E2A7-37970F3BE8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8897" y="5291639"/>
            <a:ext cx="400111" cy="40011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CB99FD1-E14D-76C2-9858-166AA0DE8E78}"/>
              </a:ext>
            </a:extLst>
          </p:cNvPr>
          <p:cNvSpPr txBox="1"/>
          <p:nvPr/>
        </p:nvSpPr>
        <p:spPr>
          <a:xfrm>
            <a:off x="1373768" y="5976304"/>
            <a:ext cx="6851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latin typeface="Helvetica" pitchFamily="2" charset="0"/>
              </a:rPr>
              <a:t>The PPGA adhesive still exhibited satisfactory adhesion strength after repeated use, emphasizing the </a:t>
            </a:r>
            <a:r>
              <a:rPr lang="en-US" sz="1200" b="1" dirty="0">
                <a:solidFill>
                  <a:srgbClr val="0070C0"/>
                </a:solidFill>
                <a:latin typeface="Helvetica" pitchFamily="2" charset="0"/>
              </a:rPr>
              <a:t>reuseable benefit of hot-melt adhesive.</a:t>
            </a:r>
            <a:endParaRPr lang="en-JP" sz="1200" b="1" baseline="-25000" dirty="0">
              <a:solidFill>
                <a:srgbClr val="0070C0"/>
              </a:solidFill>
              <a:latin typeface="Helvetica" pitchFamily="2" charset="0"/>
            </a:endParaRPr>
          </a:p>
        </p:txBody>
      </p:sp>
      <p:pic>
        <p:nvPicPr>
          <p:cNvPr id="12" name="Graphic 11" descr="Checkbox Checked with solid fill">
            <a:extLst>
              <a:ext uri="{FF2B5EF4-FFF2-40B4-BE49-F238E27FC236}">
                <a16:creationId xmlns:a16="http://schemas.microsoft.com/office/drawing/2014/main" id="{54761226-74A7-2D0C-0BE9-82211C813B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8897" y="5882777"/>
            <a:ext cx="400111" cy="40011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DAC10EA-02DC-FFF1-A44B-5A267AFE0C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4833" y="1863819"/>
            <a:ext cx="3675473" cy="3318799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42583D78-689E-764E-9EDB-EBE5A0DF9DFD}"/>
              </a:ext>
            </a:extLst>
          </p:cNvPr>
          <p:cNvSpPr/>
          <p:nvPr/>
        </p:nvSpPr>
        <p:spPr>
          <a:xfrm>
            <a:off x="6537542" y="1540134"/>
            <a:ext cx="2219877" cy="445685"/>
          </a:xfrm>
          <a:prstGeom prst="roundRect">
            <a:avLst>
              <a:gd name="adj" fmla="val 140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Helvetica" pitchFamily="2" charset="0"/>
              </a:rPr>
              <a:t>Reuseable performance on stainless steel substrate</a:t>
            </a:r>
            <a:endParaRPr lang="en-US" sz="1200" b="1" baseline="30000" dirty="0">
              <a:solidFill>
                <a:schemeClr val="bg1"/>
              </a:solidFill>
              <a:latin typeface="Helvetica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6CC39FF-51F8-8F36-8131-48D833607523}"/>
              </a:ext>
            </a:extLst>
          </p:cNvPr>
          <p:cNvSpPr txBox="1"/>
          <p:nvPr/>
        </p:nvSpPr>
        <p:spPr>
          <a:xfrm>
            <a:off x="-52039" y="6457165"/>
            <a:ext cx="7091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Helvetica" pitchFamily="2" charset="0"/>
              </a:rPr>
              <a:t>[13] Kruszynski, J. </a:t>
            </a:r>
            <a:r>
              <a:rPr lang="en-US" sz="900" i="1" dirty="0">
                <a:latin typeface="Helvetica" pitchFamily="2" charset="0"/>
              </a:rPr>
              <a:t>et al.</a:t>
            </a:r>
            <a:r>
              <a:rPr lang="en-US" sz="900" dirty="0">
                <a:latin typeface="Helvetica" pitchFamily="2" charset="0"/>
              </a:rPr>
              <a:t> ACS Appl. </a:t>
            </a:r>
            <a:r>
              <a:rPr lang="en-US" sz="900" dirty="0" err="1">
                <a:latin typeface="Helvetica" pitchFamily="2" charset="0"/>
              </a:rPr>
              <a:t>Polym</a:t>
            </a:r>
            <a:r>
              <a:rPr lang="en-US" sz="900" dirty="0">
                <a:latin typeface="Helvetica" pitchFamily="2" charset="0"/>
              </a:rPr>
              <a:t>. Mater. 2023, 5 (5), 3875–3882. [14] </a:t>
            </a:r>
            <a:r>
              <a:rPr lang="en-US" sz="900" dirty="0" err="1">
                <a:latin typeface="Helvetica" pitchFamily="2" charset="0"/>
              </a:rPr>
              <a:t>Payra</a:t>
            </a:r>
            <a:r>
              <a:rPr lang="en-US" sz="900" dirty="0">
                <a:latin typeface="Helvetica" pitchFamily="2" charset="0"/>
              </a:rPr>
              <a:t>, D. </a:t>
            </a:r>
            <a:r>
              <a:rPr lang="en-US" sz="900" i="1" dirty="0">
                <a:latin typeface="Helvetica" pitchFamily="2" charset="0"/>
              </a:rPr>
              <a:t>et al.</a:t>
            </a:r>
            <a:r>
              <a:rPr lang="en-US" sz="900" dirty="0">
                <a:latin typeface="Helvetica" pitchFamily="2" charset="0"/>
              </a:rPr>
              <a:t> </a:t>
            </a:r>
            <a:r>
              <a:rPr lang="en-US" sz="900" dirty="0" err="1">
                <a:latin typeface="Helvetica" pitchFamily="2" charset="0"/>
              </a:rPr>
              <a:t>Polym</a:t>
            </a:r>
            <a:r>
              <a:rPr lang="en-US" sz="900" dirty="0">
                <a:latin typeface="Helvetica" pitchFamily="2" charset="0"/>
              </a:rPr>
              <a:t>. Chem. 2017, 8 (10), 1654–1663. [15] Evans, A. </a:t>
            </a:r>
            <a:r>
              <a:rPr lang="en-US" sz="900" i="1" dirty="0">
                <a:latin typeface="Helvetica" pitchFamily="2" charset="0"/>
              </a:rPr>
              <a:t>et al.</a:t>
            </a:r>
            <a:r>
              <a:rPr lang="en-US" sz="900" dirty="0">
                <a:latin typeface="Helvetica" pitchFamily="2" charset="0"/>
              </a:rPr>
              <a:t> ACS Appl. Mater. Interfaces 2025, 17 (23), 34592–34601. 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05EA1E-A722-6D81-82D4-51B283AB56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48" y="2060982"/>
            <a:ext cx="4888382" cy="3211461"/>
          </a:xfrm>
          <a:prstGeom prst="rect">
            <a:avLst/>
          </a:prstGeom>
        </p:spPr>
      </p:pic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F9E2C9AC-DAEC-1798-4E5B-54161DAA21D7}"/>
              </a:ext>
            </a:extLst>
          </p:cNvPr>
          <p:cNvSpPr/>
          <p:nvPr/>
        </p:nvSpPr>
        <p:spPr>
          <a:xfrm>
            <a:off x="2396065" y="1402243"/>
            <a:ext cx="1016793" cy="936346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4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20C4E4FC-AE83-387E-1DB4-498AEA50A684}"/>
              </a:ext>
            </a:extLst>
          </p:cNvPr>
          <p:cNvSpPr/>
          <p:nvPr/>
        </p:nvSpPr>
        <p:spPr>
          <a:xfrm>
            <a:off x="3508559" y="1364298"/>
            <a:ext cx="1016793" cy="1262022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9049ECA-C0A7-EC35-4012-DED82F58AB14}"/>
              </a:ext>
            </a:extLst>
          </p:cNvPr>
          <p:cNvGrpSpPr/>
          <p:nvPr/>
        </p:nvGrpSpPr>
        <p:grpSpPr>
          <a:xfrm>
            <a:off x="4637095" y="1311892"/>
            <a:ext cx="824557" cy="900475"/>
            <a:chOff x="4629091" y="1260800"/>
            <a:chExt cx="824557" cy="900475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77E975E6-B5E0-F154-2CB9-BAE2DFE4B301}"/>
                </a:ext>
              </a:extLst>
            </p:cNvPr>
            <p:cNvSpPr/>
            <p:nvPr/>
          </p:nvSpPr>
          <p:spPr>
            <a:xfrm>
              <a:off x="4629091" y="1260800"/>
              <a:ext cx="824557" cy="900475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5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70DFD007-DE9A-33CE-1D17-03BF75D749F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29149" y="1306695"/>
              <a:ext cx="817184" cy="847265"/>
            </a:xfrm>
            <a:prstGeom prst="rect">
              <a:avLst/>
            </a:prstGeom>
          </p:spPr>
        </p:pic>
      </p:grpSp>
      <p:sp>
        <p:nvSpPr>
          <p:cNvPr id="31" name="Left Brace 30">
            <a:extLst>
              <a:ext uri="{FF2B5EF4-FFF2-40B4-BE49-F238E27FC236}">
                <a16:creationId xmlns:a16="http://schemas.microsoft.com/office/drawing/2014/main" id="{2643E19F-98AD-6BCE-4E55-1A280D3B9ACA}"/>
              </a:ext>
            </a:extLst>
          </p:cNvPr>
          <p:cNvSpPr/>
          <p:nvPr/>
        </p:nvSpPr>
        <p:spPr>
          <a:xfrm rot="5400000">
            <a:off x="3415518" y="2686341"/>
            <a:ext cx="117043" cy="343814"/>
          </a:xfrm>
          <a:prstGeom prst="leftBrace">
            <a:avLst>
              <a:gd name="adj1" fmla="val 22619"/>
              <a:gd name="adj2" fmla="val 50000"/>
            </a:avLst>
          </a:prstGeom>
          <a:ln w="952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CF376956-3F8E-EFDC-A53B-066C2799067B}"/>
              </a:ext>
            </a:extLst>
          </p:cNvPr>
          <p:cNvCxnSpPr>
            <a:stCxn id="31" idx="1"/>
          </p:cNvCxnSpPr>
          <p:nvPr/>
        </p:nvCxnSpPr>
        <p:spPr>
          <a:xfrm flipH="1" flipV="1">
            <a:off x="3006547" y="2338589"/>
            <a:ext cx="467493" cy="461138"/>
          </a:xfrm>
          <a:prstGeom prst="straightConnector1">
            <a:avLst/>
          </a:prstGeom>
          <a:ln w="9525">
            <a:tailEnd type="triangle" w="sm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Left Brace 33">
            <a:extLst>
              <a:ext uri="{FF2B5EF4-FFF2-40B4-BE49-F238E27FC236}">
                <a16:creationId xmlns:a16="http://schemas.microsoft.com/office/drawing/2014/main" id="{A2BE4905-5D74-46FB-98A5-9F03F16B0D55}"/>
              </a:ext>
            </a:extLst>
          </p:cNvPr>
          <p:cNvSpPr/>
          <p:nvPr/>
        </p:nvSpPr>
        <p:spPr>
          <a:xfrm rot="5400000">
            <a:off x="4007651" y="3467876"/>
            <a:ext cx="117043" cy="343814"/>
          </a:xfrm>
          <a:prstGeom prst="leftBrace">
            <a:avLst>
              <a:gd name="adj1" fmla="val 22619"/>
              <a:gd name="adj2" fmla="val 50000"/>
            </a:avLst>
          </a:prstGeom>
          <a:ln w="9525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098E26FF-3780-C49F-61D9-ADA76FBB0D73}"/>
              </a:ext>
            </a:extLst>
          </p:cNvPr>
          <p:cNvCxnSpPr>
            <a:cxnSpLocks/>
            <a:stCxn id="34" idx="1"/>
          </p:cNvCxnSpPr>
          <p:nvPr/>
        </p:nvCxnSpPr>
        <p:spPr>
          <a:xfrm flipV="1">
            <a:off x="4066173" y="2626320"/>
            <a:ext cx="0" cy="954942"/>
          </a:xfrm>
          <a:prstGeom prst="straightConnector1">
            <a:avLst/>
          </a:prstGeom>
          <a:ln w="9525">
            <a:solidFill>
              <a:schemeClr val="accent2"/>
            </a:solidFill>
            <a:tailEnd type="triangle" w="sm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Left Brace 36">
            <a:extLst>
              <a:ext uri="{FF2B5EF4-FFF2-40B4-BE49-F238E27FC236}">
                <a16:creationId xmlns:a16="http://schemas.microsoft.com/office/drawing/2014/main" id="{1762EC59-BF0D-4958-C06E-B6181FB2E167}"/>
              </a:ext>
            </a:extLst>
          </p:cNvPr>
          <p:cNvSpPr/>
          <p:nvPr/>
        </p:nvSpPr>
        <p:spPr>
          <a:xfrm rot="5400000">
            <a:off x="4563472" y="2639313"/>
            <a:ext cx="65488" cy="250376"/>
          </a:xfrm>
          <a:prstGeom prst="leftBrace">
            <a:avLst>
              <a:gd name="adj1" fmla="val 22619"/>
              <a:gd name="adj2" fmla="val 50000"/>
            </a:avLst>
          </a:prstGeom>
          <a:ln w="9525">
            <a:solidFill>
              <a:schemeClr val="accent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8781AC6F-DC28-800B-262B-E38F0CF1AB33}"/>
              </a:ext>
            </a:extLst>
          </p:cNvPr>
          <p:cNvCxnSpPr>
            <a:cxnSpLocks/>
            <a:stCxn id="37" idx="1"/>
            <a:endCxn id="27" idx="2"/>
          </p:cNvCxnSpPr>
          <p:nvPr/>
        </p:nvCxnSpPr>
        <p:spPr>
          <a:xfrm flipV="1">
            <a:off x="4596216" y="2205052"/>
            <a:ext cx="449529" cy="526705"/>
          </a:xfrm>
          <a:prstGeom prst="straightConnector1">
            <a:avLst/>
          </a:prstGeom>
          <a:ln w="9525">
            <a:solidFill>
              <a:schemeClr val="accent5"/>
            </a:solidFill>
            <a:tailEnd type="triangle" w="sm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7FA6AD9F-9988-0933-AC1A-5770AA000D6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82207" y="1457675"/>
            <a:ext cx="1025193" cy="85353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4AEB34C-BC16-D16B-EA35-DE7B2CBC8B6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23556" y="1399516"/>
            <a:ext cx="999485" cy="1211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624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602BDB-8665-F60E-B462-8A24930AEB3B}"/>
              </a:ext>
            </a:extLst>
          </p:cNvPr>
          <p:cNvSpPr txBox="1"/>
          <p:nvPr/>
        </p:nvSpPr>
        <p:spPr>
          <a:xfrm>
            <a:off x="166909" y="858731"/>
            <a:ext cx="2137379" cy="325219"/>
          </a:xfrm>
          <a:prstGeom prst="roundRect">
            <a:avLst>
              <a:gd name="adj" fmla="val 26354"/>
            </a:avLst>
          </a:prstGeom>
          <a:solidFill>
            <a:srgbClr val="FFC000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212121"/>
                </a:solidFill>
                <a:latin typeface="Helvetica" pitchFamily="2" charset="0"/>
              </a:rPr>
              <a:t>Industrial Applicability</a:t>
            </a:r>
            <a:endParaRPr lang="en-US" sz="1200" b="1" dirty="0">
              <a:latin typeface="Helvetica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14922D-7912-9A3C-875F-F03AA7BF88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7524" y="1478609"/>
            <a:ext cx="3901809" cy="389629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E892540-ECE6-2949-E084-0228FE0BF833}"/>
              </a:ext>
            </a:extLst>
          </p:cNvPr>
          <p:cNvSpPr txBox="1"/>
          <p:nvPr/>
        </p:nvSpPr>
        <p:spPr>
          <a:xfrm>
            <a:off x="387706" y="6142978"/>
            <a:ext cx="8602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latin typeface="Helvetica" pitchFamily="2" charset="0"/>
              </a:rPr>
              <a:t>PPGA6.2 adhesive prepared by reactive extrusion (REX), exhibited a remarkable lap-shear strength of 16.7 MPa on SS substrate, highlighting the industrial applicability of the proposed PPGA adhesive.</a:t>
            </a:r>
            <a:endParaRPr lang="en-JP" sz="1200" b="1" baseline="-25000" dirty="0">
              <a:latin typeface="Helvetica" pitchFamily="2" charset="0"/>
            </a:endParaRPr>
          </a:p>
        </p:txBody>
      </p:sp>
      <p:pic>
        <p:nvPicPr>
          <p:cNvPr id="10" name="Graphic 9" descr="Checkbox Checked with solid fill">
            <a:extLst>
              <a:ext uri="{FF2B5EF4-FFF2-40B4-BE49-F238E27FC236}">
                <a16:creationId xmlns:a16="http://schemas.microsoft.com/office/drawing/2014/main" id="{EE1C29E1-498A-6B74-862B-A9CB71F151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715" y="6078992"/>
            <a:ext cx="400111" cy="400111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72DDAD46-114A-ECC1-FF61-A8EF5A21518F}"/>
              </a:ext>
            </a:extLst>
          </p:cNvPr>
          <p:cNvGrpSpPr/>
          <p:nvPr/>
        </p:nvGrpSpPr>
        <p:grpSpPr>
          <a:xfrm>
            <a:off x="7994716" y="1089383"/>
            <a:ext cx="646482" cy="646941"/>
            <a:chOff x="3096822" y="1342831"/>
            <a:chExt cx="1092543" cy="1093318"/>
          </a:xfrm>
        </p:grpSpPr>
        <p:pic>
          <p:nvPicPr>
            <p:cNvPr id="12" name="Picture 11" descr="A grey rectangular object with blue stripe&#10;&#10;AI-generated content may be incorrect.">
              <a:extLst>
                <a:ext uri="{FF2B5EF4-FFF2-40B4-BE49-F238E27FC236}">
                  <a16:creationId xmlns:a16="http://schemas.microsoft.com/office/drawing/2014/main" id="{10158325-8E5F-EF84-A2BE-E7399833AB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27192" t="9764" r="25400" b="3382"/>
            <a:stretch>
              <a:fillRect/>
            </a:stretch>
          </p:blipFill>
          <p:spPr>
            <a:xfrm rot="15300000">
              <a:off x="3096435" y="1343218"/>
              <a:ext cx="1093318" cy="1092543"/>
            </a:xfrm>
            <a:prstGeom prst="ellipse">
              <a:avLst/>
            </a:prstGeom>
          </p:spPr>
        </p:pic>
        <p:sp>
          <p:nvSpPr>
            <p:cNvPr id="13" name="Up Arrow 12">
              <a:extLst>
                <a:ext uri="{FF2B5EF4-FFF2-40B4-BE49-F238E27FC236}">
                  <a16:creationId xmlns:a16="http://schemas.microsoft.com/office/drawing/2014/main" id="{142460AB-376F-E640-3AD9-859A4F6AE80D}"/>
                </a:ext>
              </a:extLst>
            </p:cNvPr>
            <p:cNvSpPr/>
            <p:nvPr/>
          </p:nvSpPr>
          <p:spPr>
            <a:xfrm>
              <a:off x="3766202" y="1451546"/>
              <a:ext cx="284813" cy="297289"/>
            </a:xfrm>
            <a:prstGeom prst="upArrow">
              <a:avLst/>
            </a:prstGeom>
            <a:solidFill>
              <a:srgbClr val="FF0000"/>
            </a:solidFill>
            <a:ln w="3175"/>
            <a:scene3d>
              <a:camera prst="isometricOffAxis1Left"/>
              <a:lightRig rig="threePt" dir="t"/>
            </a:scene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  <p:sp>
          <p:nvSpPr>
            <p:cNvPr id="14" name="Up Arrow 13">
              <a:extLst>
                <a:ext uri="{FF2B5EF4-FFF2-40B4-BE49-F238E27FC236}">
                  <a16:creationId xmlns:a16="http://schemas.microsoft.com/office/drawing/2014/main" id="{4E460B25-CC84-7A5A-DCB7-05E5918FD625}"/>
                </a:ext>
              </a:extLst>
            </p:cNvPr>
            <p:cNvSpPr/>
            <p:nvPr/>
          </p:nvSpPr>
          <p:spPr>
            <a:xfrm rot="10800000">
              <a:off x="3189080" y="2036163"/>
              <a:ext cx="284813" cy="297289"/>
            </a:xfrm>
            <a:prstGeom prst="upArrow">
              <a:avLst/>
            </a:prstGeom>
            <a:solidFill>
              <a:srgbClr val="FF0000"/>
            </a:solidFill>
            <a:ln w="3175"/>
            <a:scene3d>
              <a:camera prst="isometricOffAxis1Left"/>
              <a:lightRig rig="threePt" dir="t"/>
            </a:scene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</p:grpSp>
      <p:pic>
        <p:nvPicPr>
          <p:cNvPr id="15" name="Picture 14" descr="A machine with a screen and pipes&#10;&#10;AI-generated content may be incorrect.">
            <a:extLst>
              <a:ext uri="{FF2B5EF4-FFF2-40B4-BE49-F238E27FC236}">
                <a16:creationId xmlns:a16="http://schemas.microsoft.com/office/drawing/2014/main" id="{191DF189-32FE-FF21-5431-BBBD57B9308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5838" b="4161"/>
          <a:stretch>
            <a:fillRect/>
          </a:stretch>
        </p:blipFill>
        <p:spPr>
          <a:xfrm>
            <a:off x="1102282" y="1478609"/>
            <a:ext cx="3003804" cy="360462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8BE5DB2-108B-C014-32EC-39A4EE3678CC}"/>
              </a:ext>
            </a:extLst>
          </p:cNvPr>
          <p:cNvSpPr txBox="1"/>
          <p:nvPr/>
        </p:nvSpPr>
        <p:spPr>
          <a:xfrm>
            <a:off x="387706" y="5491787"/>
            <a:ext cx="8602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latin typeface="Helvetica" pitchFamily="2" charset="0"/>
              </a:rPr>
              <a:t>PP, gallic acid, and a peroxide initiator were simultaneously fed into the REX with twin-screw extruder at 190 °C. The grafting process was completed in only 8 minutes, resulting in improved processability.</a:t>
            </a:r>
          </a:p>
        </p:txBody>
      </p:sp>
      <p:pic>
        <p:nvPicPr>
          <p:cNvPr id="18" name="Graphic 17" descr="Checkbox Checked with solid fill">
            <a:extLst>
              <a:ext uri="{FF2B5EF4-FFF2-40B4-BE49-F238E27FC236}">
                <a16:creationId xmlns:a16="http://schemas.microsoft.com/office/drawing/2014/main" id="{FE0410D2-1F51-8D8E-A17B-2369B9D9E4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715" y="5427801"/>
            <a:ext cx="400111" cy="40011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9EC3FD9-E56A-31E1-31E6-BC34C18E9579}"/>
              </a:ext>
            </a:extLst>
          </p:cNvPr>
          <p:cNvSpPr txBox="1"/>
          <p:nvPr/>
        </p:nvSpPr>
        <p:spPr>
          <a:xfrm>
            <a:off x="1151540" y="3212337"/>
            <a:ext cx="821616" cy="1692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rgbClr val="FF0000"/>
                </a:solidFill>
                <a:latin typeface="Helvetica" pitchFamily="2" charset="0"/>
              </a:rPr>
              <a:t>Feed hopper</a:t>
            </a:r>
            <a:endParaRPr lang="en-JP" sz="1100" baseline="-25000" dirty="0">
              <a:solidFill>
                <a:srgbClr val="FF0000"/>
              </a:solidFill>
              <a:latin typeface="Helvetica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7E2CC58-FEE5-A6B0-B4E7-99B7980C11E7}"/>
              </a:ext>
            </a:extLst>
          </p:cNvPr>
          <p:cNvSpPr txBox="1"/>
          <p:nvPr/>
        </p:nvSpPr>
        <p:spPr>
          <a:xfrm>
            <a:off x="1697127" y="1786615"/>
            <a:ext cx="709574" cy="1692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rgbClr val="FF0000"/>
                </a:solidFill>
                <a:latin typeface="Helvetica" pitchFamily="2" charset="0"/>
              </a:rPr>
              <a:t>Controller</a:t>
            </a:r>
            <a:endParaRPr lang="en-JP" sz="1100" baseline="-25000" dirty="0">
              <a:solidFill>
                <a:srgbClr val="FF0000"/>
              </a:solidFill>
              <a:latin typeface="Helvetica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D1CC2DC-BE47-52A6-7E67-3A6EE2F09346}"/>
              </a:ext>
            </a:extLst>
          </p:cNvPr>
          <p:cNvSpPr txBox="1"/>
          <p:nvPr/>
        </p:nvSpPr>
        <p:spPr>
          <a:xfrm>
            <a:off x="3277155" y="3920692"/>
            <a:ext cx="760836" cy="33855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rgbClr val="FF0000"/>
                </a:solidFill>
                <a:latin typeface="Helvetica" pitchFamily="2" charset="0"/>
              </a:rPr>
              <a:t>Twin-screw extruder</a:t>
            </a:r>
            <a:endParaRPr lang="en-JP" sz="1100" baseline="-25000" dirty="0">
              <a:solidFill>
                <a:srgbClr val="FF0000"/>
              </a:solidFill>
              <a:latin typeface="Helvetica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19A4DA6-53E6-96CF-1CDD-D3CA04146B0C}"/>
              </a:ext>
            </a:extLst>
          </p:cNvPr>
          <p:cNvSpPr txBox="1"/>
          <p:nvPr/>
        </p:nvSpPr>
        <p:spPr>
          <a:xfrm>
            <a:off x="1205005" y="4468782"/>
            <a:ext cx="760836" cy="33855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rgbClr val="FF0000"/>
                </a:solidFill>
                <a:latin typeface="Helvetica" pitchFamily="2" charset="0"/>
              </a:rPr>
              <a:t>Heating chamber</a:t>
            </a:r>
            <a:endParaRPr lang="en-JP" sz="1100" baseline="-25000" dirty="0">
              <a:solidFill>
                <a:srgbClr val="FF0000"/>
              </a:solidFill>
              <a:latin typeface="Helvetica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DA7480B-C33F-AA6A-BF84-89B2C57D50E3}"/>
              </a:ext>
            </a:extLst>
          </p:cNvPr>
          <p:cNvSpPr txBox="1"/>
          <p:nvPr/>
        </p:nvSpPr>
        <p:spPr>
          <a:xfrm>
            <a:off x="809857" y="1345441"/>
            <a:ext cx="1774539" cy="2539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JP" sz="1050" b="1" dirty="0">
                <a:latin typeface="Helvetica" pitchFamily="2" charset="0"/>
              </a:rPr>
              <a:t>Reactive extrusion (REX)</a:t>
            </a:r>
          </a:p>
        </p:txBody>
      </p:sp>
      <p:sp>
        <p:nvSpPr>
          <p:cNvPr id="23" name="Down Arrow 22">
            <a:extLst>
              <a:ext uri="{FF2B5EF4-FFF2-40B4-BE49-F238E27FC236}">
                <a16:creationId xmlns:a16="http://schemas.microsoft.com/office/drawing/2014/main" id="{CF5D9C20-24E4-3227-5105-0E0B67AC09F5}"/>
              </a:ext>
            </a:extLst>
          </p:cNvPr>
          <p:cNvSpPr/>
          <p:nvPr/>
        </p:nvSpPr>
        <p:spPr>
          <a:xfrm>
            <a:off x="1968063" y="3207119"/>
            <a:ext cx="196961" cy="216535"/>
          </a:xfrm>
          <a:prstGeom prst="downArrow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426397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F9E644-E887-31E4-3551-FCCCC9E907D5}"/>
              </a:ext>
            </a:extLst>
          </p:cNvPr>
          <p:cNvSpPr txBox="1"/>
          <p:nvPr/>
        </p:nvSpPr>
        <p:spPr>
          <a:xfrm>
            <a:off x="327187" y="997167"/>
            <a:ext cx="1761245" cy="325219"/>
          </a:xfrm>
          <a:prstGeom prst="roundRect">
            <a:avLst>
              <a:gd name="adj" fmla="val 26354"/>
            </a:avLst>
          </a:prstGeom>
          <a:solidFill>
            <a:srgbClr val="FFC000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212121"/>
                </a:solidFill>
                <a:latin typeface="Helvetica" pitchFamily="2" charset="0"/>
              </a:rPr>
              <a:t>Adhesive Materials</a:t>
            </a:r>
            <a:endParaRPr lang="en-US" sz="1200" b="1" dirty="0">
              <a:latin typeface="Helvetica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E466A3-3A8F-5B5C-8899-44A31F2A1FB1}"/>
              </a:ext>
            </a:extLst>
          </p:cNvPr>
          <p:cNvSpPr txBox="1"/>
          <p:nvPr/>
        </p:nvSpPr>
        <p:spPr>
          <a:xfrm>
            <a:off x="5894297" y="4169296"/>
            <a:ext cx="2233194" cy="325219"/>
          </a:xfrm>
          <a:prstGeom prst="roundRect">
            <a:avLst>
              <a:gd name="adj" fmla="val 26354"/>
            </a:avLst>
          </a:prstGeom>
          <a:solidFill>
            <a:srgbClr val="FFC000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212121"/>
                </a:solidFill>
                <a:latin typeface="Helvetica" pitchFamily="2" charset="0"/>
              </a:rPr>
              <a:t>Thermoplastic Adhesives</a:t>
            </a:r>
            <a:endParaRPr lang="en-US" sz="1200" b="1" dirty="0">
              <a:latin typeface="Helvetica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58461D-0325-EB2F-F4F2-274AAFEAD76E}"/>
              </a:ext>
            </a:extLst>
          </p:cNvPr>
          <p:cNvSpPr txBox="1"/>
          <p:nvPr/>
        </p:nvSpPr>
        <p:spPr>
          <a:xfrm>
            <a:off x="990237" y="4169296"/>
            <a:ext cx="2233194" cy="325219"/>
          </a:xfrm>
          <a:prstGeom prst="roundRect">
            <a:avLst>
              <a:gd name="adj" fmla="val 26354"/>
            </a:avLst>
          </a:prstGeom>
          <a:solidFill>
            <a:srgbClr val="FFC000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212121"/>
                </a:solidFill>
                <a:latin typeface="Helvetica" pitchFamily="2" charset="0"/>
              </a:rPr>
              <a:t>Thermosetting Adhesives</a:t>
            </a:r>
            <a:endParaRPr lang="en-US" sz="1200" b="1" dirty="0">
              <a:latin typeface="Helvetica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5CCBE1-6F15-4F2E-0D68-7B6FF80E90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7424" y="1301062"/>
            <a:ext cx="1746365" cy="6961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7A86C57-C887-4C5E-CD60-83F67E5A4E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7213" y="1235664"/>
            <a:ext cx="1628367" cy="8377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690BF9A-3D25-AA31-3167-34E8DE7B1A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6503" y="1184852"/>
            <a:ext cx="1451371" cy="84958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4435D2-1BCC-9FD0-2C9A-D6B78B8C6E31}"/>
              </a:ext>
            </a:extLst>
          </p:cNvPr>
          <p:cNvSpPr txBox="1"/>
          <p:nvPr/>
        </p:nvSpPr>
        <p:spPr>
          <a:xfrm>
            <a:off x="3337690" y="2006001"/>
            <a:ext cx="1752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" pitchFamily="2" charset="0"/>
              </a:rPr>
              <a:t>Automotive</a:t>
            </a:r>
            <a:endParaRPr lang="en-JP" sz="1200" b="1" baseline="30000" dirty="0">
              <a:latin typeface="Helvetica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7BC7BB0-97A0-A068-0E6F-AFE91C0CC54C}"/>
              </a:ext>
            </a:extLst>
          </p:cNvPr>
          <p:cNvSpPr txBox="1"/>
          <p:nvPr/>
        </p:nvSpPr>
        <p:spPr>
          <a:xfrm>
            <a:off x="5290774" y="2006001"/>
            <a:ext cx="1752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" pitchFamily="2" charset="0"/>
              </a:rPr>
              <a:t>Electronics</a:t>
            </a:r>
            <a:endParaRPr lang="en-JP" sz="1200" b="1" baseline="30000" dirty="0">
              <a:latin typeface="Helvetica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0B5922-5E09-CBCA-BC1E-DBE15D7FE891}"/>
              </a:ext>
            </a:extLst>
          </p:cNvPr>
          <p:cNvSpPr txBox="1"/>
          <p:nvPr/>
        </p:nvSpPr>
        <p:spPr>
          <a:xfrm>
            <a:off x="7185536" y="1983405"/>
            <a:ext cx="1752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" pitchFamily="2" charset="0"/>
              </a:rPr>
              <a:t>Packaging</a:t>
            </a:r>
            <a:endParaRPr lang="en-JP" sz="1200" b="1" baseline="30000" dirty="0">
              <a:latin typeface="Helvetica" pitchFamily="2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70BDFB6-D49E-02A5-473F-E0C5AE63072B}"/>
              </a:ext>
            </a:extLst>
          </p:cNvPr>
          <p:cNvGrpSpPr/>
          <p:nvPr/>
        </p:nvGrpSpPr>
        <p:grpSpPr>
          <a:xfrm>
            <a:off x="4075055" y="2566342"/>
            <a:ext cx="658368" cy="658368"/>
            <a:chOff x="6139489" y="4650650"/>
            <a:chExt cx="658368" cy="658368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81DEFD3-5C3B-B3D1-F308-316E5A513B91}"/>
                </a:ext>
              </a:extLst>
            </p:cNvPr>
            <p:cNvSpPr/>
            <p:nvPr/>
          </p:nvSpPr>
          <p:spPr>
            <a:xfrm>
              <a:off x="6139489" y="4650650"/>
              <a:ext cx="658368" cy="658368"/>
            </a:xfrm>
            <a:prstGeom prst="rect">
              <a:avLst/>
            </a:prstGeom>
            <a:solidFill>
              <a:srgbClr val="E7EDF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C6ABA465-71A4-42CE-DE51-30E94BFAB40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12106" r="9053"/>
            <a:stretch>
              <a:fillRect/>
            </a:stretch>
          </p:blipFill>
          <p:spPr>
            <a:xfrm>
              <a:off x="6183305" y="4687734"/>
              <a:ext cx="570736" cy="584200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ED00F89-0522-A3B9-C461-E1710A2FD027}"/>
              </a:ext>
            </a:extLst>
          </p:cNvPr>
          <p:cNvGrpSpPr/>
          <p:nvPr/>
        </p:nvGrpSpPr>
        <p:grpSpPr>
          <a:xfrm>
            <a:off x="4074818" y="3356818"/>
            <a:ext cx="658368" cy="658368"/>
            <a:chOff x="1943216" y="4650650"/>
            <a:chExt cx="658368" cy="658368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012B1B9-7EA1-E8F7-D640-530560A3C454}"/>
                </a:ext>
              </a:extLst>
            </p:cNvPr>
            <p:cNvSpPr/>
            <p:nvPr/>
          </p:nvSpPr>
          <p:spPr>
            <a:xfrm>
              <a:off x="1943216" y="4650650"/>
              <a:ext cx="658368" cy="658368"/>
            </a:xfrm>
            <a:prstGeom prst="rect">
              <a:avLst/>
            </a:prstGeom>
            <a:solidFill>
              <a:srgbClr val="E7EDF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E41A431-B25E-319D-1756-9ADF39E7364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012050" y="4694084"/>
              <a:ext cx="520700" cy="571500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F08C59D-7EC3-0FEC-5E39-F43F3CAF4513}"/>
              </a:ext>
            </a:extLst>
          </p:cNvPr>
          <p:cNvGrpSpPr/>
          <p:nvPr/>
        </p:nvGrpSpPr>
        <p:grpSpPr>
          <a:xfrm>
            <a:off x="6666396" y="3356818"/>
            <a:ext cx="658368" cy="658368"/>
            <a:chOff x="2894989" y="4650650"/>
            <a:chExt cx="658368" cy="658368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0197838-A97F-2951-ABBD-A81673C9ACC1}"/>
                </a:ext>
              </a:extLst>
            </p:cNvPr>
            <p:cNvSpPr/>
            <p:nvPr/>
          </p:nvSpPr>
          <p:spPr>
            <a:xfrm>
              <a:off x="2894989" y="4650650"/>
              <a:ext cx="658368" cy="658368"/>
            </a:xfrm>
            <a:prstGeom prst="rect">
              <a:avLst/>
            </a:prstGeom>
            <a:solidFill>
              <a:srgbClr val="E7EDF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47AB580B-F7BB-EFE8-B949-2F6B3C60E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914746" y="4704262"/>
              <a:ext cx="609600" cy="546100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29D606D-E2C2-BB54-380D-F46122B93364}"/>
              </a:ext>
            </a:extLst>
          </p:cNvPr>
          <p:cNvGrpSpPr/>
          <p:nvPr/>
        </p:nvGrpSpPr>
        <p:grpSpPr>
          <a:xfrm>
            <a:off x="6666396" y="2586481"/>
            <a:ext cx="658368" cy="658368"/>
            <a:chOff x="4136431" y="4650650"/>
            <a:chExt cx="658368" cy="658368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33ECAEE-C68B-FF83-9646-7FDABAEC163F}"/>
                </a:ext>
              </a:extLst>
            </p:cNvPr>
            <p:cNvSpPr/>
            <p:nvPr/>
          </p:nvSpPr>
          <p:spPr>
            <a:xfrm>
              <a:off x="4136431" y="4650650"/>
              <a:ext cx="658368" cy="658368"/>
            </a:xfrm>
            <a:prstGeom prst="rect">
              <a:avLst/>
            </a:prstGeom>
            <a:solidFill>
              <a:srgbClr val="E7EDF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8C601D65-0731-A52D-E86F-2C559C77498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b="11332"/>
            <a:stretch>
              <a:fillRect/>
            </a:stretch>
          </p:blipFill>
          <p:spPr>
            <a:xfrm>
              <a:off x="4148115" y="4712372"/>
              <a:ext cx="635000" cy="517996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08971AF-BEFF-B734-D69F-DD08F78433D0}"/>
              </a:ext>
            </a:extLst>
          </p:cNvPr>
          <p:cNvGrpSpPr/>
          <p:nvPr/>
        </p:nvGrpSpPr>
        <p:grpSpPr>
          <a:xfrm>
            <a:off x="473446" y="1063843"/>
            <a:ext cx="2063034" cy="2446210"/>
            <a:chOff x="3124200" y="3003319"/>
            <a:chExt cx="2063034" cy="244621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BA19C5-C14D-BFE3-6E94-52ADC196E2F3}"/>
                </a:ext>
              </a:extLst>
            </p:cNvPr>
            <p:cNvSpPr/>
            <p:nvPr/>
          </p:nvSpPr>
          <p:spPr>
            <a:xfrm>
              <a:off x="3566744" y="3503425"/>
              <a:ext cx="1582317" cy="194610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scene3d>
              <a:camera prst="isometricOffAxis2Top"/>
              <a:lightRig rig="twoPt" dir="t"/>
            </a:scene3d>
            <a:sp3d extrusionH="2540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E3CA6EB-5A33-36CC-55B5-D7FF7AF0712A}"/>
                </a:ext>
              </a:extLst>
            </p:cNvPr>
            <p:cNvSpPr/>
            <p:nvPr/>
          </p:nvSpPr>
          <p:spPr>
            <a:xfrm>
              <a:off x="3566744" y="3253372"/>
              <a:ext cx="1582317" cy="194610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scene3d>
              <a:camera prst="isometricOffAxis2Top"/>
              <a:lightRig rig="morning" dir="t"/>
            </a:scene3d>
            <a:sp3d extrusionH="2540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381D620-01AD-9DE0-A637-17B47564B009}"/>
                </a:ext>
              </a:extLst>
            </p:cNvPr>
            <p:cNvSpPr/>
            <p:nvPr/>
          </p:nvSpPr>
          <p:spPr>
            <a:xfrm>
              <a:off x="3566745" y="3003319"/>
              <a:ext cx="1582317" cy="194610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scene3d>
              <a:camera prst="isometricOffAxis2Top"/>
              <a:lightRig rig="twoPt" dir="t"/>
            </a:scene3d>
            <a:sp3d extrusionH="2540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BCFB745-9072-CE30-5F5B-527402D2A630}"/>
                </a:ext>
              </a:extLst>
            </p:cNvPr>
            <p:cNvSpPr txBox="1"/>
            <p:nvPr/>
          </p:nvSpPr>
          <p:spPr>
            <a:xfrm>
              <a:off x="3434634" y="3864499"/>
              <a:ext cx="1752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latin typeface="Helvetica" pitchFamily="2" charset="0"/>
                </a:rPr>
                <a:t>Substrate</a:t>
              </a:r>
              <a:endParaRPr lang="en-JP" sz="1200" b="1" baseline="30000" dirty="0">
                <a:latin typeface="Helvetica" pitchFamily="2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D31E843-1C47-C793-9DAB-74E581E6994A}"/>
                </a:ext>
              </a:extLst>
            </p:cNvPr>
            <p:cNvSpPr txBox="1"/>
            <p:nvPr/>
          </p:nvSpPr>
          <p:spPr>
            <a:xfrm rot="479023">
              <a:off x="3124200" y="4493409"/>
              <a:ext cx="1752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latin typeface="Helvetica" pitchFamily="2" charset="0"/>
                </a:rPr>
                <a:t>Adhesive layer</a:t>
              </a:r>
              <a:endParaRPr lang="en-JP" sz="1200" b="1" baseline="30000" dirty="0">
                <a:latin typeface="Helvetica" pitchFamily="2" charset="0"/>
              </a:endParaRPr>
            </a:p>
          </p:txBody>
        </p:sp>
      </p:grp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FAF31604-A8DD-912B-238D-CD2A7EF6611A}"/>
              </a:ext>
            </a:extLst>
          </p:cNvPr>
          <p:cNvSpPr/>
          <p:nvPr/>
        </p:nvSpPr>
        <p:spPr>
          <a:xfrm>
            <a:off x="3401629" y="1028424"/>
            <a:ext cx="1728802" cy="1350817"/>
          </a:xfrm>
          <a:prstGeom prst="roundRect">
            <a:avLst/>
          </a:prstGeom>
          <a:noFill/>
          <a:ln w="127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B0F30676-8B5F-3B93-544E-8DC6FA280238}"/>
              </a:ext>
            </a:extLst>
          </p:cNvPr>
          <p:cNvSpPr/>
          <p:nvPr/>
        </p:nvSpPr>
        <p:spPr>
          <a:xfrm>
            <a:off x="5302673" y="1025792"/>
            <a:ext cx="1728802" cy="1350817"/>
          </a:xfrm>
          <a:prstGeom prst="roundRect">
            <a:avLst/>
          </a:prstGeom>
          <a:noFill/>
          <a:ln w="127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4E2E4CE9-7CEA-2BA9-DE4B-0701F84A4B78}"/>
              </a:ext>
            </a:extLst>
          </p:cNvPr>
          <p:cNvSpPr/>
          <p:nvPr/>
        </p:nvSpPr>
        <p:spPr>
          <a:xfrm>
            <a:off x="7180360" y="1025792"/>
            <a:ext cx="1728802" cy="1350817"/>
          </a:xfrm>
          <a:prstGeom prst="roundRect">
            <a:avLst/>
          </a:prstGeom>
          <a:noFill/>
          <a:ln w="127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2980156-B551-C822-BC52-240C91B9B479}"/>
              </a:ext>
            </a:extLst>
          </p:cNvPr>
          <p:cNvSpPr txBox="1"/>
          <p:nvPr/>
        </p:nvSpPr>
        <p:spPr>
          <a:xfrm>
            <a:off x="4689607" y="2789449"/>
            <a:ext cx="11116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Helvetica" pitchFamily="2" charset="0"/>
              </a:rPr>
              <a:t>Lightweight</a:t>
            </a:r>
            <a:endParaRPr lang="en-JP" sz="1200" b="1" baseline="30000" dirty="0">
              <a:latin typeface="Helvetica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DEBE958-F02D-1419-0D03-52016234E41F}"/>
              </a:ext>
            </a:extLst>
          </p:cNvPr>
          <p:cNvSpPr txBox="1"/>
          <p:nvPr/>
        </p:nvSpPr>
        <p:spPr>
          <a:xfrm>
            <a:off x="7336447" y="2789449"/>
            <a:ext cx="16186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Helvetica" pitchFamily="2" charset="0"/>
              </a:rPr>
              <a:t>Design flexibility</a:t>
            </a:r>
            <a:endParaRPr lang="en-JP" sz="1200" b="1" baseline="30000" dirty="0">
              <a:latin typeface="Helvetica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CDDCBDC-6504-3388-53EC-74E81169322F}"/>
              </a:ext>
            </a:extLst>
          </p:cNvPr>
          <p:cNvSpPr txBox="1"/>
          <p:nvPr/>
        </p:nvSpPr>
        <p:spPr>
          <a:xfrm>
            <a:off x="4689606" y="3539257"/>
            <a:ext cx="1820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Helvetica" pitchFamily="2" charset="0"/>
              </a:rPr>
              <a:t>Thermal management</a:t>
            </a:r>
            <a:endParaRPr lang="en-JP" sz="1200" b="1" baseline="30000" dirty="0">
              <a:latin typeface="Helvetica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C267C60-A53D-22D1-5548-5A1C05A13DD0}"/>
              </a:ext>
            </a:extLst>
          </p:cNvPr>
          <p:cNvSpPr txBox="1"/>
          <p:nvPr/>
        </p:nvSpPr>
        <p:spPr>
          <a:xfrm>
            <a:off x="7336447" y="3539257"/>
            <a:ext cx="16186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Helvetica" pitchFamily="2" charset="0"/>
              </a:rPr>
              <a:t>Fast processing</a:t>
            </a:r>
            <a:endParaRPr lang="en-JP" sz="1200" b="1" baseline="30000" dirty="0">
              <a:latin typeface="Helvetica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478DEC6-183A-968C-93F3-AF456FA82901}"/>
              </a:ext>
            </a:extLst>
          </p:cNvPr>
          <p:cNvSpPr txBox="1"/>
          <p:nvPr/>
        </p:nvSpPr>
        <p:spPr>
          <a:xfrm>
            <a:off x="530480" y="5556938"/>
            <a:ext cx="36525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latin typeface="Helvetica" pitchFamily="2" charset="0"/>
              </a:rPr>
              <a:t>Thermosetting adhesives offer high adhesive performance, but their </a:t>
            </a:r>
            <a:r>
              <a:rPr lang="en-US" sz="1200" b="1" dirty="0">
                <a:solidFill>
                  <a:srgbClr val="0070C0"/>
                </a:solidFill>
                <a:latin typeface="Helvetica" pitchFamily="2" charset="0"/>
              </a:rPr>
              <a:t>long bonding time </a:t>
            </a:r>
            <a:r>
              <a:rPr lang="en-US" sz="1200" b="1" dirty="0">
                <a:latin typeface="Helvetica" pitchFamily="2" charset="0"/>
              </a:rPr>
              <a:t>needs an improvement.</a:t>
            </a:r>
            <a:endParaRPr lang="en-JP" sz="1200" b="1" baseline="30000" dirty="0">
              <a:latin typeface="Helvetica" pitchFamily="2" charset="0"/>
            </a:endParaRPr>
          </a:p>
        </p:txBody>
      </p:sp>
      <p:sp>
        <p:nvSpPr>
          <p:cNvPr id="37" name="Diamond 36">
            <a:extLst>
              <a:ext uri="{FF2B5EF4-FFF2-40B4-BE49-F238E27FC236}">
                <a16:creationId xmlns:a16="http://schemas.microsoft.com/office/drawing/2014/main" id="{B00FBDFF-9648-299D-018A-627A863D251D}"/>
              </a:ext>
            </a:extLst>
          </p:cNvPr>
          <p:cNvSpPr/>
          <p:nvPr/>
        </p:nvSpPr>
        <p:spPr>
          <a:xfrm>
            <a:off x="427657" y="5595739"/>
            <a:ext cx="124624" cy="199398"/>
          </a:xfrm>
          <a:prstGeom prst="diamond">
            <a:avLst/>
          </a:prstGeom>
          <a:solidFill>
            <a:srgbClr val="9A41DD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 sz="120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3040D98-DD57-FD48-91FF-E4065C602BDC}"/>
              </a:ext>
            </a:extLst>
          </p:cNvPr>
          <p:cNvSpPr txBox="1"/>
          <p:nvPr/>
        </p:nvSpPr>
        <p:spPr>
          <a:xfrm>
            <a:off x="5356949" y="5556938"/>
            <a:ext cx="3380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latin typeface="Helvetica" pitchFamily="2" charset="0"/>
              </a:rPr>
              <a:t>Thermoplastic adhesives enable simple bonding, yet their </a:t>
            </a:r>
            <a:r>
              <a:rPr lang="en-US" sz="1200" b="1" dirty="0">
                <a:solidFill>
                  <a:srgbClr val="0070C0"/>
                </a:solidFill>
                <a:latin typeface="Helvetica" pitchFamily="2" charset="0"/>
              </a:rPr>
              <a:t>adhesive performance remains challenging.</a:t>
            </a:r>
            <a:endParaRPr lang="en-JP" sz="1200" b="1" baseline="30000" dirty="0">
              <a:solidFill>
                <a:srgbClr val="0070C0"/>
              </a:solidFill>
              <a:latin typeface="Helvetica" pitchFamily="2" charset="0"/>
            </a:endParaRPr>
          </a:p>
        </p:txBody>
      </p:sp>
      <p:sp>
        <p:nvSpPr>
          <p:cNvPr id="39" name="Diamond 38">
            <a:extLst>
              <a:ext uri="{FF2B5EF4-FFF2-40B4-BE49-F238E27FC236}">
                <a16:creationId xmlns:a16="http://schemas.microsoft.com/office/drawing/2014/main" id="{A70E80A6-32DF-4FD2-3035-A077F07AF0B9}"/>
              </a:ext>
            </a:extLst>
          </p:cNvPr>
          <p:cNvSpPr/>
          <p:nvPr/>
        </p:nvSpPr>
        <p:spPr>
          <a:xfrm>
            <a:off x="5254126" y="5595739"/>
            <a:ext cx="124624" cy="199398"/>
          </a:xfrm>
          <a:prstGeom prst="diamond">
            <a:avLst/>
          </a:prstGeom>
          <a:solidFill>
            <a:srgbClr val="9A41DD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 sz="1200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D7E04EC2-3CB8-EC5E-AAD5-EB1CCC7F89A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96494" y="4605094"/>
            <a:ext cx="1828800" cy="9144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0901C81-DD7C-17B7-E895-5BB0E4D0F66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17832" y="4615727"/>
            <a:ext cx="1803400" cy="889000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D7AC52B8-EB8D-CDE0-0BC1-B5293B9477BB}"/>
              </a:ext>
            </a:extLst>
          </p:cNvPr>
          <p:cNvSpPr txBox="1"/>
          <p:nvPr/>
        </p:nvSpPr>
        <p:spPr>
          <a:xfrm>
            <a:off x="6134594" y="4667938"/>
            <a:ext cx="1752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" pitchFamily="2" charset="0"/>
              </a:rPr>
              <a:t>Substrate</a:t>
            </a:r>
            <a:endParaRPr lang="en-JP" sz="1200" b="1" baseline="30000" dirty="0">
              <a:latin typeface="Helvetica" pitchFamily="2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ECDE124-016F-CDB9-98B2-738D74F334A0}"/>
              </a:ext>
            </a:extLst>
          </p:cNvPr>
          <p:cNvSpPr txBox="1"/>
          <p:nvPr/>
        </p:nvSpPr>
        <p:spPr>
          <a:xfrm>
            <a:off x="6134594" y="5196713"/>
            <a:ext cx="1752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" pitchFamily="2" charset="0"/>
              </a:rPr>
              <a:t>Substrate</a:t>
            </a:r>
            <a:endParaRPr lang="en-JP" sz="1200" b="1" baseline="30000" dirty="0">
              <a:latin typeface="Helvetica" pitchFamily="2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E7002B9-B6D7-EF9E-98F0-21E5F6B3D9B2}"/>
              </a:ext>
            </a:extLst>
          </p:cNvPr>
          <p:cNvSpPr txBox="1"/>
          <p:nvPr/>
        </p:nvSpPr>
        <p:spPr>
          <a:xfrm>
            <a:off x="1217832" y="4667938"/>
            <a:ext cx="1752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" pitchFamily="2" charset="0"/>
              </a:rPr>
              <a:t>Substrate</a:t>
            </a:r>
            <a:endParaRPr lang="en-JP" sz="1200" b="1" baseline="30000" dirty="0">
              <a:latin typeface="Helvetica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C713CA6-2506-31D4-0439-CBF406E09429}"/>
              </a:ext>
            </a:extLst>
          </p:cNvPr>
          <p:cNvSpPr txBox="1"/>
          <p:nvPr/>
        </p:nvSpPr>
        <p:spPr>
          <a:xfrm>
            <a:off x="1217832" y="5196713"/>
            <a:ext cx="1752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" pitchFamily="2" charset="0"/>
              </a:rPr>
              <a:t>Substrate</a:t>
            </a:r>
            <a:endParaRPr lang="en-JP" sz="1200" b="1" baseline="30000" dirty="0">
              <a:latin typeface="Helvetica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2DA81EB-0A1A-5126-4277-9B1529FDA5A0}"/>
              </a:ext>
            </a:extLst>
          </p:cNvPr>
          <p:cNvSpPr txBox="1"/>
          <p:nvPr/>
        </p:nvSpPr>
        <p:spPr>
          <a:xfrm>
            <a:off x="3695700" y="4944398"/>
            <a:ext cx="1752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" pitchFamily="2" charset="0"/>
              </a:rPr>
              <a:t>Adhesive layer</a:t>
            </a:r>
            <a:endParaRPr lang="en-JP" sz="1200" b="1" baseline="30000" dirty="0">
              <a:latin typeface="Helvetica" pitchFamily="2" charset="0"/>
            </a:endParaRP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E70710B3-1C3C-76D3-7639-EC1CD9271BE0}"/>
              </a:ext>
            </a:extLst>
          </p:cNvPr>
          <p:cNvCxnSpPr>
            <a:cxnSpLocks/>
          </p:cNvCxnSpPr>
          <p:nvPr/>
        </p:nvCxnSpPr>
        <p:spPr>
          <a:xfrm flipH="1">
            <a:off x="3214803" y="5070860"/>
            <a:ext cx="740508" cy="206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07E5F53A-E0A6-8B43-A751-7BD2B4A018D9}"/>
              </a:ext>
            </a:extLst>
          </p:cNvPr>
          <p:cNvCxnSpPr>
            <a:cxnSpLocks/>
          </p:cNvCxnSpPr>
          <p:nvPr/>
        </p:nvCxnSpPr>
        <p:spPr>
          <a:xfrm flipH="1">
            <a:off x="5153789" y="5070860"/>
            <a:ext cx="740508" cy="2067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D250113-2B73-CBD1-1B48-A8F34757D897}"/>
              </a:ext>
            </a:extLst>
          </p:cNvPr>
          <p:cNvSpPr txBox="1"/>
          <p:nvPr/>
        </p:nvSpPr>
        <p:spPr>
          <a:xfrm>
            <a:off x="-30834" y="6296331"/>
            <a:ext cx="9042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Helvetica" pitchFamily="2" charset="0"/>
              </a:rPr>
              <a:t>[1] Characteristics of Adhesive Materials. In Adhesives Technology Handbook; Elsevier, 2009; pp 63–135. [2] Chung, S. W. </a:t>
            </a:r>
            <a:r>
              <a:rPr lang="en-US" sz="900" i="1" dirty="0">
                <a:latin typeface="Helvetica" pitchFamily="2" charset="0"/>
              </a:rPr>
              <a:t>et al.</a:t>
            </a:r>
            <a:r>
              <a:rPr lang="en-US" sz="900" dirty="0">
                <a:latin typeface="Helvetica" pitchFamily="2" charset="0"/>
              </a:rPr>
              <a:t> Microelectronics Reliability 2012, 52 (7), 1501–1510.</a:t>
            </a:r>
          </a:p>
        </p:txBody>
      </p:sp>
    </p:spTree>
    <p:extLst>
      <p:ext uri="{BB962C8B-B14F-4D97-AF65-F5344CB8AC3E}">
        <p14:creationId xmlns:p14="http://schemas.microsoft.com/office/powerpoint/2010/main" val="426036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36" grpId="0"/>
      <p:bldP spid="37" grpId="0" animBg="1"/>
      <p:bldP spid="38" grpId="0"/>
      <p:bldP spid="39" grpId="0" animBg="1"/>
      <p:bldP spid="42" grpId="0"/>
      <p:bldP spid="43" grpId="0"/>
      <p:bldP spid="44" grpId="0"/>
      <p:bldP spid="45" grpId="0"/>
      <p:bldP spid="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B3CBE6-AE64-8627-EB04-ECFCBC32D0C6}"/>
              </a:ext>
            </a:extLst>
          </p:cNvPr>
          <p:cNvSpPr txBox="1"/>
          <p:nvPr/>
        </p:nvSpPr>
        <p:spPr>
          <a:xfrm>
            <a:off x="166909" y="903022"/>
            <a:ext cx="2048467" cy="325219"/>
          </a:xfrm>
          <a:prstGeom prst="roundRect">
            <a:avLst>
              <a:gd name="adj" fmla="val 26354"/>
            </a:avLst>
          </a:prstGeom>
          <a:solidFill>
            <a:srgbClr val="FFC000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212121"/>
                </a:solidFill>
                <a:latin typeface="Helvetica" pitchFamily="2" charset="0"/>
              </a:rPr>
              <a:t>Stability Performance</a:t>
            </a:r>
            <a:endParaRPr lang="en-US" sz="1200" b="1" dirty="0">
              <a:latin typeface="Helvetica" pitchFamily="2" charset="0"/>
            </a:endParaRPr>
          </a:p>
        </p:txBody>
      </p:sp>
      <p:pic>
        <p:nvPicPr>
          <p:cNvPr id="4" name="Picture 3" descr="A large metal machine with a screen&#10;&#10;AI-generated content may be incorrect.">
            <a:extLst>
              <a:ext uri="{FF2B5EF4-FFF2-40B4-BE49-F238E27FC236}">
                <a16:creationId xmlns:a16="http://schemas.microsoft.com/office/drawing/2014/main" id="{8C9D9753-83B0-C6E3-5F30-02C66D91B92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5013"/>
          <a:stretch>
            <a:fillRect/>
          </a:stretch>
        </p:blipFill>
        <p:spPr>
          <a:xfrm>
            <a:off x="76352" y="1335428"/>
            <a:ext cx="3647524" cy="4619549"/>
          </a:xfrm>
          <a:prstGeom prst="rect">
            <a:avLst/>
          </a:prstGeom>
        </p:spPr>
      </p:pic>
      <p:pic>
        <p:nvPicPr>
          <p:cNvPr id="5" name="IMG_8174_CB793BC0-ABD2-4296-B51E-8180A9C6F4D6.mp4">
            <a:hlinkClick r:id="" action="ppaction://media"/>
            <a:extLst>
              <a:ext uri="{FF2B5EF4-FFF2-40B4-BE49-F238E27FC236}">
                <a16:creationId xmlns:a16="http://schemas.microsoft.com/office/drawing/2014/main" id="{F95CD096-5F26-E16B-481F-25FA2EA6DBC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22376" y="1335428"/>
            <a:ext cx="2598497" cy="46195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FBC965E-8D84-5E38-B9EB-ECEB06F53807}"/>
              </a:ext>
            </a:extLst>
          </p:cNvPr>
          <p:cNvSpPr txBox="1"/>
          <p:nvPr/>
        </p:nvSpPr>
        <p:spPr>
          <a:xfrm>
            <a:off x="5226083" y="4265488"/>
            <a:ext cx="3917917" cy="23529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b="1" u="sng" dirty="0">
                <a:latin typeface="Helvetica" pitchFamily="2" charset="0"/>
              </a:rPr>
              <a:t>Environmental Aging Test for 7 Days</a:t>
            </a:r>
          </a:p>
          <a:p>
            <a:pPr>
              <a:lnSpc>
                <a:spcPct val="150000"/>
              </a:lnSpc>
            </a:pPr>
            <a:r>
              <a:rPr lang="en-US" sz="1100" b="1" dirty="0">
                <a:latin typeface="Helvetica" pitchFamily="2" charset="0"/>
              </a:rPr>
              <a:t>Test standard : JIS K7350-2-10 (BST)</a:t>
            </a:r>
            <a:br>
              <a:rPr lang="en-US" sz="1100" b="1" dirty="0">
                <a:latin typeface="Helvetica" pitchFamily="2" charset="0"/>
              </a:rPr>
            </a:br>
            <a:r>
              <a:rPr lang="en-US" sz="1100" b="1" dirty="0">
                <a:latin typeface="Helvetica" pitchFamily="2" charset="0"/>
              </a:rPr>
              <a:t>Cycle : Irradiation 102 min</a:t>
            </a:r>
          </a:p>
          <a:p>
            <a:pPr>
              <a:lnSpc>
                <a:spcPct val="150000"/>
              </a:lnSpc>
            </a:pPr>
            <a:r>
              <a:rPr lang="en-US" sz="1100" b="1" dirty="0">
                <a:latin typeface="Helvetica" pitchFamily="2" charset="0"/>
              </a:rPr>
              <a:t>Irradiation and water spay 18 min (total 120min)</a:t>
            </a:r>
            <a:br>
              <a:rPr lang="en-US" sz="1100" b="1" dirty="0">
                <a:latin typeface="Helvetica" pitchFamily="2" charset="0"/>
              </a:rPr>
            </a:br>
            <a:r>
              <a:rPr lang="en-US" sz="1100" b="1" dirty="0">
                <a:latin typeface="Helvetica" pitchFamily="2" charset="0"/>
              </a:rPr>
              <a:t>Irradiance broadband (300 – 400 nm) : 60 ± 2 W/m</a:t>
            </a:r>
            <a:r>
              <a:rPr lang="en-US" sz="1100" b="1" baseline="30000" dirty="0">
                <a:latin typeface="Helvetica" pitchFamily="2" charset="0"/>
              </a:rPr>
              <a:t>2</a:t>
            </a:r>
            <a:r>
              <a:rPr lang="en-US" sz="1100" b="1" dirty="0">
                <a:latin typeface="Helvetica" pitchFamily="2" charset="0"/>
              </a:rPr>
              <a:t> </a:t>
            </a:r>
            <a:br>
              <a:rPr lang="en-US" sz="1100" b="1" dirty="0">
                <a:latin typeface="Helvetica" pitchFamily="2" charset="0"/>
              </a:rPr>
            </a:br>
            <a:r>
              <a:rPr lang="en-US" sz="1100" b="1" dirty="0">
                <a:latin typeface="Helvetica" pitchFamily="2" charset="0"/>
              </a:rPr>
              <a:t>Irradiance narrowband (340 nm) : 0.51 ± 0.02 W/(m</a:t>
            </a:r>
            <a:r>
              <a:rPr lang="en-US" sz="1100" b="1" baseline="30000" dirty="0">
                <a:latin typeface="Helvetica" pitchFamily="2" charset="0"/>
              </a:rPr>
              <a:t>2</a:t>
            </a:r>
            <a:r>
              <a:rPr lang="en-US" sz="1100" b="1" dirty="0">
                <a:latin typeface="Helvetica" pitchFamily="2" charset="0"/>
              </a:rPr>
              <a:t> •nm) </a:t>
            </a:r>
            <a:br>
              <a:rPr lang="en-US" sz="1100" b="1" dirty="0">
                <a:latin typeface="Helvetica" pitchFamily="2" charset="0"/>
              </a:rPr>
            </a:br>
            <a:r>
              <a:rPr lang="en-US" sz="1100" b="1" dirty="0">
                <a:latin typeface="Helvetica" pitchFamily="2" charset="0"/>
              </a:rPr>
              <a:t>Black panel Temperature : 63 ± 3 °C</a:t>
            </a:r>
            <a:br>
              <a:rPr lang="en-US" sz="1100" b="1" dirty="0">
                <a:latin typeface="Helvetica" pitchFamily="2" charset="0"/>
              </a:rPr>
            </a:br>
            <a:r>
              <a:rPr lang="en-US" sz="1100" b="1" dirty="0">
                <a:latin typeface="Helvetica" pitchFamily="2" charset="0"/>
              </a:rPr>
              <a:t>Relative humidity : 50 ± 10 %</a:t>
            </a:r>
          </a:p>
          <a:p>
            <a:pPr>
              <a:lnSpc>
                <a:spcPct val="150000"/>
              </a:lnSpc>
            </a:pPr>
            <a:r>
              <a:rPr lang="en-US" sz="1100" b="1" dirty="0">
                <a:latin typeface="Helvetica" pitchFamily="2" charset="0"/>
              </a:rPr>
              <a:t>Total 50 times</a:t>
            </a:r>
            <a:endParaRPr lang="en-JP" sz="1100" b="1" dirty="0">
              <a:latin typeface="Helvetica" pitchFamily="2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3C78BE9B-AA77-323A-21CF-148C154E5A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5051" y="1821484"/>
            <a:ext cx="2048466" cy="1729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05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9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05ADF02-4FEA-F044-85E3-D59453258630}"/>
              </a:ext>
            </a:extLst>
          </p:cNvPr>
          <p:cNvSpPr txBox="1"/>
          <p:nvPr/>
        </p:nvSpPr>
        <p:spPr>
          <a:xfrm>
            <a:off x="166909" y="998120"/>
            <a:ext cx="2048467" cy="325219"/>
          </a:xfrm>
          <a:prstGeom prst="roundRect">
            <a:avLst>
              <a:gd name="adj" fmla="val 26354"/>
            </a:avLst>
          </a:prstGeom>
          <a:solidFill>
            <a:srgbClr val="FFC000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212121"/>
                </a:solidFill>
                <a:latin typeface="Helvetica" pitchFamily="2" charset="0"/>
              </a:rPr>
              <a:t>Stability Performance</a:t>
            </a:r>
            <a:endParaRPr lang="en-US" sz="1200" b="1" dirty="0">
              <a:latin typeface="Helvetica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896219-BA07-D53E-E375-A5430F91B7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998" y="1713546"/>
            <a:ext cx="3407602" cy="34606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605EC48-7B33-B025-65C3-7B8F119EFA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6402" y="1713546"/>
            <a:ext cx="3812315" cy="3587001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FC6702D-3F0B-186D-2FF2-285133D6E9C0}"/>
              </a:ext>
            </a:extLst>
          </p:cNvPr>
          <p:cNvSpPr/>
          <p:nvPr/>
        </p:nvSpPr>
        <p:spPr>
          <a:xfrm>
            <a:off x="1996224" y="1599771"/>
            <a:ext cx="1298108" cy="242417"/>
          </a:xfrm>
          <a:prstGeom prst="roundRect">
            <a:avLst>
              <a:gd name="adj" fmla="val 140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Helvetica" pitchFamily="2" charset="0"/>
              </a:rPr>
              <a:t>Wet Adhesion</a:t>
            </a:r>
            <a:endParaRPr lang="en-US" sz="1200" b="1" baseline="30000" dirty="0">
              <a:solidFill>
                <a:schemeClr val="bg1"/>
              </a:solidFill>
              <a:latin typeface="Helvetica" pitchFamily="2" charset="0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1EFFB0D6-4C73-7DF7-92C5-9CDFBEBC7452}"/>
              </a:ext>
            </a:extLst>
          </p:cNvPr>
          <p:cNvSpPr/>
          <p:nvPr/>
        </p:nvSpPr>
        <p:spPr>
          <a:xfrm>
            <a:off x="5837530" y="1427355"/>
            <a:ext cx="1770005" cy="407399"/>
          </a:xfrm>
          <a:prstGeom prst="roundRect">
            <a:avLst>
              <a:gd name="adj" fmla="val 140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Helvetica" pitchFamily="2" charset="0"/>
              </a:rPr>
              <a:t>Environmental Aging Test for 7 Days</a:t>
            </a:r>
            <a:endParaRPr lang="en-US" sz="1200" b="1" baseline="30000" dirty="0">
              <a:solidFill>
                <a:schemeClr val="bg1"/>
              </a:solidFill>
              <a:latin typeface="Helvetica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77C06FE-F09A-BF67-A1CF-BDC199074E0C}"/>
              </a:ext>
            </a:extLst>
          </p:cNvPr>
          <p:cNvSpPr txBox="1"/>
          <p:nvPr/>
        </p:nvSpPr>
        <p:spPr>
          <a:xfrm>
            <a:off x="1373768" y="5289865"/>
            <a:ext cx="6851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latin typeface="Helvetica" pitchFamily="2" charset="0"/>
              </a:rPr>
              <a:t>PPGA8.9 was able to maintain the </a:t>
            </a:r>
            <a:r>
              <a:rPr lang="en-US" sz="1200" b="1" dirty="0">
                <a:solidFill>
                  <a:srgbClr val="0070C0"/>
                </a:solidFill>
                <a:latin typeface="Helvetica" pitchFamily="2" charset="0"/>
              </a:rPr>
              <a:t>excellent wet adhesion performance</a:t>
            </a:r>
            <a:r>
              <a:rPr lang="en-US" sz="1200" b="1" dirty="0">
                <a:latin typeface="Helvetica" pitchFamily="2" charset="0"/>
              </a:rPr>
              <a:t> on stainless steel substrates even after immersion under water at 60 °C for 7 days</a:t>
            </a:r>
            <a:endParaRPr lang="en-JP" sz="1200" b="1" baseline="-25000" dirty="0">
              <a:latin typeface="Helvetica" pitchFamily="2" charset="0"/>
            </a:endParaRPr>
          </a:p>
        </p:txBody>
      </p:sp>
      <p:pic>
        <p:nvPicPr>
          <p:cNvPr id="10" name="Graphic 9" descr="Checkbox Checked with solid fill">
            <a:extLst>
              <a:ext uri="{FF2B5EF4-FFF2-40B4-BE49-F238E27FC236}">
                <a16:creationId xmlns:a16="http://schemas.microsoft.com/office/drawing/2014/main" id="{E6A05305-F275-6C34-5DA0-7AC9D8DB92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8897" y="5225879"/>
            <a:ext cx="400111" cy="40011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CB313DB4-D86C-8CF2-BE2A-3EBC6C4208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96005" y="1493046"/>
            <a:ext cx="527050" cy="84455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DE3219A5-D974-82EF-53C2-1B6832972C2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45496" y="1131962"/>
            <a:ext cx="1187450" cy="920750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E7D0869F-DC5F-7293-C5AE-EB6211FF71F2}"/>
              </a:ext>
            </a:extLst>
          </p:cNvPr>
          <p:cNvSpPr txBox="1"/>
          <p:nvPr/>
        </p:nvSpPr>
        <p:spPr>
          <a:xfrm>
            <a:off x="1373768" y="5884597"/>
            <a:ext cx="68514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latin typeface="Helvetica" pitchFamily="2" charset="0"/>
              </a:rPr>
              <a:t>According to the </a:t>
            </a:r>
            <a:r>
              <a:rPr lang="en-US" sz="1200" b="1" dirty="0">
                <a:solidFill>
                  <a:srgbClr val="0070C0"/>
                </a:solidFill>
                <a:latin typeface="Helvetica" pitchFamily="2" charset="0"/>
              </a:rPr>
              <a:t>environmental test</a:t>
            </a:r>
            <a:r>
              <a:rPr lang="en-US" sz="1200" b="1" dirty="0">
                <a:latin typeface="Helvetica" pitchFamily="2" charset="0"/>
              </a:rPr>
              <a:t> standard (JIS K7350-2-10), PPGA8.9 maintained satisfactory adhesion performance under severe aging conditions, </a:t>
            </a:r>
            <a:r>
              <a:rPr lang="en-US" sz="1200" b="1" dirty="0">
                <a:solidFill>
                  <a:srgbClr val="0070C0"/>
                </a:solidFill>
                <a:latin typeface="Helvetica" pitchFamily="2" charset="0"/>
              </a:rPr>
              <a:t>retaining 57% of its original</a:t>
            </a:r>
            <a:endParaRPr lang="en-JP" sz="1200" b="1" baseline="-25000" dirty="0">
              <a:solidFill>
                <a:srgbClr val="0070C0"/>
              </a:solidFill>
              <a:latin typeface="Helvetica" pitchFamily="2" charset="0"/>
            </a:endParaRPr>
          </a:p>
        </p:txBody>
      </p:sp>
      <p:pic>
        <p:nvPicPr>
          <p:cNvPr id="43" name="Graphic 42" descr="Checkbox Checked with solid fill">
            <a:extLst>
              <a:ext uri="{FF2B5EF4-FFF2-40B4-BE49-F238E27FC236}">
                <a16:creationId xmlns:a16="http://schemas.microsoft.com/office/drawing/2014/main" id="{75EA6DBC-3FB7-CEFC-5094-F2979BCF0C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8897" y="5820611"/>
            <a:ext cx="400111" cy="400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592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BF43E25-5472-5D63-CD29-186A539BC1A1}"/>
              </a:ext>
            </a:extLst>
          </p:cNvPr>
          <p:cNvSpPr txBox="1"/>
          <p:nvPr/>
        </p:nvSpPr>
        <p:spPr>
          <a:xfrm>
            <a:off x="253588" y="1143247"/>
            <a:ext cx="1122244" cy="325219"/>
          </a:xfrm>
          <a:prstGeom prst="roundRect">
            <a:avLst>
              <a:gd name="adj" fmla="val 26354"/>
            </a:avLst>
          </a:prstGeom>
          <a:solidFill>
            <a:srgbClr val="FFC000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" pitchFamily="2" charset="0"/>
              </a:rPr>
              <a:t>Summary</a:t>
            </a:r>
            <a:endParaRPr lang="en-US" sz="1200" b="1" baseline="30000" dirty="0">
              <a:latin typeface="Helvetica" pitchFamily="2" charset="0"/>
            </a:endParaRPr>
          </a:p>
        </p:txBody>
      </p:sp>
      <p:pic>
        <p:nvPicPr>
          <p:cNvPr id="4" name="Graphic 3" descr="Checkbox Checked with solid fill">
            <a:extLst>
              <a:ext uri="{FF2B5EF4-FFF2-40B4-BE49-F238E27FC236}">
                <a16:creationId xmlns:a16="http://schemas.microsoft.com/office/drawing/2014/main" id="{617DE2CC-C4AC-ACF7-AC50-9F4AE578AE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5530" y="1831500"/>
            <a:ext cx="400111" cy="400111"/>
          </a:xfrm>
          <a:prstGeom prst="rect">
            <a:avLst/>
          </a:prstGeom>
        </p:spPr>
      </p:pic>
      <p:pic>
        <p:nvPicPr>
          <p:cNvPr id="5" name="Graphic 4" descr="Checkbox Checked with solid fill">
            <a:extLst>
              <a:ext uri="{FF2B5EF4-FFF2-40B4-BE49-F238E27FC236}">
                <a16:creationId xmlns:a16="http://schemas.microsoft.com/office/drawing/2014/main" id="{6C605116-F555-B474-1355-D7156D73ED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5530" y="3439754"/>
            <a:ext cx="400111" cy="400111"/>
          </a:xfrm>
          <a:prstGeom prst="rect">
            <a:avLst/>
          </a:prstGeom>
        </p:spPr>
      </p:pic>
      <p:pic>
        <p:nvPicPr>
          <p:cNvPr id="6" name="Graphic 5" descr="Checkbox Checked with solid fill">
            <a:extLst>
              <a:ext uri="{FF2B5EF4-FFF2-40B4-BE49-F238E27FC236}">
                <a16:creationId xmlns:a16="http://schemas.microsoft.com/office/drawing/2014/main" id="{4890FD2B-5ACC-07CC-465B-D85CE3CFD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5530" y="4897685"/>
            <a:ext cx="400111" cy="4001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C1B3FB6-E78F-DAF9-93CB-CAA41554F105}"/>
              </a:ext>
            </a:extLst>
          </p:cNvPr>
          <p:cNvSpPr txBox="1"/>
          <p:nvPr/>
        </p:nvSpPr>
        <p:spPr>
          <a:xfrm>
            <a:off x="770818" y="1891842"/>
            <a:ext cx="78298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b="1" dirty="0">
                <a:latin typeface="Helvetica" pitchFamily="2" charset="0"/>
              </a:rPr>
              <a:t>Successfully grafting galloyl functional groups onto polypropylene (PPGA) via a straightforward, scalable process allows traditional hot-melt adhesives to achieve epoxy-like adhesion while maintaining the rapid-bonding advantages of thermoplastics—bridging the gap between processing speed and structural performance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1DD039-D3C1-F02F-14D8-74F9171FDF24}"/>
              </a:ext>
            </a:extLst>
          </p:cNvPr>
          <p:cNvSpPr txBox="1"/>
          <p:nvPr/>
        </p:nvSpPr>
        <p:spPr>
          <a:xfrm>
            <a:off x="770818" y="3502485"/>
            <a:ext cx="782986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b="1" dirty="0">
                <a:latin typeface="Helvetica" pitchFamily="2" charset="0"/>
              </a:rPr>
              <a:t>The incorporation of galloyl groups onto polypropylene (PPGA) reduces crystallinity and increases the amorphous phase; this structural change, combined with the presence of hydroxyl groups, plays a crucial role in achieving excellent adhesion strength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433F36-CEA8-A6CF-0425-CF3CA83767D2}"/>
              </a:ext>
            </a:extLst>
          </p:cNvPr>
          <p:cNvSpPr txBox="1"/>
          <p:nvPr/>
        </p:nvSpPr>
        <p:spPr>
          <a:xfrm>
            <a:off x="770818" y="4939750"/>
            <a:ext cx="78298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b="1" dirty="0">
                <a:latin typeface="Helvetica" pitchFamily="2" charset="0"/>
              </a:rPr>
              <a:t>PPGA adhesives exhibit excellent stability even under severe testing conditions, including wet adhesion and accelerated environmental aging</a:t>
            </a:r>
          </a:p>
        </p:txBody>
      </p:sp>
    </p:spTree>
    <p:extLst>
      <p:ext uri="{BB962C8B-B14F-4D97-AF65-F5344CB8AC3E}">
        <p14:creationId xmlns:p14="http://schemas.microsoft.com/office/powerpoint/2010/main" val="9770019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C89433-153B-887E-64FB-AB3B394EDFAF}"/>
              </a:ext>
            </a:extLst>
          </p:cNvPr>
          <p:cNvSpPr txBox="1"/>
          <p:nvPr/>
        </p:nvSpPr>
        <p:spPr>
          <a:xfrm>
            <a:off x="253587" y="1360016"/>
            <a:ext cx="1619103" cy="325219"/>
          </a:xfrm>
          <a:prstGeom prst="roundRect">
            <a:avLst>
              <a:gd name="adj" fmla="val 26354"/>
            </a:avLst>
          </a:prstGeom>
          <a:solidFill>
            <a:srgbClr val="FFC000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" pitchFamily="2" charset="0"/>
              </a:rPr>
              <a:t>Acknowledgement</a:t>
            </a:r>
            <a:endParaRPr lang="en-US" sz="1200" b="1" baseline="30000" dirty="0">
              <a:latin typeface="Helvetica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E687CB-A3CC-7ACF-3347-DED3A7628B42}"/>
              </a:ext>
            </a:extLst>
          </p:cNvPr>
          <p:cNvSpPr txBox="1"/>
          <p:nvPr/>
        </p:nvSpPr>
        <p:spPr>
          <a:xfrm>
            <a:off x="499421" y="2161680"/>
            <a:ext cx="8145157" cy="1676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b="1" dirty="0">
                <a:latin typeface="Helvetica" pitchFamily="2" charset="0"/>
              </a:rPr>
              <a:t>This work was supported by the New Energy and Industrial Technology Development Organization (NEDO). The author expresses sincere gratitude to </a:t>
            </a:r>
            <a:r>
              <a:rPr lang="en-US" sz="1400" b="1" dirty="0">
                <a:solidFill>
                  <a:srgbClr val="0070C0"/>
                </a:solidFill>
                <a:latin typeface="Helvetica" pitchFamily="2" charset="0"/>
              </a:rPr>
              <a:t>Prof. Masanobu Naito</a:t>
            </a:r>
            <a:r>
              <a:rPr lang="en-US" sz="1400" b="1" dirty="0">
                <a:latin typeface="Helvetica" pitchFamily="2" charset="0"/>
              </a:rPr>
              <a:t> (NIMS), </a:t>
            </a:r>
            <a:r>
              <a:rPr lang="en-US" sz="1400" b="1" dirty="0">
                <a:solidFill>
                  <a:srgbClr val="0070C0"/>
                </a:solidFill>
                <a:latin typeface="Helvetica" pitchFamily="2" charset="0"/>
              </a:rPr>
              <a:t>Prof. Yasuyuki Nakamura</a:t>
            </a:r>
            <a:r>
              <a:rPr lang="en-US" sz="1400" b="1" dirty="0">
                <a:latin typeface="Helvetica" pitchFamily="2" charset="0"/>
              </a:rPr>
              <a:t> (NIMS), </a:t>
            </a:r>
            <a:r>
              <a:rPr lang="en-US" sz="1400" b="1" dirty="0">
                <a:solidFill>
                  <a:srgbClr val="0070C0"/>
                </a:solidFill>
                <a:latin typeface="Helvetica" pitchFamily="2" charset="0"/>
              </a:rPr>
              <a:t>Mr. Kiyotaka Hitomi</a:t>
            </a:r>
            <a:r>
              <a:rPr lang="en-US" sz="1400" b="1" dirty="0">
                <a:latin typeface="Helvetica" pitchFamily="2" charset="0"/>
              </a:rPr>
              <a:t> (NIMS), </a:t>
            </a:r>
            <a:r>
              <a:rPr lang="en-US" sz="1400" b="1" dirty="0">
                <a:solidFill>
                  <a:srgbClr val="0070C0"/>
                </a:solidFill>
                <a:latin typeface="Helvetica" pitchFamily="2" charset="0"/>
              </a:rPr>
              <a:t>Ms. Mika Mano</a:t>
            </a:r>
            <a:r>
              <a:rPr lang="en-US" sz="1400" b="1" dirty="0">
                <a:latin typeface="Helvetica" pitchFamily="2" charset="0"/>
              </a:rPr>
              <a:t> (NIMS), </a:t>
            </a:r>
            <a:r>
              <a:rPr lang="en-US" sz="1400" b="1" dirty="0">
                <a:solidFill>
                  <a:srgbClr val="0070C0"/>
                </a:solidFill>
                <a:latin typeface="Helvetica" pitchFamily="2" charset="0"/>
              </a:rPr>
              <a:t>Prof. Shin Horiuchi</a:t>
            </a:r>
            <a:r>
              <a:rPr lang="en-US" sz="1400" b="1" dirty="0">
                <a:latin typeface="Helvetica" pitchFamily="2" charset="0"/>
              </a:rPr>
              <a:t> (AIST) and </a:t>
            </a:r>
            <a:r>
              <a:rPr lang="en-US" sz="1400" b="1" dirty="0">
                <a:solidFill>
                  <a:srgbClr val="0070C0"/>
                </a:solidFill>
                <a:latin typeface="Helvetica" pitchFamily="2" charset="0"/>
              </a:rPr>
              <a:t>Prof. Chiaki Sato</a:t>
            </a:r>
            <a:r>
              <a:rPr lang="en-US" sz="1400" b="1" dirty="0">
                <a:latin typeface="Helvetica" pitchFamily="2" charset="0"/>
              </a:rPr>
              <a:t> (Institute of Science Tokyo) for their invaluable guidance and support throughout this project.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61B74F-12F6-5BB7-8259-144DE5EF79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89" y="4744100"/>
            <a:ext cx="1639232" cy="868349"/>
          </a:xfrm>
          <a:prstGeom prst="rect">
            <a:avLst/>
          </a:prstGeom>
        </p:spPr>
      </p:pic>
      <p:pic>
        <p:nvPicPr>
          <p:cNvPr id="5" name="Picture 4" descr="A blue logo with a black background&#10;&#10;AI-generated content may be incorrect.">
            <a:extLst>
              <a:ext uri="{FF2B5EF4-FFF2-40B4-BE49-F238E27FC236}">
                <a16:creationId xmlns:a16="http://schemas.microsoft.com/office/drawing/2014/main" id="{D4D8277B-22D6-AF44-8F4B-7BDC3F8F7E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5557" y="4744100"/>
            <a:ext cx="937817" cy="75388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7595EE6-1BB4-EA3D-E7C5-31C92C6B5D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9355" y="4851476"/>
            <a:ext cx="2735223" cy="6465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C49C06E-7AE7-FD43-C1F8-4BCF1393E2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74310" y="4696320"/>
            <a:ext cx="1374109" cy="956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8864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1546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E5323E4-D798-CAE5-C603-89C1FDC509BC}"/>
              </a:ext>
            </a:extLst>
          </p:cNvPr>
          <p:cNvSpPr txBox="1"/>
          <p:nvPr/>
        </p:nvSpPr>
        <p:spPr>
          <a:xfrm>
            <a:off x="-39311" y="6415908"/>
            <a:ext cx="82113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Helvetica" pitchFamily="2" charset="0"/>
              </a:rPr>
              <a:t>[3] Chen, M.-A. </a:t>
            </a:r>
            <a:r>
              <a:rPr lang="en-US" sz="900" i="1" dirty="0">
                <a:latin typeface="Helvetica" pitchFamily="2" charset="0"/>
              </a:rPr>
              <a:t>et al.</a:t>
            </a:r>
            <a:r>
              <a:rPr lang="en-US" sz="900" dirty="0">
                <a:latin typeface="Helvetica" pitchFamily="2" charset="0"/>
              </a:rPr>
              <a:t> International Journal of Adhesion &amp; Adhesives 2007, 27, 175–187.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913A04-8297-DA90-CE63-175E7B46F046}"/>
              </a:ext>
            </a:extLst>
          </p:cNvPr>
          <p:cNvSpPr txBox="1"/>
          <p:nvPr/>
        </p:nvSpPr>
        <p:spPr>
          <a:xfrm>
            <a:off x="722452" y="4908296"/>
            <a:ext cx="82215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Helvetica" pitchFamily="2" charset="0"/>
              </a:rPr>
              <a:t>Maleic anhydride grafted </a:t>
            </a:r>
            <a:r>
              <a:rPr lang="en-US" sz="1200" b="1" dirty="0">
                <a:solidFill>
                  <a:srgbClr val="0070C0"/>
                </a:solidFill>
                <a:latin typeface="Helvetica" pitchFamily="2" charset="0"/>
              </a:rPr>
              <a:t>polypropylene </a:t>
            </a:r>
            <a:r>
              <a:rPr lang="en-US" sz="1200" b="1" dirty="0">
                <a:latin typeface="Helvetica" pitchFamily="2" charset="0"/>
              </a:rPr>
              <a:t>(PPMA) is one of the commercially available Hot-Melt Adhesive (HMA).</a:t>
            </a:r>
            <a:endParaRPr lang="en-JP" sz="1200" b="1" dirty="0">
              <a:latin typeface="Helvetica" pitchFamily="2" charset="0"/>
            </a:endParaRPr>
          </a:p>
        </p:txBody>
      </p:sp>
      <p:pic>
        <p:nvPicPr>
          <p:cNvPr id="6" name="Picture 5" descr="A comparison of hot melt adhesives&#10;&#10;AI-generated content may be incorrect.">
            <a:extLst>
              <a:ext uri="{FF2B5EF4-FFF2-40B4-BE49-F238E27FC236}">
                <a16:creationId xmlns:a16="http://schemas.microsoft.com/office/drawing/2014/main" id="{65B7EE3D-5FA0-9B5C-205F-DE2CD929D5A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047" t="22866" r="56644" b="41369"/>
          <a:stretch>
            <a:fillRect/>
          </a:stretch>
        </p:blipFill>
        <p:spPr>
          <a:xfrm>
            <a:off x="5122695" y="1385466"/>
            <a:ext cx="2009886" cy="1396757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A692629F-34B6-5E0A-30B1-E1A8EED3040E}"/>
              </a:ext>
            </a:extLst>
          </p:cNvPr>
          <p:cNvGrpSpPr/>
          <p:nvPr/>
        </p:nvGrpSpPr>
        <p:grpSpPr>
          <a:xfrm>
            <a:off x="472155" y="1235856"/>
            <a:ext cx="1466433" cy="1407440"/>
            <a:chOff x="2473841" y="1819584"/>
            <a:chExt cx="1233376" cy="1183759"/>
          </a:xfrm>
        </p:grpSpPr>
        <p:pic>
          <p:nvPicPr>
            <p:cNvPr id="8" name="Picture 7" descr="A comparison of hot melt adhesives&#10;&#10;AI-generated content may be incorrect.">
              <a:extLst>
                <a:ext uri="{FF2B5EF4-FFF2-40B4-BE49-F238E27FC236}">
                  <a16:creationId xmlns:a16="http://schemas.microsoft.com/office/drawing/2014/main" id="{AEE680F2-CCDC-8F6B-DB39-FE0B7C49F4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58159" t="22546" r="16395" b="40821"/>
            <a:stretch>
              <a:fillRect/>
            </a:stretch>
          </p:blipFill>
          <p:spPr>
            <a:xfrm>
              <a:off x="2473841" y="1819584"/>
              <a:ext cx="1233376" cy="1183759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7453CF4-1BDD-7D9E-7E89-A4FCEB2450BB}"/>
                </a:ext>
              </a:extLst>
            </p:cNvPr>
            <p:cNvSpPr txBox="1"/>
            <p:nvPr/>
          </p:nvSpPr>
          <p:spPr>
            <a:xfrm>
              <a:off x="2714390" y="2335866"/>
              <a:ext cx="325335" cy="12311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JP" sz="800" dirty="0">
                  <a:latin typeface="Helvetica" pitchFamily="2" charset="0"/>
                </a:rPr>
                <a:t>Resin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F576F27-1524-F5C0-2F3A-5695A516C329}"/>
                </a:ext>
              </a:extLst>
            </p:cNvPr>
            <p:cNvSpPr txBox="1"/>
            <p:nvPr/>
          </p:nvSpPr>
          <p:spPr>
            <a:xfrm>
              <a:off x="3124783" y="2258551"/>
              <a:ext cx="488368" cy="12311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JP" sz="800" dirty="0">
                  <a:latin typeface="Helvetica" pitchFamily="2" charset="0"/>
                </a:rPr>
                <a:t>Hardener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680E795-073F-525E-3307-118608A32793}"/>
              </a:ext>
            </a:extLst>
          </p:cNvPr>
          <p:cNvSpPr txBox="1"/>
          <p:nvPr/>
        </p:nvSpPr>
        <p:spPr>
          <a:xfrm>
            <a:off x="5376745" y="2801845"/>
            <a:ext cx="16629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Helvetica" pitchFamily="2" charset="0"/>
              </a:rPr>
              <a:t>Fast Bonding</a:t>
            </a:r>
            <a:endParaRPr lang="en-JP" sz="1200" b="1" dirty="0">
              <a:latin typeface="Helvetica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7B7EAF-D7D2-C8E4-8C17-525527812FF7}"/>
              </a:ext>
            </a:extLst>
          </p:cNvPr>
          <p:cNvSpPr txBox="1"/>
          <p:nvPr/>
        </p:nvSpPr>
        <p:spPr>
          <a:xfrm>
            <a:off x="7332646" y="2800194"/>
            <a:ext cx="16629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Helvetica" pitchFamily="2" charset="0"/>
              </a:rPr>
              <a:t>No Mixing Required</a:t>
            </a:r>
            <a:endParaRPr lang="en-JP" sz="1200" b="1" dirty="0">
              <a:latin typeface="Helvetica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44563D7-2A7F-7D00-2DBC-A1CC4539F788}"/>
              </a:ext>
            </a:extLst>
          </p:cNvPr>
          <p:cNvSpPr txBox="1"/>
          <p:nvPr/>
        </p:nvSpPr>
        <p:spPr>
          <a:xfrm>
            <a:off x="5376745" y="3136976"/>
            <a:ext cx="16629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Helvetica" pitchFamily="2" charset="0"/>
              </a:rPr>
              <a:t>Reheated Ability</a:t>
            </a:r>
            <a:endParaRPr lang="en-JP" sz="1200" b="1" dirty="0">
              <a:latin typeface="Helvetica" pitchFamily="2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7802263-F3A7-18CA-F41F-96ED6DC0640E}"/>
              </a:ext>
            </a:extLst>
          </p:cNvPr>
          <p:cNvGrpSpPr/>
          <p:nvPr/>
        </p:nvGrpSpPr>
        <p:grpSpPr>
          <a:xfrm>
            <a:off x="227746" y="2667809"/>
            <a:ext cx="2010135" cy="1883954"/>
            <a:chOff x="56615" y="3670754"/>
            <a:chExt cx="2010135" cy="1883954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9A993B4-0DDD-C3A7-96D2-E349453C290B}"/>
                </a:ext>
              </a:extLst>
            </p:cNvPr>
            <p:cNvCxnSpPr/>
            <p:nvPr/>
          </p:nvCxnSpPr>
          <p:spPr>
            <a:xfrm>
              <a:off x="787331" y="3670754"/>
              <a:ext cx="0" cy="1471581"/>
            </a:xfrm>
            <a:prstGeom prst="line">
              <a:avLst/>
            </a:prstGeom>
            <a:ln>
              <a:headEnd type="triangle" w="med" len="lg"/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9D9B752-94D1-51DD-FC64-D8E3DD938B1B}"/>
                </a:ext>
              </a:extLst>
            </p:cNvPr>
            <p:cNvCxnSpPr>
              <a:cxnSpLocks/>
            </p:cNvCxnSpPr>
            <p:nvPr/>
          </p:nvCxnSpPr>
          <p:spPr>
            <a:xfrm>
              <a:off x="787331" y="5137167"/>
              <a:ext cx="1154883" cy="0"/>
            </a:xfrm>
            <a:prstGeom prst="line">
              <a:avLst/>
            </a:prstGeom>
            <a:ln>
              <a:tailEnd type="triangle" w="med" len="lg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0965EB4-9BE5-1407-60F9-6E548F7EB748}"/>
                </a:ext>
              </a:extLst>
            </p:cNvPr>
            <p:cNvSpPr txBox="1"/>
            <p:nvPr/>
          </p:nvSpPr>
          <p:spPr>
            <a:xfrm rot="16200000">
              <a:off x="-372042" y="4289154"/>
              <a:ext cx="12574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JP" sz="1000" b="1" dirty="0">
                  <a:latin typeface="Helvetica" pitchFamily="2" charset="0"/>
                </a:rPr>
                <a:t>Adhesive Joint </a:t>
              </a:r>
            </a:p>
            <a:p>
              <a:pPr algn="ctr"/>
              <a:r>
                <a:rPr lang="en-US" sz="1000" b="1" dirty="0">
                  <a:latin typeface="Helvetica" pitchFamily="2" charset="0"/>
                </a:rPr>
                <a:t>S</a:t>
              </a:r>
              <a:r>
                <a:rPr lang="en-JP" sz="1000" b="1" dirty="0">
                  <a:latin typeface="Helvetica" pitchFamily="2" charset="0"/>
                </a:rPr>
                <a:t>trength (MPa)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6DD6F8E-9A83-2323-A413-01FF21999728}"/>
                </a:ext>
              </a:extLst>
            </p:cNvPr>
            <p:cNvSpPr txBox="1"/>
            <p:nvPr/>
          </p:nvSpPr>
          <p:spPr>
            <a:xfrm>
              <a:off x="624440" y="5154598"/>
              <a:ext cx="8434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JP" sz="1000" b="1" dirty="0">
                  <a:latin typeface="Helvetica" pitchFamily="2" charset="0"/>
                </a:rPr>
                <a:t>Epoxy</a:t>
              </a:r>
            </a:p>
            <a:p>
              <a:pPr algn="ctr"/>
              <a:r>
                <a:rPr lang="en-JP" sz="1000" b="1" dirty="0">
                  <a:latin typeface="Helvetica" pitchFamily="2" charset="0"/>
                </a:rPr>
                <a:t>Adhesive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F1BD9914-AB89-E672-C29A-79F570F5F961}"/>
                </a:ext>
              </a:extLst>
            </p:cNvPr>
            <p:cNvSpPr/>
            <p:nvPr/>
          </p:nvSpPr>
          <p:spPr>
            <a:xfrm>
              <a:off x="962410" y="3995229"/>
              <a:ext cx="179882" cy="114193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5B3D55D-55C8-817B-9C1C-8AF97BF89071}"/>
                </a:ext>
              </a:extLst>
            </p:cNvPr>
            <p:cNvSpPr/>
            <p:nvPr/>
          </p:nvSpPr>
          <p:spPr>
            <a:xfrm>
              <a:off x="1509991" y="4913306"/>
              <a:ext cx="179882" cy="22386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8B9F47D-3B76-BF74-AB6C-BD012F3CCCD9}"/>
                </a:ext>
              </a:extLst>
            </p:cNvPr>
            <p:cNvSpPr txBox="1"/>
            <p:nvPr/>
          </p:nvSpPr>
          <p:spPr>
            <a:xfrm>
              <a:off x="1223258" y="5165330"/>
              <a:ext cx="84349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JP" sz="1000" b="1" dirty="0">
                  <a:latin typeface="Helvetica" pitchFamily="2" charset="0"/>
                </a:rPr>
                <a:t>HMA</a:t>
              </a:r>
              <a:r>
                <a:rPr lang="en-JP" sz="1000" b="1" baseline="30000" dirty="0">
                  <a:latin typeface="Helvetica" pitchFamily="2" charset="0"/>
                </a:rPr>
                <a:t>[3]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0C396E7-3A2A-6D69-86AA-2ACCA59C07AA}"/>
                </a:ext>
              </a:extLst>
            </p:cNvPr>
            <p:cNvSpPr txBox="1"/>
            <p:nvPr/>
          </p:nvSpPr>
          <p:spPr>
            <a:xfrm>
              <a:off x="211548" y="4720140"/>
              <a:ext cx="84349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JP" sz="1000" b="1" dirty="0">
                  <a:latin typeface="Helvetica" pitchFamily="2" charset="0"/>
                </a:rPr>
                <a:t>10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E79BDA8-D25D-1D58-6B7C-C9A8BA379B02}"/>
                </a:ext>
              </a:extLst>
            </p:cNvPr>
            <p:cNvSpPr txBox="1"/>
            <p:nvPr/>
          </p:nvSpPr>
          <p:spPr>
            <a:xfrm>
              <a:off x="622336" y="3927054"/>
              <a:ext cx="32547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JP" sz="1000" b="1" dirty="0">
                  <a:latin typeface="Helvetica" pitchFamily="2" charset="0"/>
                </a:rPr>
                <a:t>−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F9D6043-A483-0DDD-FC3A-4C3229151D4C}"/>
                </a:ext>
              </a:extLst>
            </p:cNvPr>
            <p:cNvSpPr txBox="1"/>
            <p:nvPr/>
          </p:nvSpPr>
          <p:spPr>
            <a:xfrm>
              <a:off x="622336" y="4331654"/>
              <a:ext cx="32547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JP" sz="1000" b="1" dirty="0">
                  <a:latin typeface="Helvetica" pitchFamily="2" charset="0"/>
                </a:rPr>
                <a:t>−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B5E018A-EC7B-7A69-9B8B-AF577B4FAFB7}"/>
                </a:ext>
              </a:extLst>
            </p:cNvPr>
            <p:cNvSpPr txBox="1"/>
            <p:nvPr/>
          </p:nvSpPr>
          <p:spPr>
            <a:xfrm>
              <a:off x="622336" y="4713321"/>
              <a:ext cx="32547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JP" sz="1000" b="1" dirty="0">
                  <a:latin typeface="Helvetica" pitchFamily="2" charset="0"/>
                </a:rPr>
                <a:t>−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EABC39E-C997-B6A2-DD25-DE528D108F9D}"/>
                </a:ext>
              </a:extLst>
            </p:cNvPr>
            <p:cNvSpPr txBox="1"/>
            <p:nvPr/>
          </p:nvSpPr>
          <p:spPr>
            <a:xfrm>
              <a:off x="211548" y="4340012"/>
              <a:ext cx="84349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JP" sz="1000" b="1" dirty="0">
                  <a:latin typeface="Helvetica" pitchFamily="2" charset="0"/>
                </a:rPr>
                <a:t>20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B925033-4F7D-5A81-D0EF-58D6D503F7D0}"/>
                </a:ext>
              </a:extLst>
            </p:cNvPr>
            <p:cNvSpPr txBox="1"/>
            <p:nvPr/>
          </p:nvSpPr>
          <p:spPr>
            <a:xfrm>
              <a:off x="211548" y="3929553"/>
              <a:ext cx="84349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JP" sz="1000" b="1" dirty="0">
                  <a:latin typeface="Helvetica" pitchFamily="2" charset="0"/>
                </a:rPr>
                <a:t>30</a:t>
              </a:r>
            </a:p>
          </p:txBody>
        </p:sp>
      </p:grpSp>
      <p:sp>
        <p:nvSpPr>
          <p:cNvPr id="28" name="Diamond 27">
            <a:extLst>
              <a:ext uri="{FF2B5EF4-FFF2-40B4-BE49-F238E27FC236}">
                <a16:creationId xmlns:a16="http://schemas.microsoft.com/office/drawing/2014/main" id="{EF34B766-5695-50D3-0A3C-C9B162F726C3}"/>
              </a:ext>
            </a:extLst>
          </p:cNvPr>
          <p:cNvSpPr/>
          <p:nvPr/>
        </p:nvSpPr>
        <p:spPr>
          <a:xfrm>
            <a:off x="5283514" y="2838660"/>
            <a:ext cx="124624" cy="199398"/>
          </a:xfrm>
          <a:prstGeom prst="diamond">
            <a:avLst/>
          </a:prstGeom>
          <a:solidFill>
            <a:srgbClr val="9A41DD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 sz="1200"/>
          </a:p>
        </p:txBody>
      </p:sp>
      <p:sp>
        <p:nvSpPr>
          <p:cNvPr id="29" name="Diamond 28">
            <a:extLst>
              <a:ext uri="{FF2B5EF4-FFF2-40B4-BE49-F238E27FC236}">
                <a16:creationId xmlns:a16="http://schemas.microsoft.com/office/drawing/2014/main" id="{892DEC00-A5EA-AB90-C635-6038A9B210BC}"/>
              </a:ext>
            </a:extLst>
          </p:cNvPr>
          <p:cNvSpPr/>
          <p:nvPr/>
        </p:nvSpPr>
        <p:spPr>
          <a:xfrm>
            <a:off x="7239415" y="2837222"/>
            <a:ext cx="124624" cy="199398"/>
          </a:xfrm>
          <a:prstGeom prst="diamond">
            <a:avLst/>
          </a:prstGeom>
          <a:solidFill>
            <a:srgbClr val="9A41DD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 sz="1200"/>
          </a:p>
        </p:txBody>
      </p:sp>
      <p:sp>
        <p:nvSpPr>
          <p:cNvPr id="30" name="Diamond 29">
            <a:extLst>
              <a:ext uri="{FF2B5EF4-FFF2-40B4-BE49-F238E27FC236}">
                <a16:creationId xmlns:a16="http://schemas.microsoft.com/office/drawing/2014/main" id="{0D92872F-5C32-BD6B-FB5E-9B7BBED5E3D4}"/>
              </a:ext>
            </a:extLst>
          </p:cNvPr>
          <p:cNvSpPr/>
          <p:nvPr/>
        </p:nvSpPr>
        <p:spPr>
          <a:xfrm>
            <a:off x="5283514" y="3174391"/>
            <a:ext cx="124624" cy="199398"/>
          </a:xfrm>
          <a:prstGeom prst="diamond">
            <a:avLst/>
          </a:prstGeom>
          <a:solidFill>
            <a:srgbClr val="9A41DD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 sz="120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175DB52E-58A8-F834-71B0-6666AD847F90}"/>
              </a:ext>
            </a:extLst>
          </p:cNvPr>
          <p:cNvGrpSpPr/>
          <p:nvPr/>
        </p:nvGrpSpPr>
        <p:grpSpPr>
          <a:xfrm>
            <a:off x="7585253" y="1790533"/>
            <a:ext cx="1166794" cy="940665"/>
            <a:chOff x="448686" y="4962388"/>
            <a:chExt cx="1166794" cy="940665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DD070011-ABD0-5BE6-E248-71425620E1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59776" t="3944" b="24340"/>
            <a:stretch>
              <a:fillRect/>
            </a:stretch>
          </p:blipFill>
          <p:spPr>
            <a:xfrm>
              <a:off x="448686" y="4962388"/>
              <a:ext cx="1119172" cy="923286"/>
            </a:xfrm>
            <a:prstGeom prst="rect">
              <a:avLst/>
            </a:prstGeom>
          </p:spPr>
        </p:pic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8D351332-6D00-45BD-1632-D9E4F64D0D0F}"/>
                </a:ext>
              </a:extLst>
            </p:cNvPr>
            <p:cNvSpPr/>
            <p:nvPr/>
          </p:nvSpPr>
          <p:spPr>
            <a:xfrm>
              <a:off x="958679" y="5700630"/>
              <a:ext cx="137287" cy="2024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5F6CCECA-70A9-87C4-50E9-A90FB67611EE}"/>
                </a:ext>
              </a:extLst>
            </p:cNvPr>
            <p:cNvSpPr/>
            <p:nvPr/>
          </p:nvSpPr>
          <p:spPr>
            <a:xfrm rot="4890483">
              <a:off x="1445625" y="5664497"/>
              <a:ext cx="137287" cy="2024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</p:grpSp>
      <p:pic>
        <p:nvPicPr>
          <p:cNvPr id="35" name="Graphic 34" descr="Checkbox Checked with solid fill">
            <a:extLst>
              <a:ext uri="{FF2B5EF4-FFF2-40B4-BE49-F238E27FC236}">
                <a16:creationId xmlns:a16="http://schemas.microsoft.com/office/drawing/2014/main" id="{A4872CFB-6D1F-BE33-7035-41375D6C13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4576" y="4904712"/>
            <a:ext cx="268027" cy="268027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AE7046CC-3B05-9736-34E9-3D240EBAA723}"/>
              </a:ext>
            </a:extLst>
          </p:cNvPr>
          <p:cNvSpPr txBox="1"/>
          <p:nvPr/>
        </p:nvSpPr>
        <p:spPr>
          <a:xfrm>
            <a:off x="758158" y="5354239"/>
            <a:ext cx="77694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latin typeface="Helvetica" pitchFamily="2" charset="0"/>
              </a:rPr>
              <a:t>Major Limitation of </a:t>
            </a:r>
            <a:r>
              <a:rPr lang="en-US" sz="1200" b="1" dirty="0">
                <a:solidFill>
                  <a:srgbClr val="0070C0"/>
                </a:solidFill>
                <a:latin typeface="Helvetica" pitchFamily="2" charset="0"/>
              </a:rPr>
              <a:t>HMA</a:t>
            </a:r>
            <a:r>
              <a:rPr lang="en-US" sz="1200" b="1" dirty="0">
                <a:latin typeface="Helvetica" pitchFamily="2" charset="0"/>
              </a:rPr>
              <a:t> is a significantly </a:t>
            </a:r>
            <a:r>
              <a:rPr lang="en-US" sz="1200" b="1" dirty="0">
                <a:solidFill>
                  <a:srgbClr val="0070C0"/>
                </a:solidFill>
                <a:latin typeface="Helvetica" pitchFamily="2" charset="0"/>
              </a:rPr>
              <a:t>lower adhesive strength </a:t>
            </a:r>
            <a:r>
              <a:rPr lang="en-US" sz="1200" b="1" dirty="0">
                <a:latin typeface="Helvetica" pitchFamily="2" charset="0"/>
              </a:rPr>
              <a:t>compared to epoxy-based systems.</a:t>
            </a:r>
            <a:endParaRPr lang="en-JP" sz="1200" b="1" dirty="0">
              <a:latin typeface="Helvetica" pitchFamily="2" charset="0"/>
            </a:endParaRPr>
          </a:p>
        </p:txBody>
      </p:sp>
      <p:pic>
        <p:nvPicPr>
          <p:cNvPr id="37" name="Graphic 36" descr="Checkbox Checked with solid fill">
            <a:extLst>
              <a:ext uri="{FF2B5EF4-FFF2-40B4-BE49-F238E27FC236}">
                <a16:creationId xmlns:a16="http://schemas.microsoft.com/office/drawing/2014/main" id="{EF4C73B7-EC68-EF8B-6959-8AA7BC5B25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4576" y="5356963"/>
            <a:ext cx="268027" cy="268027"/>
          </a:xfrm>
          <a:prstGeom prst="rect">
            <a:avLst/>
          </a:prstGeom>
        </p:spPr>
      </p:pic>
      <p:sp>
        <p:nvSpPr>
          <p:cNvPr id="38" name="Oval 37">
            <a:extLst>
              <a:ext uri="{FF2B5EF4-FFF2-40B4-BE49-F238E27FC236}">
                <a16:creationId xmlns:a16="http://schemas.microsoft.com/office/drawing/2014/main" id="{3B01E69E-436C-3B0E-5306-C255AE605908}"/>
              </a:ext>
            </a:extLst>
          </p:cNvPr>
          <p:cNvSpPr/>
          <p:nvPr/>
        </p:nvSpPr>
        <p:spPr>
          <a:xfrm rot="19870338">
            <a:off x="7513576" y="1821570"/>
            <a:ext cx="758932" cy="588196"/>
          </a:xfrm>
          <a:prstGeom prst="ellipse">
            <a:avLst/>
          </a:prstGeom>
          <a:noFill/>
          <a:ln w="95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61FC024-1A1E-95FE-5712-4967FBAE30C4}"/>
              </a:ext>
            </a:extLst>
          </p:cNvPr>
          <p:cNvSpPr txBox="1"/>
          <p:nvPr/>
        </p:nvSpPr>
        <p:spPr>
          <a:xfrm>
            <a:off x="7149679" y="1442101"/>
            <a:ext cx="9484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rgbClr val="FF0000"/>
                </a:solidFill>
                <a:latin typeface="Helvetica" pitchFamily="2" charset="0"/>
              </a:rPr>
              <a:t>Maleic anhydride</a:t>
            </a:r>
            <a:endParaRPr lang="en-JP" sz="1000" b="1" dirty="0">
              <a:solidFill>
                <a:srgbClr val="FF0000"/>
              </a:solidFill>
              <a:latin typeface="Helvetica" pitchFamily="2" charset="0"/>
            </a:endParaRP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65DDD564-8524-464D-6F21-25B9D53D63BB}"/>
              </a:ext>
            </a:extLst>
          </p:cNvPr>
          <p:cNvSpPr/>
          <p:nvPr/>
        </p:nvSpPr>
        <p:spPr>
          <a:xfrm>
            <a:off x="203695" y="1131572"/>
            <a:ext cx="3760326" cy="3420191"/>
          </a:xfrm>
          <a:prstGeom prst="roundRect">
            <a:avLst>
              <a:gd name="adj" fmla="val 6587"/>
            </a:avLst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1D08AA70-71D3-BC60-6DA5-94EA182E28A5}"/>
              </a:ext>
            </a:extLst>
          </p:cNvPr>
          <p:cNvSpPr/>
          <p:nvPr/>
        </p:nvSpPr>
        <p:spPr>
          <a:xfrm>
            <a:off x="1061209" y="1006980"/>
            <a:ext cx="1981766" cy="276999"/>
          </a:xfrm>
          <a:prstGeom prst="roundRect">
            <a:avLst>
              <a:gd name="adj" fmla="val 140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Helvetica" pitchFamily="2" charset="0"/>
              </a:rPr>
              <a:t>Epoxy-based adhesive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826B25B2-8EDF-15F5-8AF8-140B36F76026}"/>
              </a:ext>
            </a:extLst>
          </p:cNvPr>
          <p:cNvSpPr/>
          <p:nvPr/>
        </p:nvSpPr>
        <p:spPr>
          <a:xfrm>
            <a:off x="5122696" y="1131572"/>
            <a:ext cx="3821346" cy="3420191"/>
          </a:xfrm>
          <a:prstGeom prst="roundRect">
            <a:avLst>
              <a:gd name="adj" fmla="val 6587"/>
            </a:avLst>
          </a:prstGeom>
          <a:noFill/>
          <a:ln w="952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38F3BED4-E459-1357-6842-D734CBC5E4A6}"/>
              </a:ext>
            </a:extLst>
          </p:cNvPr>
          <p:cNvSpPr/>
          <p:nvPr/>
        </p:nvSpPr>
        <p:spPr>
          <a:xfrm>
            <a:off x="6141698" y="1006980"/>
            <a:ext cx="1981766" cy="276999"/>
          </a:xfrm>
          <a:prstGeom prst="roundRect">
            <a:avLst>
              <a:gd name="adj" fmla="val 140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Helvetica" pitchFamily="2" charset="0"/>
              </a:rPr>
              <a:t>Hot-melt adhesive</a:t>
            </a:r>
          </a:p>
        </p:txBody>
      </p:sp>
      <p:sp>
        <p:nvSpPr>
          <p:cNvPr id="44" name="Right Arrow 43">
            <a:extLst>
              <a:ext uri="{FF2B5EF4-FFF2-40B4-BE49-F238E27FC236}">
                <a16:creationId xmlns:a16="http://schemas.microsoft.com/office/drawing/2014/main" id="{EF6CC726-56AF-524C-C1EC-DDF11E6B47F1}"/>
              </a:ext>
            </a:extLst>
          </p:cNvPr>
          <p:cNvSpPr/>
          <p:nvPr/>
        </p:nvSpPr>
        <p:spPr>
          <a:xfrm>
            <a:off x="3988624" y="2148450"/>
            <a:ext cx="1070301" cy="1006137"/>
          </a:xfrm>
          <a:prstGeom prst="rightArrow">
            <a:avLst>
              <a:gd name="adj1" fmla="val 50000"/>
              <a:gd name="adj2" fmla="val 50881"/>
            </a:avLst>
          </a:prstGeom>
          <a:gradFill flip="none" rotWithShape="1">
            <a:gsLst>
              <a:gs pos="9000">
                <a:schemeClr val="bg1"/>
              </a:gs>
              <a:gs pos="100000">
                <a:schemeClr val="accent6"/>
              </a:gs>
              <a:gs pos="62000">
                <a:schemeClr val="accent6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 sz="1400" b="1" dirty="0">
              <a:solidFill>
                <a:schemeClr val="tx1"/>
              </a:solidFill>
              <a:latin typeface="Helvetica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E66DFC2-DE92-D2A8-E8C1-44FE8907DE89}"/>
              </a:ext>
            </a:extLst>
          </p:cNvPr>
          <p:cNvSpPr txBox="1"/>
          <p:nvPr/>
        </p:nvSpPr>
        <p:spPr>
          <a:xfrm>
            <a:off x="7332646" y="3136976"/>
            <a:ext cx="16629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Helvetica" pitchFamily="2" charset="0"/>
              </a:rPr>
              <a:t>Low Cost</a:t>
            </a:r>
            <a:endParaRPr lang="en-JP" sz="1200" b="1" dirty="0">
              <a:latin typeface="Helvetica" pitchFamily="2" charset="0"/>
            </a:endParaRPr>
          </a:p>
        </p:txBody>
      </p:sp>
      <p:sp>
        <p:nvSpPr>
          <p:cNvPr id="46" name="Diamond 45">
            <a:extLst>
              <a:ext uri="{FF2B5EF4-FFF2-40B4-BE49-F238E27FC236}">
                <a16:creationId xmlns:a16="http://schemas.microsoft.com/office/drawing/2014/main" id="{F24A139D-1AF2-9FEA-1D44-996CD65B55DB}"/>
              </a:ext>
            </a:extLst>
          </p:cNvPr>
          <p:cNvSpPr/>
          <p:nvPr/>
        </p:nvSpPr>
        <p:spPr>
          <a:xfrm>
            <a:off x="7239415" y="3174391"/>
            <a:ext cx="124624" cy="199398"/>
          </a:xfrm>
          <a:prstGeom prst="diamond">
            <a:avLst/>
          </a:prstGeom>
          <a:solidFill>
            <a:srgbClr val="9A41DD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 sz="120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5C9487D-3A04-5CE8-CDA1-AE47494E9074}"/>
              </a:ext>
            </a:extLst>
          </p:cNvPr>
          <p:cNvSpPr txBox="1"/>
          <p:nvPr/>
        </p:nvSpPr>
        <p:spPr>
          <a:xfrm>
            <a:off x="758158" y="5775804"/>
            <a:ext cx="7769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rgbClr val="0070C0"/>
                </a:solidFill>
                <a:latin typeface="Helvetica" pitchFamily="2" charset="0"/>
              </a:rPr>
              <a:t>Improving adhesive strength of HMA </a:t>
            </a:r>
            <a:r>
              <a:rPr lang="en-US" sz="1200" b="1" dirty="0">
                <a:latin typeface="Helvetica" pitchFamily="2" charset="0"/>
              </a:rPr>
              <a:t>while reducing bonding time is challenging for adhesive material development.</a:t>
            </a:r>
            <a:endParaRPr lang="en-JP" sz="1200" b="1" dirty="0">
              <a:latin typeface="Helvetica" pitchFamily="2" charset="0"/>
            </a:endParaRPr>
          </a:p>
        </p:txBody>
      </p:sp>
      <p:pic>
        <p:nvPicPr>
          <p:cNvPr id="48" name="Graphic 47" descr="Checkbox Checked with solid fill">
            <a:extLst>
              <a:ext uri="{FF2B5EF4-FFF2-40B4-BE49-F238E27FC236}">
                <a16:creationId xmlns:a16="http://schemas.microsoft.com/office/drawing/2014/main" id="{18BC7002-4667-5F21-CD4C-74509F0789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4576" y="5778528"/>
            <a:ext cx="268027" cy="268027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1FC4DBEE-F931-B227-BF41-088DFBCE2B06}"/>
              </a:ext>
            </a:extLst>
          </p:cNvPr>
          <p:cNvSpPr txBox="1"/>
          <p:nvPr/>
        </p:nvSpPr>
        <p:spPr>
          <a:xfrm>
            <a:off x="2164793" y="3103101"/>
            <a:ext cx="18343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Helvetica" pitchFamily="2" charset="0"/>
              </a:rPr>
              <a:t>Long Bonding Time </a:t>
            </a:r>
            <a:endParaRPr lang="en-JP" sz="1200" b="1" dirty="0">
              <a:latin typeface="Helvetica" pitchFamily="2" charset="0"/>
            </a:endParaRPr>
          </a:p>
        </p:txBody>
      </p:sp>
      <p:sp>
        <p:nvSpPr>
          <p:cNvPr id="50" name="Diamond 49">
            <a:extLst>
              <a:ext uri="{FF2B5EF4-FFF2-40B4-BE49-F238E27FC236}">
                <a16:creationId xmlns:a16="http://schemas.microsoft.com/office/drawing/2014/main" id="{BC0EF66A-E11E-1B44-F030-05E047A64314}"/>
              </a:ext>
            </a:extLst>
          </p:cNvPr>
          <p:cNvSpPr/>
          <p:nvPr/>
        </p:nvSpPr>
        <p:spPr>
          <a:xfrm>
            <a:off x="2071562" y="3139916"/>
            <a:ext cx="124624" cy="199398"/>
          </a:xfrm>
          <a:prstGeom prst="diamond">
            <a:avLst/>
          </a:prstGeom>
          <a:solidFill>
            <a:srgbClr val="9A41DD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 sz="120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A57B4C6-5ED2-BD29-1F64-DB7411EB7C6A}"/>
              </a:ext>
            </a:extLst>
          </p:cNvPr>
          <p:cNvSpPr txBox="1"/>
          <p:nvPr/>
        </p:nvSpPr>
        <p:spPr>
          <a:xfrm>
            <a:off x="2164792" y="3574930"/>
            <a:ext cx="19408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Helvetica" pitchFamily="2" charset="0"/>
              </a:rPr>
              <a:t>Thermosetting polymer</a:t>
            </a:r>
            <a:endParaRPr lang="en-JP" sz="1200" b="1" dirty="0">
              <a:latin typeface="Helvetica" pitchFamily="2" charset="0"/>
            </a:endParaRPr>
          </a:p>
        </p:txBody>
      </p:sp>
      <p:sp>
        <p:nvSpPr>
          <p:cNvPr id="52" name="Diamond 51">
            <a:extLst>
              <a:ext uri="{FF2B5EF4-FFF2-40B4-BE49-F238E27FC236}">
                <a16:creationId xmlns:a16="http://schemas.microsoft.com/office/drawing/2014/main" id="{EB18D16E-F4AB-B58F-7215-FD4E815B999C}"/>
              </a:ext>
            </a:extLst>
          </p:cNvPr>
          <p:cNvSpPr/>
          <p:nvPr/>
        </p:nvSpPr>
        <p:spPr>
          <a:xfrm>
            <a:off x="2071562" y="3611745"/>
            <a:ext cx="124624" cy="199398"/>
          </a:xfrm>
          <a:prstGeom prst="diamond">
            <a:avLst/>
          </a:prstGeom>
          <a:solidFill>
            <a:srgbClr val="9A41DD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 sz="1200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A1F5ACD-0463-C7AC-3000-6696EAB34783}"/>
              </a:ext>
            </a:extLst>
          </p:cNvPr>
          <p:cNvGrpSpPr/>
          <p:nvPr/>
        </p:nvGrpSpPr>
        <p:grpSpPr>
          <a:xfrm>
            <a:off x="2031105" y="1298573"/>
            <a:ext cx="1977730" cy="1363027"/>
            <a:chOff x="3848248" y="817141"/>
            <a:chExt cx="3995356" cy="2753548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AD147023-DE71-E1E8-9485-DEB004460961}"/>
                </a:ext>
              </a:extLst>
            </p:cNvPr>
            <p:cNvSpPr/>
            <p:nvPr/>
          </p:nvSpPr>
          <p:spPr>
            <a:xfrm>
              <a:off x="4661942" y="1292184"/>
              <a:ext cx="2278505" cy="2278505"/>
            </a:xfrm>
            <a:prstGeom prst="ellipse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AE967443-FFE9-6CBA-EB05-7279E0361F31}"/>
                </a:ext>
              </a:extLst>
            </p:cNvPr>
            <p:cNvSpPr/>
            <p:nvPr/>
          </p:nvSpPr>
          <p:spPr>
            <a:xfrm>
              <a:off x="5164111" y="1484025"/>
              <a:ext cx="157397" cy="1888761"/>
            </a:xfrm>
            <a:custGeom>
              <a:avLst/>
              <a:gdLst>
                <a:gd name="connsiteX0" fmla="*/ 89941 w 164892"/>
                <a:gd name="connsiteY0" fmla="*/ 0 h 1843790"/>
                <a:gd name="connsiteX1" fmla="*/ 67456 w 164892"/>
                <a:gd name="connsiteY1" fmla="*/ 52466 h 1843790"/>
                <a:gd name="connsiteX2" fmla="*/ 59961 w 164892"/>
                <a:gd name="connsiteY2" fmla="*/ 74951 h 1843790"/>
                <a:gd name="connsiteX3" fmla="*/ 52466 w 164892"/>
                <a:gd name="connsiteY3" fmla="*/ 104931 h 1843790"/>
                <a:gd name="connsiteX4" fmla="*/ 37476 w 164892"/>
                <a:gd name="connsiteY4" fmla="*/ 127417 h 1843790"/>
                <a:gd name="connsiteX5" fmla="*/ 29981 w 164892"/>
                <a:gd name="connsiteY5" fmla="*/ 157397 h 1843790"/>
                <a:gd name="connsiteX6" fmla="*/ 14991 w 164892"/>
                <a:gd name="connsiteY6" fmla="*/ 247338 h 1843790"/>
                <a:gd name="connsiteX7" fmla="*/ 22486 w 164892"/>
                <a:gd name="connsiteY7" fmla="*/ 314794 h 1843790"/>
                <a:gd name="connsiteX8" fmla="*/ 29981 w 164892"/>
                <a:gd name="connsiteY8" fmla="*/ 397240 h 1843790"/>
                <a:gd name="connsiteX9" fmla="*/ 37476 w 164892"/>
                <a:gd name="connsiteY9" fmla="*/ 419725 h 1843790"/>
                <a:gd name="connsiteX10" fmla="*/ 52466 w 164892"/>
                <a:gd name="connsiteY10" fmla="*/ 487181 h 1843790"/>
                <a:gd name="connsiteX11" fmla="*/ 67456 w 164892"/>
                <a:gd name="connsiteY11" fmla="*/ 532151 h 1843790"/>
                <a:gd name="connsiteX12" fmla="*/ 74951 w 164892"/>
                <a:gd name="connsiteY12" fmla="*/ 554636 h 1843790"/>
                <a:gd name="connsiteX13" fmla="*/ 89941 w 164892"/>
                <a:gd name="connsiteY13" fmla="*/ 584617 h 1843790"/>
                <a:gd name="connsiteX14" fmla="*/ 97437 w 164892"/>
                <a:gd name="connsiteY14" fmla="*/ 614597 h 1843790"/>
                <a:gd name="connsiteX15" fmla="*/ 127417 w 164892"/>
                <a:gd name="connsiteY15" fmla="*/ 674558 h 1843790"/>
                <a:gd name="connsiteX16" fmla="*/ 142407 w 164892"/>
                <a:gd name="connsiteY16" fmla="*/ 734518 h 1843790"/>
                <a:gd name="connsiteX17" fmla="*/ 149902 w 164892"/>
                <a:gd name="connsiteY17" fmla="*/ 786984 h 1843790"/>
                <a:gd name="connsiteX18" fmla="*/ 157397 w 164892"/>
                <a:gd name="connsiteY18" fmla="*/ 809469 h 1843790"/>
                <a:gd name="connsiteX19" fmla="*/ 164892 w 164892"/>
                <a:gd name="connsiteY19" fmla="*/ 839449 h 1843790"/>
                <a:gd name="connsiteX20" fmla="*/ 157397 w 164892"/>
                <a:gd name="connsiteY20" fmla="*/ 899410 h 1843790"/>
                <a:gd name="connsiteX21" fmla="*/ 112427 w 164892"/>
                <a:gd name="connsiteY21" fmla="*/ 951876 h 1843790"/>
                <a:gd name="connsiteX22" fmla="*/ 82446 w 164892"/>
                <a:gd name="connsiteY22" fmla="*/ 989351 h 1843790"/>
                <a:gd name="connsiteX23" fmla="*/ 74951 w 164892"/>
                <a:gd name="connsiteY23" fmla="*/ 1011836 h 1843790"/>
                <a:gd name="connsiteX24" fmla="*/ 29981 w 164892"/>
                <a:gd name="connsiteY24" fmla="*/ 1094282 h 1843790"/>
                <a:gd name="connsiteX25" fmla="*/ 22486 w 164892"/>
                <a:gd name="connsiteY25" fmla="*/ 1124263 h 1843790"/>
                <a:gd name="connsiteX26" fmla="*/ 7496 w 164892"/>
                <a:gd name="connsiteY26" fmla="*/ 1161738 h 1843790"/>
                <a:gd name="connsiteX27" fmla="*/ 0 w 164892"/>
                <a:gd name="connsiteY27" fmla="*/ 1221699 h 1843790"/>
                <a:gd name="connsiteX28" fmla="*/ 22486 w 164892"/>
                <a:gd name="connsiteY28" fmla="*/ 1349115 h 1843790"/>
                <a:gd name="connsiteX29" fmla="*/ 29981 w 164892"/>
                <a:gd name="connsiteY29" fmla="*/ 1386590 h 1843790"/>
                <a:gd name="connsiteX30" fmla="*/ 44971 w 164892"/>
                <a:gd name="connsiteY30" fmla="*/ 1431561 h 1843790"/>
                <a:gd name="connsiteX31" fmla="*/ 59961 w 164892"/>
                <a:gd name="connsiteY31" fmla="*/ 1484026 h 1843790"/>
                <a:gd name="connsiteX32" fmla="*/ 74951 w 164892"/>
                <a:gd name="connsiteY32" fmla="*/ 1521502 h 1843790"/>
                <a:gd name="connsiteX33" fmla="*/ 82446 w 164892"/>
                <a:gd name="connsiteY33" fmla="*/ 1558977 h 1843790"/>
                <a:gd name="connsiteX34" fmla="*/ 89941 w 164892"/>
                <a:gd name="connsiteY34" fmla="*/ 1588958 h 1843790"/>
                <a:gd name="connsiteX35" fmla="*/ 82446 w 164892"/>
                <a:gd name="connsiteY35" fmla="*/ 1738859 h 1843790"/>
                <a:gd name="connsiteX36" fmla="*/ 67456 w 164892"/>
                <a:gd name="connsiteY36" fmla="*/ 1813810 h 1843790"/>
                <a:gd name="connsiteX37" fmla="*/ 59961 w 164892"/>
                <a:gd name="connsiteY37" fmla="*/ 1843790 h 184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64892" h="1843790">
                  <a:moveTo>
                    <a:pt x="89941" y="0"/>
                  </a:moveTo>
                  <a:cubicBezTo>
                    <a:pt x="82446" y="17489"/>
                    <a:pt x="74522" y="34800"/>
                    <a:pt x="67456" y="52466"/>
                  </a:cubicBezTo>
                  <a:cubicBezTo>
                    <a:pt x="64522" y="59801"/>
                    <a:pt x="62131" y="67355"/>
                    <a:pt x="59961" y="74951"/>
                  </a:cubicBezTo>
                  <a:cubicBezTo>
                    <a:pt x="57131" y="84856"/>
                    <a:pt x="56524" y="95463"/>
                    <a:pt x="52466" y="104931"/>
                  </a:cubicBezTo>
                  <a:cubicBezTo>
                    <a:pt x="48918" y="113211"/>
                    <a:pt x="42473" y="119922"/>
                    <a:pt x="37476" y="127417"/>
                  </a:cubicBezTo>
                  <a:cubicBezTo>
                    <a:pt x="34978" y="137410"/>
                    <a:pt x="31879" y="147273"/>
                    <a:pt x="29981" y="157397"/>
                  </a:cubicBezTo>
                  <a:cubicBezTo>
                    <a:pt x="24380" y="187270"/>
                    <a:pt x="14991" y="247338"/>
                    <a:pt x="14991" y="247338"/>
                  </a:cubicBezTo>
                  <a:cubicBezTo>
                    <a:pt x="17489" y="269823"/>
                    <a:pt x="20235" y="292283"/>
                    <a:pt x="22486" y="314794"/>
                  </a:cubicBezTo>
                  <a:cubicBezTo>
                    <a:pt x="25232" y="342252"/>
                    <a:pt x="26078" y="369922"/>
                    <a:pt x="29981" y="397240"/>
                  </a:cubicBezTo>
                  <a:cubicBezTo>
                    <a:pt x="31098" y="405061"/>
                    <a:pt x="35560" y="412060"/>
                    <a:pt x="37476" y="419725"/>
                  </a:cubicBezTo>
                  <a:cubicBezTo>
                    <a:pt x="48173" y="462513"/>
                    <a:pt x="40926" y="448713"/>
                    <a:pt x="52466" y="487181"/>
                  </a:cubicBezTo>
                  <a:cubicBezTo>
                    <a:pt x="57006" y="502315"/>
                    <a:pt x="62459" y="517161"/>
                    <a:pt x="67456" y="532151"/>
                  </a:cubicBezTo>
                  <a:cubicBezTo>
                    <a:pt x="69954" y="539646"/>
                    <a:pt x="71418" y="547570"/>
                    <a:pt x="74951" y="554636"/>
                  </a:cubicBezTo>
                  <a:cubicBezTo>
                    <a:pt x="79948" y="564630"/>
                    <a:pt x="86018" y="574155"/>
                    <a:pt x="89941" y="584617"/>
                  </a:cubicBezTo>
                  <a:cubicBezTo>
                    <a:pt x="93558" y="594262"/>
                    <a:pt x="93475" y="605088"/>
                    <a:pt x="97437" y="614597"/>
                  </a:cubicBezTo>
                  <a:cubicBezTo>
                    <a:pt x="106032" y="635224"/>
                    <a:pt x="120351" y="653359"/>
                    <a:pt x="127417" y="674558"/>
                  </a:cubicBezTo>
                  <a:cubicBezTo>
                    <a:pt x="137071" y="703519"/>
                    <a:pt x="136378" y="698341"/>
                    <a:pt x="142407" y="734518"/>
                  </a:cubicBezTo>
                  <a:cubicBezTo>
                    <a:pt x="145311" y="751944"/>
                    <a:pt x="146437" y="769661"/>
                    <a:pt x="149902" y="786984"/>
                  </a:cubicBezTo>
                  <a:cubicBezTo>
                    <a:pt x="151451" y="794731"/>
                    <a:pt x="155227" y="801873"/>
                    <a:pt x="157397" y="809469"/>
                  </a:cubicBezTo>
                  <a:cubicBezTo>
                    <a:pt x="160227" y="819374"/>
                    <a:pt x="162394" y="829456"/>
                    <a:pt x="164892" y="839449"/>
                  </a:cubicBezTo>
                  <a:cubicBezTo>
                    <a:pt x="162394" y="859436"/>
                    <a:pt x="162697" y="879977"/>
                    <a:pt x="157397" y="899410"/>
                  </a:cubicBezTo>
                  <a:cubicBezTo>
                    <a:pt x="152809" y="916233"/>
                    <a:pt x="120156" y="942858"/>
                    <a:pt x="112427" y="951876"/>
                  </a:cubicBezTo>
                  <a:cubicBezTo>
                    <a:pt x="55720" y="1018035"/>
                    <a:pt x="133458" y="938342"/>
                    <a:pt x="82446" y="989351"/>
                  </a:cubicBezTo>
                  <a:cubicBezTo>
                    <a:pt x="79948" y="996846"/>
                    <a:pt x="78220" y="1004644"/>
                    <a:pt x="74951" y="1011836"/>
                  </a:cubicBezTo>
                  <a:cubicBezTo>
                    <a:pt x="50659" y="1065280"/>
                    <a:pt x="53450" y="1059079"/>
                    <a:pt x="29981" y="1094282"/>
                  </a:cubicBezTo>
                  <a:cubicBezTo>
                    <a:pt x="27483" y="1104276"/>
                    <a:pt x="25743" y="1114490"/>
                    <a:pt x="22486" y="1124263"/>
                  </a:cubicBezTo>
                  <a:cubicBezTo>
                    <a:pt x="18232" y="1137027"/>
                    <a:pt x="10521" y="1148629"/>
                    <a:pt x="7496" y="1161738"/>
                  </a:cubicBezTo>
                  <a:cubicBezTo>
                    <a:pt x="2967" y="1181365"/>
                    <a:pt x="2499" y="1201712"/>
                    <a:pt x="0" y="1221699"/>
                  </a:cubicBezTo>
                  <a:cubicBezTo>
                    <a:pt x="11100" y="1299385"/>
                    <a:pt x="4032" y="1256843"/>
                    <a:pt x="22486" y="1349115"/>
                  </a:cubicBezTo>
                  <a:cubicBezTo>
                    <a:pt x="24984" y="1361607"/>
                    <a:pt x="25953" y="1374505"/>
                    <a:pt x="29981" y="1386590"/>
                  </a:cubicBezTo>
                  <a:cubicBezTo>
                    <a:pt x="34978" y="1401580"/>
                    <a:pt x="41139" y="1416232"/>
                    <a:pt x="44971" y="1431561"/>
                  </a:cubicBezTo>
                  <a:cubicBezTo>
                    <a:pt x="50878" y="1455187"/>
                    <a:pt x="51896" y="1462520"/>
                    <a:pt x="59961" y="1484026"/>
                  </a:cubicBezTo>
                  <a:cubicBezTo>
                    <a:pt x="64685" y="1496624"/>
                    <a:pt x="71085" y="1508615"/>
                    <a:pt x="74951" y="1521502"/>
                  </a:cubicBezTo>
                  <a:cubicBezTo>
                    <a:pt x="78611" y="1533704"/>
                    <a:pt x="79683" y="1546541"/>
                    <a:pt x="82446" y="1558977"/>
                  </a:cubicBezTo>
                  <a:cubicBezTo>
                    <a:pt x="84681" y="1569033"/>
                    <a:pt x="87443" y="1578964"/>
                    <a:pt x="89941" y="1588958"/>
                  </a:cubicBezTo>
                  <a:cubicBezTo>
                    <a:pt x="87443" y="1638925"/>
                    <a:pt x="87424" y="1689078"/>
                    <a:pt x="82446" y="1738859"/>
                  </a:cubicBezTo>
                  <a:cubicBezTo>
                    <a:pt x="79911" y="1764211"/>
                    <a:pt x="75513" y="1789639"/>
                    <a:pt x="67456" y="1813810"/>
                  </a:cubicBezTo>
                  <a:cubicBezTo>
                    <a:pt x="59171" y="1838665"/>
                    <a:pt x="59961" y="1828395"/>
                    <a:pt x="59961" y="1843790"/>
                  </a:cubicBezTo>
                </a:path>
              </a:pathLst>
            </a:custGeom>
            <a:noFill/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A6FB970B-FCCA-81BA-965A-DCC8FF816D0E}"/>
                </a:ext>
              </a:extLst>
            </p:cNvPr>
            <p:cNvSpPr/>
            <p:nvPr/>
          </p:nvSpPr>
          <p:spPr>
            <a:xfrm>
              <a:off x="5748728" y="1311639"/>
              <a:ext cx="149902" cy="2256020"/>
            </a:xfrm>
            <a:custGeom>
              <a:avLst/>
              <a:gdLst>
                <a:gd name="connsiteX0" fmla="*/ 97436 w 149902"/>
                <a:gd name="connsiteY0" fmla="*/ 0 h 2256020"/>
                <a:gd name="connsiteX1" fmla="*/ 89941 w 149902"/>
                <a:gd name="connsiteY1" fmla="*/ 89941 h 2256020"/>
                <a:gd name="connsiteX2" fmla="*/ 74951 w 149902"/>
                <a:gd name="connsiteY2" fmla="*/ 142407 h 2256020"/>
                <a:gd name="connsiteX3" fmla="*/ 67456 w 149902"/>
                <a:gd name="connsiteY3" fmla="*/ 187377 h 2256020"/>
                <a:gd name="connsiteX4" fmla="*/ 59961 w 149902"/>
                <a:gd name="connsiteY4" fmla="*/ 262328 h 2256020"/>
                <a:gd name="connsiteX5" fmla="*/ 44970 w 149902"/>
                <a:gd name="connsiteY5" fmla="*/ 397240 h 2256020"/>
                <a:gd name="connsiteX6" fmla="*/ 59961 w 149902"/>
                <a:gd name="connsiteY6" fmla="*/ 584617 h 2256020"/>
                <a:gd name="connsiteX7" fmla="*/ 74951 w 149902"/>
                <a:gd name="connsiteY7" fmla="*/ 629587 h 2256020"/>
                <a:gd name="connsiteX8" fmla="*/ 89941 w 149902"/>
                <a:gd name="connsiteY8" fmla="*/ 652072 h 2256020"/>
                <a:gd name="connsiteX9" fmla="*/ 97436 w 149902"/>
                <a:gd name="connsiteY9" fmla="*/ 674558 h 2256020"/>
                <a:gd name="connsiteX10" fmla="*/ 112426 w 149902"/>
                <a:gd name="connsiteY10" fmla="*/ 697043 h 2256020"/>
                <a:gd name="connsiteX11" fmla="*/ 104931 w 149902"/>
                <a:gd name="connsiteY11" fmla="*/ 816964 h 2256020"/>
                <a:gd name="connsiteX12" fmla="*/ 74951 w 149902"/>
                <a:gd name="connsiteY12" fmla="*/ 884420 h 2256020"/>
                <a:gd name="connsiteX13" fmla="*/ 67456 w 149902"/>
                <a:gd name="connsiteY13" fmla="*/ 906905 h 2256020"/>
                <a:gd name="connsiteX14" fmla="*/ 37475 w 149902"/>
                <a:gd name="connsiteY14" fmla="*/ 951876 h 2256020"/>
                <a:gd name="connsiteX15" fmla="*/ 22485 w 149902"/>
                <a:gd name="connsiteY15" fmla="*/ 974361 h 2256020"/>
                <a:gd name="connsiteX16" fmla="*/ 0 w 149902"/>
                <a:gd name="connsiteY16" fmla="*/ 1056807 h 2256020"/>
                <a:gd name="connsiteX17" fmla="*/ 14990 w 149902"/>
                <a:gd name="connsiteY17" fmla="*/ 1221699 h 2256020"/>
                <a:gd name="connsiteX18" fmla="*/ 22485 w 149902"/>
                <a:gd name="connsiteY18" fmla="*/ 1244184 h 2256020"/>
                <a:gd name="connsiteX19" fmla="*/ 67456 w 149902"/>
                <a:gd name="connsiteY19" fmla="*/ 1304145 h 2256020"/>
                <a:gd name="connsiteX20" fmla="*/ 82446 w 149902"/>
                <a:gd name="connsiteY20" fmla="*/ 1326630 h 2256020"/>
                <a:gd name="connsiteX21" fmla="*/ 134911 w 149902"/>
                <a:gd name="connsiteY21" fmla="*/ 1394086 h 2256020"/>
                <a:gd name="connsiteX22" fmla="*/ 149902 w 149902"/>
                <a:gd name="connsiteY22" fmla="*/ 1454046 h 2256020"/>
                <a:gd name="connsiteX23" fmla="*/ 142406 w 149902"/>
                <a:gd name="connsiteY23" fmla="*/ 1603948 h 2256020"/>
                <a:gd name="connsiteX24" fmla="*/ 127416 w 149902"/>
                <a:gd name="connsiteY24" fmla="*/ 1633928 h 2256020"/>
                <a:gd name="connsiteX25" fmla="*/ 119921 w 149902"/>
                <a:gd name="connsiteY25" fmla="*/ 1663909 h 2256020"/>
                <a:gd name="connsiteX26" fmla="*/ 104931 w 149902"/>
                <a:gd name="connsiteY26" fmla="*/ 1708879 h 2256020"/>
                <a:gd name="connsiteX27" fmla="*/ 97436 w 149902"/>
                <a:gd name="connsiteY27" fmla="*/ 1731364 h 2256020"/>
                <a:gd name="connsiteX28" fmla="*/ 82446 w 149902"/>
                <a:gd name="connsiteY28" fmla="*/ 1753850 h 2256020"/>
                <a:gd name="connsiteX29" fmla="*/ 52465 w 149902"/>
                <a:gd name="connsiteY29" fmla="*/ 1821305 h 2256020"/>
                <a:gd name="connsiteX30" fmla="*/ 37475 w 149902"/>
                <a:gd name="connsiteY30" fmla="*/ 1873771 h 2256020"/>
                <a:gd name="connsiteX31" fmla="*/ 29980 w 149902"/>
                <a:gd name="connsiteY31" fmla="*/ 1896256 h 2256020"/>
                <a:gd name="connsiteX32" fmla="*/ 44970 w 149902"/>
                <a:gd name="connsiteY32" fmla="*/ 1956217 h 2256020"/>
                <a:gd name="connsiteX33" fmla="*/ 59961 w 149902"/>
                <a:gd name="connsiteY33" fmla="*/ 2016177 h 2256020"/>
                <a:gd name="connsiteX34" fmla="*/ 74951 w 149902"/>
                <a:gd name="connsiteY34" fmla="*/ 2061148 h 2256020"/>
                <a:gd name="connsiteX35" fmla="*/ 97436 w 149902"/>
                <a:gd name="connsiteY35" fmla="*/ 2076138 h 2256020"/>
                <a:gd name="connsiteX36" fmla="*/ 97436 w 149902"/>
                <a:gd name="connsiteY36" fmla="*/ 2188564 h 2256020"/>
                <a:gd name="connsiteX37" fmla="*/ 89941 w 149902"/>
                <a:gd name="connsiteY37" fmla="*/ 2211050 h 2256020"/>
                <a:gd name="connsiteX38" fmla="*/ 52465 w 149902"/>
                <a:gd name="connsiteY38" fmla="*/ 2256020 h 2256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9902" h="2256020">
                  <a:moveTo>
                    <a:pt x="97436" y="0"/>
                  </a:moveTo>
                  <a:cubicBezTo>
                    <a:pt x="94938" y="29980"/>
                    <a:pt x="93672" y="60089"/>
                    <a:pt x="89941" y="89941"/>
                  </a:cubicBezTo>
                  <a:cubicBezTo>
                    <a:pt x="85277" y="127256"/>
                    <a:pt x="82063" y="110403"/>
                    <a:pt x="74951" y="142407"/>
                  </a:cubicBezTo>
                  <a:cubicBezTo>
                    <a:pt x="71654" y="157242"/>
                    <a:pt x="69341" y="172298"/>
                    <a:pt x="67456" y="187377"/>
                  </a:cubicBezTo>
                  <a:cubicBezTo>
                    <a:pt x="64342" y="212291"/>
                    <a:pt x="62895" y="237392"/>
                    <a:pt x="59961" y="262328"/>
                  </a:cubicBezTo>
                  <a:cubicBezTo>
                    <a:pt x="41722" y="417348"/>
                    <a:pt x="64748" y="179679"/>
                    <a:pt x="44970" y="397240"/>
                  </a:cubicBezTo>
                  <a:cubicBezTo>
                    <a:pt x="49063" y="483196"/>
                    <a:pt x="40488" y="519709"/>
                    <a:pt x="59961" y="584617"/>
                  </a:cubicBezTo>
                  <a:cubicBezTo>
                    <a:pt x="64501" y="599751"/>
                    <a:pt x="66186" y="616440"/>
                    <a:pt x="74951" y="629587"/>
                  </a:cubicBezTo>
                  <a:lnTo>
                    <a:pt x="89941" y="652072"/>
                  </a:lnTo>
                  <a:cubicBezTo>
                    <a:pt x="92439" y="659567"/>
                    <a:pt x="93903" y="667491"/>
                    <a:pt x="97436" y="674558"/>
                  </a:cubicBezTo>
                  <a:cubicBezTo>
                    <a:pt x="101464" y="682615"/>
                    <a:pt x="111953" y="688048"/>
                    <a:pt x="112426" y="697043"/>
                  </a:cubicBezTo>
                  <a:cubicBezTo>
                    <a:pt x="114531" y="737039"/>
                    <a:pt x="110595" y="777315"/>
                    <a:pt x="104931" y="816964"/>
                  </a:cubicBezTo>
                  <a:cubicBezTo>
                    <a:pt x="102440" y="834399"/>
                    <a:pt x="82132" y="867664"/>
                    <a:pt x="74951" y="884420"/>
                  </a:cubicBezTo>
                  <a:cubicBezTo>
                    <a:pt x="71839" y="891682"/>
                    <a:pt x="71293" y="899999"/>
                    <a:pt x="67456" y="906905"/>
                  </a:cubicBezTo>
                  <a:cubicBezTo>
                    <a:pt x="58706" y="922654"/>
                    <a:pt x="47469" y="936886"/>
                    <a:pt x="37475" y="951876"/>
                  </a:cubicBezTo>
                  <a:cubicBezTo>
                    <a:pt x="32478" y="959371"/>
                    <a:pt x="25334" y="965815"/>
                    <a:pt x="22485" y="974361"/>
                  </a:cubicBezTo>
                  <a:cubicBezTo>
                    <a:pt x="3466" y="1031417"/>
                    <a:pt x="10594" y="1003837"/>
                    <a:pt x="0" y="1056807"/>
                  </a:cubicBezTo>
                  <a:cubicBezTo>
                    <a:pt x="5289" y="1152012"/>
                    <a:pt x="-2793" y="1159457"/>
                    <a:pt x="14990" y="1221699"/>
                  </a:cubicBezTo>
                  <a:cubicBezTo>
                    <a:pt x="17160" y="1229295"/>
                    <a:pt x="18648" y="1237278"/>
                    <a:pt x="22485" y="1244184"/>
                  </a:cubicBezTo>
                  <a:cubicBezTo>
                    <a:pt x="70026" y="1329758"/>
                    <a:pt x="34375" y="1262794"/>
                    <a:pt x="67456" y="1304145"/>
                  </a:cubicBezTo>
                  <a:cubicBezTo>
                    <a:pt x="73083" y="1311179"/>
                    <a:pt x="76679" y="1319710"/>
                    <a:pt x="82446" y="1326630"/>
                  </a:cubicBezTo>
                  <a:cubicBezTo>
                    <a:pt x="104003" y="1352499"/>
                    <a:pt x="122281" y="1356197"/>
                    <a:pt x="134911" y="1394086"/>
                  </a:cubicBezTo>
                  <a:cubicBezTo>
                    <a:pt x="146434" y="1428656"/>
                    <a:pt x="140856" y="1408824"/>
                    <a:pt x="149902" y="1454046"/>
                  </a:cubicBezTo>
                  <a:cubicBezTo>
                    <a:pt x="147403" y="1504013"/>
                    <a:pt x="148612" y="1554305"/>
                    <a:pt x="142406" y="1603948"/>
                  </a:cubicBezTo>
                  <a:cubicBezTo>
                    <a:pt x="141020" y="1615035"/>
                    <a:pt x="131339" y="1623466"/>
                    <a:pt x="127416" y="1633928"/>
                  </a:cubicBezTo>
                  <a:cubicBezTo>
                    <a:pt x="123799" y="1643573"/>
                    <a:pt x="122881" y="1654042"/>
                    <a:pt x="119921" y="1663909"/>
                  </a:cubicBezTo>
                  <a:cubicBezTo>
                    <a:pt x="115381" y="1679043"/>
                    <a:pt x="109928" y="1693889"/>
                    <a:pt x="104931" y="1708879"/>
                  </a:cubicBezTo>
                  <a:cubicBezTo>
                    <a:pt x="102433" y="1716374"/>
                    <a:pt x="101818" y="1724790"/>
                    <a:pt x="97436" y="1731364"/>
                  </a:cubicBezTo>
                  <a:cubicBezTo>
                    <a:pt x="92439" y="1738859"/>
                    <a:pt x="86105" y="1745618"/>
                    <a:pt x="82446" y="1753850"/>
                  </a:cubicBezTo>
                  <a:cubicBezTo>
                    <a:pt x="46773" y="1834116"/>
                    <a:pt x="86389" y="1770423"/>
                    <a:pt x="52465" y="1821305"/>
                  </a:cubicBezTo>
                  <a:cubicBezTo>
                    <a:pt x="34492" y="1875225"/>
                    <a:pt x="56300" y="1807884"/>
                    <a:pt x="37475" y="1873771"/>
                  </a:cubicBezTo>
                  <a:cubicBezTo>
                    <a:pt x="35305" y="1881367"/>
                    <a:pt x="32478" y="1888761"/>
                    <a:pt x="29980" y="1896256"/>
                  </a:cubicBezTo>
                  <a:cubicBezTo>
                    <a:pt x="48310" y="1987907"/>
                    <a:pt x="27688" y="1892851"/>
                    <a:pt x="44970" y="1956217"/>
                  </a:cubicBezTo>
                  <a:cubicBezTo>
                    <a:pt x="50391" y="1976093"/>
                    <a:pt x="53446" y="1996632"/>
                    <a:pt x="59961" y="2016177"/>
                  </a:cubicBezTo>
                  <a:cubicBezTo>
                    <a:pt x="64958" y="2031167"/>
                    <a:pt x="61804" y="2052383"/>
                    <a:pt x="74951" y="2061148"/>
                  </a:cubicBezTo>
                  <a:lnTo>
                    <a:pt x="97436" y="2076138"/>
                  </a:lnTo>
                  <a:cubicBezTo>
                    <a:pt x="113527" y="2124411"/>
                    <a:pt x="109080" y="2101230"/>
                    <a:pt x="97436" y="2188564"/>
                  </a:cubicBezTo>
                  <a:cubicBezTo>
                    <a:pt x="96392" y="2196395"/>
                    <a:pt x="94681" y="2204729"/>
                    <a:pt x="89941" y="2211050"/>
                  </a:cubicBezTo>
                  <a:cubicBezTo>
                    <a:pt x="50698" y="2263373"/>
                    <a:pt x="52465" y="2229009"/>
                    <a:pt x="52465" y="2256020"/>
                  </a:cubicBezTo>
                </a:path>
              </a:pathLst>
            </a:custGeom>
            <a:noFill/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FB13C4B0-C096-DB48-8A65-338B007B921D}"/>
                </a:ext>
              </a:extLst>
            </p:cNvPr>
            <p:cNvSpPr/>
            <p:nvPr/>
          </p:nvSpPr>
          <p:spPr>
            <a:xfrm>
              <a:off x="6310859" y="1484026"/>
              <a:ext cx="247338" cy="1941226"/>
            </a:xfrm>
            <a:custGeom>
              <a:avLst/>
              <a:gdLst>
                <a:gd name="connsiteX0" fmla="*/ 74951 w 247338"/>
                <a:gd name="connsiteY0" fmla="*/ 0 h 1941226"/>
                <a:gd name="connsiteX1" fmla="*/ 67456 w 247338"/>
                <a:gd name="connsiteY1" fmla="*/ 232348 h 1941226"/>
                <a:gd name="connsiteX2" fmla="*/ 52466 w 247338"/>
                <a:gd name="connsiteY2" fmla="*/ 277318 h 1941226"/>
                <a:gd name="connsiteX3" fmla="*/ 29980 w 247338"/>
                <a:gd name="connsiteY3" fmla="*/ 322289 h 1941226"/>
                <a:gd name="connsiteX4" fmla="*/ 14990 w 247338"/>
                <a:gd name="connsiteY4" fmla="*/ 374754 h 1941226"/>
                <a:gd name="connsiteX5" fmla="*/ 0 w 247338"/>
                <a:gd name="connsiteY5" fmla="*/ 479685 h 1941226"/>
                <a:gd name="connsiteX6" fmla="*/ 14990 w 247338"/>
                <a:gd name="connsiteY6" fmla="*/ 674558 h 1941226"/>
                <a:gd name="connsiteX7" fmla="*/ 29980 w 247338"/>
                <a:gd name="connsiteY7" fmla="*/ 734518 h 1941226"/>
                <a:gd name="connsiteX8" fmla="*/ 67456 w 247338"/>
                <a:gd name="connsiteY8" fmla="*/ 794479 h 1941226"/>
                <a:gd name="connsiteX9" fmla="*/ 97436 w 247338"/>
                <a:gd name="connsiteY9" fmla="*/ 839449 h 1941226"/>
                <a:gd name="connsiteX10" fmla="*/ 134911 w 247338"/>
                <a:gd name="connsiteY10" fmla="*/ 869430 h 1941226"/>
                <a:gd name="connsiteX11" fmla="*/ 179882 w 247338"/>
                <a:gd name="connsiteY11" fmla="*/ 914400 h 1941226"/>
                <a:gd name="connsiteX12" fmla="*/ 224852 w 247338"/>
                <a:gd name="connsiteY12" fmla="*/ 966866 h 1941226"/>
                <a:gd name="connsiteX13" fmla="*/ 239843 w 247338"/>
                <a:gd name="connsiteY13" fmla="*/ 1011836 h 1941226"/>
                <a:gd name="connsiteX14" fmla="*/ 247338 w 247338"/>
                <a:gd name="connsiteY14" fmla="*/ 1034322 h 1941226"/>
                <a:gd name="connsiteX15" fmla="*/ 239843 w 247338"/>
                <a:gd name="connsiteY15" fmla="*/ 1146748 h 1941226"/>
                <a:gd name="connsiteX16" fmla="*/ 224852 w 247338"/>
                <a:gd name="connsiteY16" fmla="*/ 1214204 h 1941226"/>
                <a:gd name="connsiteX17" fmla="*/ 209862 w 247338"/>
                <a:gd name="connsiteY17" fmla="*/ 1259174 h 1941226"/>
                <a:gd name="connsiteX18" fmla="*/ 194872 w 247338"/>
                <a:gd name="connsiteY18" fmla="*/ 1281659 h 1941226"/>
                <a:gd name="connsiteX19" fmla="*/ 172387 w 247338"/>
                <a:gd name="connsiteY19" fmla="*/ 1319135 h 1941226"/>
                <a:gd name="connsiteX20" fmla="*/ 164892 w 247338"/>
                <a:gd name="connsiteY20" fmla="*/ 1341620 h 1941226"/>
                <a:gd name="connsiteX21" fmla="*/ 134911 w 247338"/>
                <a:gd name="connsiteY21" fmla="*/ 1379095 h 1941226"/>
                <a:gd name="connsiteX22" fmla="*/ 119921 w 247338"/>
                <a:gd name="connsiteY22" fmla="*/ 1424066 h 1941226"/>
                <a:gd name="connsiteX23" fmla="*/ 97436 w 247338"/>
                <a:gd name="connsiteY23" fmla="*/ 1476531 h 1941226"/>
                <a:gd name="connsiteX24" fmla="*/ 67456 w 247338"/>
                <a:gd name="connsiteY24" fmla="*/ 1551482 h 1941226"/>
                <a:gd name="connsiteX25" fmla="*/ 59961 w 247338"/>
                <a:gd name="connsiteY25" fmla="*/ 1581463 h 1941226"/>
                <a:gd name="connsiteX26" fmla="*/ 44971 w 247338"/>
                <a:gd name="connsiteY26" fmla="*/ 1626433 h 1941226"/>
                <a:gd name="connsiteX27" fmla="*/ 44971 w 247338"/>
                <a:gd name="connsiteY27" fmla="*/ 1828800 h 1941226"/>
                <a:gd name="connsiteX28" fmla="*/ 52466 w 247338"/>
                <a:gd name="connsiteY28" fmla="*/ 1851285 h 1941226"/>
                <a:gd name="connsiteX29" fmla="*/ 52466 w 247338"/>
                <a:gd name="connsiteY29" fmla="*/ 1941226 h 194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47338" h="1941226">
                  <a:moveTo>
                    <a:pt x="74951" y="0"/>
                  </a:moveTo>
                  <a:cubicBezTo>
                    <a:pt x="89455" y="101532"/>
                    <a:pt x="89020" y="70613"/>
                    <a:pt x="67456" y="232348"/>
                  </a:cubicBezTo>
                  <a:cubicBezTo>
                    <a:pt x="65368" y="248010"/>
                    <a:pt x="57463" y="262328"/>
                    <a:pt x="52466" y="277318"/>
                  </a:cubicBezTo>
                  <a:cubicBezTo>
                    <a:pt x="42122" y="308351"/>
                    <a:pt x="49354" y="293229"/>
                    <a:pt x="29980" y="322289"/>
                  </a:cubicBezTo>
                  <a:cubicBezTo>
                    <a:pt x="24040" y="340110"/>
                    <a:pt x="18127" y="355932"/>
                    <a:pt x="14990" y="374754"/>
                  </a:cubicBezTo>
                  <a:cubicBezTo>
                    <a:pt x="9181" y="409605"/>
                    <a:pt x="0" y="479685"/>
                    <a:pt x="0" y="479685"/>
                  </a:cubicBezTo>
                  <a:cubicBezTo>
                    <a:pt x="2454" y="523860"/>
                    <a:pt x="4663" y="619478"/>
                    <a:pt x="14990" y="674558"/>
                  </a:cubicBezTo>
                  <a:cubicBezTo>
                    <a:pt x="18787" y="694807"/>
                    <a:pt x="20766" y="716091"/>
                    <a:pt x="29980" y="734518"/>
                  </a:cubicBezTo>
                  <a:cubicBezTo>
                    <a:pt x="54910" y="784375"/>
                    <a:pt x="33402" y="745830"/>
                    <a:pt x="67456" y="794479"/>
                  </a:cubicBezTo>
                  <a:cubicBezTo>
                    <a:pt x="77787" y="809238"/>
                    <a:pt x="84697" y="826710"/>
                    <a:pt x="97436" y="839449"/>
                  </a:cubicBezTo>
                  <a:cubicBezTo>
                    <a:pt x="163264" y="905282"/>
                    <a:pt x="49861" y="793831"/>
                    <a:pt x="134911" y="869430"/>
                  </a:cubicBezTo>
                  <a:cubicBezTo>
                    <a:pt x="150756" y="883514"/>
                    <a:pt x="167163" y="897440"/>
                    <a:pt x="179882" y="914400"/>
                  </a:cubicBezTo>
                  <a:cubicBezTo>
                    <a:pt x="208727" y="952861"/>
                    <a:pt x="193534" y="935548"/>
                    <a:pt x="224852" y="966866"/>
                  </a:cubicBezTo>
                  <a:lnTo>
                    <a:pt x="239843" y="1011836"/>
                  </a:lnTo>
                  <a:lnTo>
                    <a:pt x="247338" y="1034322"/>
                  </a:lnTo>
                  <a:cubicBezTo>
                    <a:pt x="244840" y="1071797"/>
                    <a:pt x="243580" y="1109376"/>
                    <a:pt x="239843" y="1146748"/>
                  </a:cubicBezTo>
                  <a:cubicBezTo>
                    <a:pt x="238773" y="1157452"/>
                    <a:pt x="228609" y="1201681"/>
                    <a:pt x="224852" y="1214204"/>
                  </a:cubicBezTo>
                  <a:cubicBezTo>
                    <a:pt x="220312" y="1229338"/>
                    <a:pt x="218627" y="1246027"/>
                    <a:pt x="209862" y="1259174"/>
                  </a:cubicBezTo>
                  <a:cubicBezTo>
                    <a:pt x="204865" y="1266669"/>
                    <a:pt x="198900" y="1273602"/>
                    <a:pt x="194872" y="1281659"/>
                  </a:cubicBezTo>
                  <a:cubicBezTo>
                    <a:pt x="175412" y="1320579"/>
                    <a:pt x="201667" y="1289853"/>
                    <a:pt x="172387" y="1319135"/>
                  </a:cubicBezTo>
                  <a:cubicBezTo>
                    <a:pt x="169889" y="1326630"/>
                    <a:pt x="168425" y="1334554"/>
                    <a:pt x="164892" y="1341620"/>
                  </a:cubicBezTo>
                  <a:cubicBezTo>
                    <a:pt x="155436" y="1360531"/>
                    <a:pt x="148855" y="1365152"/>
                    <a:pt x="134911" y="1379095"/>
                  </a:cubicBezTo>
                  <a:cubicBezTo>
                    <a:pt x="129914" y="1394085"/>
                    <a:pt x="126987" y="1409933"/>
                    <a:pt x="119921" y="1424066"/>
                  </a:cubicBezTo>
                  <a:cubicBezTo>
                    <a:pt x="91002" y="1481905"/>
                    <a:pt x="115815" y="1428744"/>
                    <a:pt x="97436" y="1476531"/>
                  </a:cubicBezTo>
                  <a:cubicBezTo>
                    <a:pt x="87777" y="1501646"/>
                    <a:pt x="73982" y="1525377"/>
                    <a:pt x="67456" y="1551482"/>
                  </a:cubicBezTo>
                  <a:cubicBezTo>
                    <a:pt x="64958" y="1561476"/>
                    <a:pt x="62921" y="1571596"/>
                    <a:pt x="59961" y="1581463"/>
                  </a:cubicBezTo>
                  <a:cubicBezTo>
                    <a:pt x="55421" y="1596597"/>
                    <a:pt x="44971" y="1626433"/>
                    <a:pt x="44971" y="1626433"/>
                  </a:cubicBezTo>
                  <a:cubicBezTo>
                    <a:pt x="31758" y="1718913"/>
                    <a:pt x="32744" y="1688195"/>
                    <a:pt x="44971" y="1828800"/>
                  </a:cubicBezTo>
                  <a:cubicBezTo>
                    <a:pt x="45655" y="1836671"/>
                    <a:pt x="51940" y="1843402"/>
                    <a:pt x="52466" y="1851285"/>
                  </a:cubicBezTo>
                  <a:cubicBezTo>
                    <a:pt x="54460" y="1881199"/>
                    <a:pt x="52466" y="1911246"/>
                    <a:pt x="52466" y="1941226"/>
                  </a:cubicBezTo>
                </a:path>
              </a:pathLst>
            </a:custGeom>
            <a:noFill/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4A8B8E31-4D6E-F2BF-A62C-C58D687E8916}"/>
                </a:ext>
              </a:extLst>
            </p:cNvPr>
            <p:cNvSpPr/>
            <p:nvPr/>
          </p:nvSpPr>
          <p:spPr>
            <a:xfrm>
              <a:off x="4766872" y="1873770"/>
              <a:ext cx="2055396" cy="97437"/>
            </a:xfrm>
            <a:custGeom>
              <a:avLst/>
              <a:gdLst>
                <a:gd name="connsiteX0" fmla="*/ 0 w 2055396"/>
                <a:gd name="connsiteY0" fmla="*/ 97437 h 97437"/>
                <a:gd name="connsiteX1" fmla="*/ 277318 w 2055396"/>
                <a:gd name="connsiteY1" fmla="*/ 44971 h 97437"/>
                <a:gd name="connsiteX2" fmla="*/ 637082 w 2055396"/>
                <a:gd name="connsiteY2" fmla="*/ 44971 h 97437"/>
                <a:gd name="connsiteX3" fmla="*/ 682053 w 2055396"/>
                <a:gd name="connsiteY3" fmla="*/ 52466 h 97437"/>
                <a:gd name="connsiteX4" fmla="*/ 742013 w 2055396"/>
                <a:gd name="connsiteY4" fmla="*/ 59961 h 97437"/>
                <a:gd name="connsiteX5" fmla="*/ 794479 w 2055396"/>
                <a:gd name="connsiteY5" fmla="*/ 67456 h 97437"/>
                <a:gd name="connsiteX6" fmla="*/ 1251679 w 2055396"/>
                <a:gd name="connsiteY6" fmla="*/ 44971 h 97437"/>
                <a:gd name="connsiteX7" fmla="*/ 1319135 w 2055396"/>
                <a:gd name="connsiteY7" fmla="*/ 37476 h 97437"/>
                <a:gd name="connsiteX8" fmla="*/ 1446551 w 2055396"/>
                <a:gd name="connsiteY8" fmla="*/ 14991 h 97437"/>
                <a:gd name="connsiteX9" fmla="*/ 1566472 w 2055396"/>
                <a:gd name="connsiteY9" fmla="*/ 0 h 97437"/>
                <a:gd name="connsiteX10" fmla="*/ 1761344 w 2055396"/>
                <a:gd name="connsiteY10" fmla="*/ 14991 h 97437"/>
                <a:gd name="connsiteX11" fmla="*/ 1866276 w 2055396"/>
                <a:gd name="connsiteY11" fmla="*/ 29981 h 97437"/>
                <a:gd name="connsiteX12" fmla="*/ 1918741 w 2055396"/>
                <a:gd name="connsiteY12" fmla="*/ 52466 h 97437"/>
                <a:gd name="connsiteX13" fmla="*/ 2001187 w 2055396"/>
                <a:gd name="connsiteY13" fmla="*/ 74951 h 97437"/>
                <a:gd name="connsiteX14" fmla="*/ 2053653 w 2055396"/>
                <a:gd name="connsiteY14" fmla="*/ 82446 h 97437"/>
                <a:gd name="connsiteX15" fmla="*/ 2008682 w 2055396"/>
                <a:gd name="connsiteY15" fmla="*/ 82446 h 9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55396" h="97437">
                  <a:moveTo>
                    <a:pt x="0" y="97437"/>
                  </a:moveTo>
                  <a:cubicBezTo>
                    <a:pt x="92439" y="79948"/>
                    <a:pt x="183922" y="56292"/>
                    <a:pt x="277318" y="44971"/>
                  </a:cubicBezTo>
                  <a:cubicBezTo>
                    <a:pt x="410042" y="28883"/>
                    <a:pt x="508923" y="38226"/>
                    <a:pt x="637082" y="44971"/>
                  </a:cubicBezTo>
                  <a:cubicBezTo>
                    <a:pt x="652072" y="47469"/>
                    <a:pt x="667009" y="50317"/>
                    <a:pt x="682053" y="52466"/>
                  </a:cubicBezTo>
                  <a:cubicBezTo>
                    <a:pt x="701993" y="55315"/>
                    <a:pt x="722047" y="57299"/>
                    <a:pt x="742013" y="59961"/>
                  </a:cubicBezTo>
                  <a:lnTo>
                    <a:pt x="794479" y="67456"/>
                  </a:lnTo>
                  <a:cubicBezTo>
                    <a:pt x="1002896" y="58949"/>
                    <a:pt x="1086023" y="60748"/>
                    <a:pt x="1251679" y="44971"/>
                  </a:cubicBezTo>
                  <a:cubicBezTo>
                    <a:pt x="1274201" y="42826"/>
                    <a:pt x="1296710" y="40466"/>
                    <a:pt x="1319135" y="37476"/>
                  </a:cubicBezTo>
                  <a:cubicBezTo>
                    <a:pt x="1361949" y="31767"/>
                    <a:pt x="1403754" y="20827"/>
                    <a:pt x="1446551" y="14991"/>
                  </a:cubicBezTo>
                  <a:cubicBezTo>
                    <a:pt x="1486466" y="9548"/>
                    <a:pt x="1566472" y="0"/>
                    <a:pt x="1566472" y="0"/>
                  </a:cubicBezTo>
                  <a:cubicBezTo>
                    <a:pt x="1660781" y="5548"/>
                    <a:pt x="1681217" y="4540"/>
                    <a:pt x="1761344" y="14991"/>
                  </a:cubicBezTo>
                  <a:cubicBezTo>
                    <a:pt x="1796380" y="19561"/>
                    <a:pt x="1866276" y="29981"/>
                    <a:pt x="1866276" y="29981"/>
                  </a:cubicBezTo>
                  <a:cubicBezTo>
                    <a:pt x="1919007" y="47558"/>
                    <a:pt x="1853910" y="24681"/>
                    <a:pt x="1918741" y="52466"/>
                  </a:cubicBezTo>
                  <a:cubicBezTo>
                    <a:pt x="1937036" y="60307"/>
                    <a:pt x="1995454" y="74132"/>
                    <a:pt x="2001187" y="74951"/>
                  </a:cubicBezTo>
                  <a:cubicBezTo>
                    <a:pt x="2018676" y="77449"/>
                    <a:pt x="2041161" y="69954"/>
                    <a:pt x="2053653" y="82446"/>
                  </a:cubicBezTo>
                  <a:cubicBezTo>
                    <a:pt x="2064253" y="93046"/>
                    <a:pt x="2023672" y="82446"/>
                    <a:pt x="2008682" y="82446"/>
                  </a:cubicBezTo>
                </a:path>
              </a:pathLst>
            </a:custGeom>
            <a:noFill/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0B81772C-81C9-6CA6-EC72-1490BBB8764A}"/>
                </a:ext>
              </a:extLst>
            </p:cNvPr>
            <p:cNvSpPr/>
            <p:nvPr/>
          </p:nvSpPr>
          <p:spPr>
            <a:xfrm>
              <a:off x="4661941" y="2390931"/>
              <a:ext cx="2248525" cy="142407"/>
            </a:xfrm>
            <a:custGeom>
              <a:avLst/>
              <a:gdLst>
                <a:gd name="connsiteX0" fmla="*/ 0 w 2248525"/>
                <a:gd name="connsiteY0" fmla="*/ 74951 h 142407"/>
                <a:gd name="connsiteX1" fmla="*/ 352269 w 2248525"/>
                <a:gd name="connsiteY1" fmla="*/ 52466 h 142407"/>
                <a:gd name="connsiteX2" fmla="*/ 374754 w 2248525"/>
                <a:gd name="connsiteY2" fmla="*/ 44971 h 142407"/>
                <a:gd name="connsiteX3" fmla="*/ 614597 w 2248525"/>
                <a:gd name="connsiteY3" fmla="*/ 52466 h 142407"/>
                <a:gd name="connsiteX4" fmla="*/ 667062 w 2248525"/>
                <a:gd name="connsiteY4" fmla="*/ 59961 h 142407"/>
                <a:gd name="connsiteX5" fmla="*/ 704538 w 2248525"/>
                <a:gd name="connsiteY5" fmla="*/ 67456 h 142407"/>
                <a:gd name="connsiteX6" fmla="*/ 884420 w 2248525"/>
                <a:gd name="connsiteY6" fmla="*/ 59961 h 142407"/>
                <a:gd name="connsiteX7" fmla="*/ 974361 w 2248525"/>
                <a:gd name="connsiteY7" fmla="*/ 44971 h 142407"/>
                <a:gd name="connsiteX8" fmla="*/ 1041816 w 2248525"/>
                <a:gd name="connsiteY8" fmla="*/ 14990 h 142407"/>
                <a:gd name="connsiteX9" fmla="*/ 1116767 w 2248525"/>
                <a:gd name="connsiteY9" fmla="*/ 0 h 142407"/>
                <a:gd name="connsiteX10" fmla="*/ 1236689 w 2248525"/>
                <a:gd name="connsiteY10" fmla="*/ 7495 h 142407"/>
                <a:gd name="connsiteX11" fmla="*/ 1266669 w 2248525"/>
                <a:gd name="connsiteY11" fmla="*/ 14990 h 142407"/>
                <a:gd name="connsiteX12" fmla="*/ 1289154 w 2248525"/>
                <a:gd name="connsiteY12" fmla="*/ 22485 h 142407"/>
                <a:gd name="connsiteX13" fmla="*/ 1356610 w 2248525"/>
                <a:gd name="connsiteY13" fmla="*/ 52466 h 142407"/>
                <a:gd name="connsiteX14" fmla="*/ 1416570 w 2248525"/>
                <a:gd name="connsiteY14" fmla="*/ 67456 h 142407"/>
                <a:gd name="connsiteX15" fmla="*/ 1446551 w 2248525"/>
                <a:gd name="connsiteY15" fmla="*/ 74951 h 142407"/>
                <a:gd name="connsiteX16" fmla="*/ 1491521 w 2248525"/>
                <a:gd name="connsiteY16" fmla="*/ 82446 h 142407"/>
                <a:gd name="connsiteX17" fmla="*/ 1603948 w 2248525"/>
                <a:gd name="connsiteY17" fmla="*/ 97436 h 142407"/>
                <a:gd name="connsiteX18" fmla="*/ 1738859 w 2248525"/>
                <a:gd name="connsiteY18" fmla="*/ 89941 h 142407"/>
                <a:gd name="connsiteX19" fmla="*/ 1798820 w 2248525"/>
                <a:gd name="connsiteY19" fmla="*/ 74951 h 142407"/>
                <a:gd name="connsiteX20" fmla="*/ 1866275 w 2248525"/>
                <a:gd name="connsiteY20" fmla="*/ 67456 h 142407"/>
                <a:gd name="connsiteX21" fmla="*/ 1986197 w 2248525"/>
                <a:gd name="connsiteY21" fmla="*/ 74951 h 142407"/>
                <a:gd name="connsiteX22" fmla="*/ 2008682 w 2248525"/>
                <a:gd name="connsiteY22" fmla="*/ 82446 h 142407"/>
                <a:gd name="connsiteX23" fmla="*/ 2061148 w 2248525"/>
                <a:gd name="connsiteY23" fmla="*/ 97436 h 142407"/>
                <a:gd name="connsiteX24" fmla="*/ 2113613 w 2248525"/>
                <a:gd name="connsiteY24" fmla="*/ 119921 h 142407"/>
                <a:gd name="connsiteX25" fmla="*/ 2196059 w 2248525"/>
                <a:gd name="connsiteY25" fmla="*/ 134912 h 142407"/>
                <a:gd name="connsiteX26" fmla="*/ 2248525 w 2248525"/>
                <a:gd name="connsiteY26" fmla="*/ 142407 h 142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48525" h="142407">
                  <a:moveTo>
                    <a:pt x="0" y="74951"/>
                  </a:moveTo>
                  <a:lnTo>
                    <a:pt x="352269" y="52466"/>
                  </a:lnTo>
                  <a:cubicBezTo>
                    <a:pt x="360144" y="51836"/>
                    <a:pt x="366854" y="44971"/>
                    <a:pt x="374754" y="44971"/>
                  </a:cubicBezTo>
                  <a:cubicBezTo>
                    <a:pt x="454741" y="44971"/>
                    <a:pt x="534649" y="49968"/>
                    <a:pt x="614597" y="52466"/>
                  </a:cubicBezTo>
                  <a:cubicBezTo>
                    <a:pt x="632085" y="54964"/>
                    <a:pt x="649636" y="57057"/>
                    <a:pt x="667062" y="59961"/>
                  </a:cubicBezTo>
                  <a:cubicBezTo>
                    <a:pt x="679628" y="62055"/>
                    <a:pt x="691799" y="67456"/>
                    <a:pt x="704538" y="67456"/>
                  </a:cubicBezTo>
                  <a:cubicBezTo>
                    <a:pt x="764551" y="67456"/>
                    <a:pt x="824459" y="62459"/>
                    <a:pt x="884420" y="59961"/>
                  </a:cubicBezTo>
                  <a:cubicBezTo>
                    <a:pt x="926927" y="54648"/>
                    <a:pt x="938992" y="55582"/>
                    <a:pt x="974361" y="44971"/>
                  </a:cubicBezTo>
                  <a:cubicBezTo>
                    <a:pt x="1071048" y="15964"/>
                    <a:pt x="981573" y="45111"/>
                    <a:pt x="1041816" y="14990"/>
                  </a:cubicBezTo>
                  <a:cubicBezTo>
                    <a:pt x="1062746" y="4525"/>
                    <a:pt x="1097434" y="2762"/>
                    <a:pt x="1116767" y="0"/>
                  </a:cubicBezTo>
                  <a:cubicBezTo>
                    <a:pt x="1156741" y="2498"/>
                    <a:pt x="1196836" y="3510"/>
                    <a:pt x="1236689" y="7495"/>
                  </a:cubicBezTo>
                  <a:cubicBezTo>
                    <a:pt x="1246939" y="8520"/>
                    <a:pt x="1256764" y="12160"/>
                    <a:pt x="1266669" y="14990"/>
                  </a:cubicBezTo>
                  <a:cubicBezTo>
                    <a:pt x="1274265" y="17160"/>
                    <a:pt x="1281892" y="19373"/>
                    <a:pt x="1289154" y="22485"/>
                  </a:cubicBezTo>
                  <a:cubicBezTo>
                    <a:pt x="1325658" y="38130"/>
                    <a:pt x="1315395" y="39785"/>
                    <a:pt x="1356610" y="52466"/>
                  </a:cubicBezTo>
                  <a:cubicBezTo>
                    <a:pt x="1376301" y="58525"/>
                    <a:pt x="1396583" y="62459"/>
                    <a:pt x="1416570" y="67456"/>
                  </a:cubicBezTo>
                  <a:cubicBezTo>
                    <a:pt x="1426564" y="69954"/>
                    <a:pt x="1436390" y="73257"/>
                    <a:pt x="1446551" y="74951"/>
                  </a:cubicBezTo>
                  <a:lnTo>
                    <a:pt x="1491521" y="82446"/>
                  </a:lnTo>
                  <a:cubicBezTo>
                    <a:pt x="1536341" y="89341"/>
                    <a:pt x="1557910" y="91681"/>
                    <a:pt x="1603948" y="97436"/>
                  </a:cubicBezTo>
                  <a:cubicBezTo>
                    <a:pt x="1648918" y="94938"/>
                    <a:pt x="1694116" y="95104"/>
                    <a:pt x="1738859" y="89941"/>
                  </a:cubicBezTo>
                  <a:cubicBezTo>
                    <a:pt x="1759325" y="87580"/>
                    <a:pt x="1778344" y="77226"/>
                    <a:pt x="1798820" y="74951"/>
                  </a:cubicBezTo>
                  <a:lnTo>
                    <a:pt x="1866275" y="67456"/>
                  </a:lnTo>
                  <a:cubicBezTo>
                    <a:pt x="1906249" y="69954"/>
                    <a:pt x="1946365" y="70758"/>
                    <a:pt x="1986197" y="74951"/>
                  </a:cubicBezTo>
                  <a:cubicBezTo>
                    <a:pt x="1994054" y="75778"/>
                    <a:pt x="2001086" y="80276"/>
                    <a:pt x="2008682" y="82446"/>
                  </a:cubicBezTo>
                  <a:cubicBezTo>
                    <a:pt x="2027696" y="87879"/>
                    <a:pt x="2043179" y="89735"/>
                    <a:pt x="2061148" y="97436"/>
                  </a:cubicBezTo>
                  <a:cubicBezTo>
                    <a:pt x="2091182" y="110308"/>
                    <a:pt x="2085487" y="112889"/>
                    <a:pt x="2113613" y="119921"/>
                  </a:cubicBezTo>
                  <a:cubicBezTo>
                    <a:pt x="2132332" y="124601"/>
                    <a:pt x="2178674" y="132237"/>
                    <a:pt x="2196059" y="134912"/>
                  </a:cubicBezTo>
                  <a:cubicBezTo>
                    <a:pt x="2213520" y="137598"/>
                    <a:pt x="2248525" y="142407"/>
                    <a:pt x="2248525" y="142407"/>
                  </a:cubicBezTo>
                </a:path>
              </a:pathLst>
            </a:custGeom>
            <a:noFill/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92C5844B-B0E1-CFA3-51B9-70EA915CEDAC}"/>
                </a:ext>
              </a:extLst>
            </p:cNvPr>
            <p:cNvSpPr/>
            <p:nvPr/>
          </p:nvSpPr>
          <p:spPr>
            <a:xfrm>
              <a:off x="4819338" y="2915587"/>
              <a:ext cx="1956216" cy="119921"/>
            </a:xfrm>
            <a:custGeom>
              <a:avLst/>
              <a:gdLst>
                <a:gd name="connsiteX0" fmla="*/ 0 w 1956216"/>
                <a:gd name="connsiteY0" fmla="*/ 97436 h 119921"/>
                <a:gd name="connsiteX1" fmla="*/ 374754 w 1956216"/>
                <a:gd name="connsiteY1" fmla="*/ 89941 h 119921"/>
                <a:gd name="connsiteX2" fmla="*/ 479685 w 1956216"/>
                <a:gd name="connsiteY2" fmla="*/ 74951 h 119921"/>
                <a:gd name="connsiteX3" fmla="*/ 554636 w 1956216"/>
                <a:gd name="connsiteY3" fmla="*/ 59961 h 119921"/>
                <a:gd name="connsiteX4" fmla="*/ 584616 w 1956216"/>
                <a:gd name="connsiteY4" fmla="*/ 44970 h 119921"/>
                <a:gd name="connsiteX5" fmla="*/ 607101 w 1956216"/>
                <a:gd name="connsiteY5" fmla="*/ 37475 h 119921"/>
                <a:gd name="connsiteX6" fmla="*/ 629586 w 1956216"/>
                <a:gd name="connsiteY6" fmla="*/ 22485 h 119921"/>
                <a:gd name="connsiteX7" fmla="*/ 689547 w 1956216"/>
                <a:gd name="connsiteY7" fmla="*/ 7495 h 119921"/>
                <a:gd name="connsiteX8" fmla="*/ 712032 w 1956216"/>
                <a:gd name="connsiteY8" fmla="*/ 0 h 119921"/>
                <a:gd name="connsiteX9" fmla="*/ 861934 w 1956216"/>
                <a:gd name="connsiteY9" fmla="*/ 7495 h 119921"/>
                <a:gd name="connsiteX10" fmla="*/ 921895 w 1956216"/>
                <a:gd name="connsiteY10" fmla="*/ 29980 h 119921"/>
                <a:gd name="connsiteX11" fmla="*/ 974360 w 1956216"/>
                <a:gd name="connsiteY11" fmla="*/ 52465 h 119921"/>
                <a:gd name="connsiteX12" fmla="*/ 1019331 w 1956216"/>
                <a:gd name="connsiteY12" fmla="*/ 74951 h 119921"/>
                <a:gd name="connsiteX13" fmla="*/ 1086786 w 1956216"/>
                <a:gd name="connsiteY13" fmla="*/ 97436 h 119921"/>
                <a:gd name="connsiteX14" fmla="*/ 1109272 w 1956216"/>
                <a:gd name="connsiteY14" fmla="*/ 104931 h 119921"/>
                <a:gd name="connsiteX15" fmla="*/ 1274163 w 1956216"/>
                <a:gd name="connsiteY15" fmla="*/ 119921 h 119921"/>
                <a:gd name="connsiteX16" fmla="*/ 1364104 w 1956216"/>
                <a:gd name="connsiteY16" fmla="*/ 104931 h 119921"/>
                <a:gd name="connsiteX17" fmla="*/ 1409075 w 1956216"/>
                <a:gd name="connsiteY17" fmla="*/ 89941 h 119921"/>
                <a:gd name="connsiteX18" fmla="*/ 1484026 w 1956216"/>
                <a:gd name="connsiteY18" fmla="*/ 67456 h 119921"/>
                <a:gd name="connsiteX19" fmla="*/ 1536491 w 1956216"/>
                <a:gd name="connsiteY19" fmla="*/ 44970 h 119921"/>
                <a:gd name="connsiteX20" fmla="*/ 1626432 w 1956216"/>
                <a:gd name="connsiteY20" fmla="*/ 22485 h 119921"/>
                <a:gd name="connsiteX21" fmla="*/ 1768839 w 1956216"/>
                <a:gd name="connsiteY21" fmla="*/ 29980 h 119921"/>
                <a:gd name="connsiteX22" fmla="*/ 1843790 w 1956216"/>
                <a:gd name="connsiteY22" fmla="*/ 52465 h 119921"/>
                <a:gd name="connsiteX23" fmla="*/ 1911245 w 1956216"/>
                <a:gd name="connsiteY23" fmla="*/ 74951 h 119921"/>
                <a:gd name="connsiteX24" fmla="*/ 1933731 w 1956216"/>
                <a:gd name="connsiteY24" fmla="*/ 82446 h 119921"/>
                <a:gd name="connsiteX25" fmla="*/ 1956216 w 1956216"/>
                <a:gd name="connsiteY25" fmla="*/ 89941 h 11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956216" h="119921">
                  <a:moveTo>
                    <a:pt x="0" y="97436"/>
                  </a:moveTo>
                  <a:lnTo>
                    <a:pt x="374754" y="89941"/>
                  </a:lnTo>
                  <a:cubicBezTo>
                    <a:pt x="426070" y="88201"/>
                    <a:pt x="436242" y="82850"/>
                    <a:pt x="479685" y="74951"/>
                  </a:cubicBezTo>
                  <a:cubicBezTo>
                    <a:pt x="547067" y="62700"/>
                    <a:pt x="501608" y="73218"/>
                    <a:pt x="554636" y="59961"/>
                  </a:cubicBezTo>
                  <a:cubicBezTo>
                    <a:pt x="564629" y="54964"/>
                    <a:pt x="574346" y="49371"/>
                    <a:pt x="584616" y="44970"/>
                  </a:cubicBezTo>
                  <a:cubicBezTo>
                    <a:pt x="591878" y="41858"/>
                    <a:pt x="600035" y="41008"/>
                    <a:pt x="607101" y="37475"/>
                  </a:cubicBezTo>
                  <a:cubicBezTo>
                    <a:pt x="615158" y="33447"/>
                    <a:pt x="621120" y="25563"/>
                    <a:pt x="629586" y="22485"/>
                  </a:cubicBezTo>
                  <a:cubicBezTo>
                    <a:pt x="648948" y="15444"/>
                    <a:pt x="670002" y="14010"/>
                    <a:pt x="689547" y="7495"/>
                  </a:cubicBezTo>
                  <a:lnTo>
                    <a:pt x="712032" y="0"/>
                  </a:lnTo>
                  <a:cubicBezTo>
                    <a:pt x="761999" y="2498"/>
                    <a:pt x="812077" y="3340"/>
                    <a:pt x="861934" y="7495"/>
                  </a:cubicBezTo>
                  <a:cubicBezTo>
                    <a:pt x="890522" y="9877"/>
                    <a:pt x="895967" y="18868"/>
                    <a:pt x="921895" y="29980"/>
                  </a:cubicBezTo>
                  <a:cubicBezTo>
                    <a:pt x="963931" y="47995"/>
                    <a:pt x="924654" y="24061"/>
                    <a:pt x="974360" y="52465"/>
                  </a:cubicBezTo>
                  <a:cubicBezTo>
                    <a:pt x="1015044" y="75714"/>
                    <a:pt x="978103" y="61209"/>
                    <a:pt x="1019331" y="74951"/>
                  </a:cubicBezTo>
                  <a:cubicBezTo>
                    <a:pt x="1058451" y="101031"/>
                    <a:pt x="1026199" y="83972"/>
                    <a:pt x="1086786" y="97436"/>
                  </a:cubicBezTo>
                  <a:cubicBezTo>
                    <a:pt x="1094499" y="99150"/>
                    <a:pt x="1101559" y="103217"/>
                    <a:pt x="1109272" y="104931"/>
                  </a:cubicBezTo>
                  <a:cubicBezTo>
                    <a:pt x="1164367" y="117174"/>
                    <a:pt x="1216512" y="116318"/>
                    <a:pt x="1274163" y="119921"/>
                  </a:cubicBezTo>
                  <a:cubicBezTo>
                    <a:pt x="1296686" y="116704"/>
                    <a:pt x="1339992" y="111507"/>
                    <a:pt x="1364104" y="104931"/>
                  </a:cubicBezTo>
                  <a:cubicBezTo>
                    <a:pt x="1379348" y="100773"/>
                    <a:pt x="1393746" y="93773"/>
                    <a:pt x="1409075" y="89941"/>
                  </a:cubicBezTo>
                  <a:cubicBezTo>
                    <a:pt x="1454383" y="78614"/>
                    <a:pt x="1429284" y="85703"/>
                    <a:pt x="1484026" y="67456"/>
                  </a:cubicBezTo>
                  <a:cubicBezTo>
                    <a:pt x="1556404" y="43331"/>
                    <a:pt x="1443876" y="82017"/>
                    <a:pt x="1536491" y="44970"/>
                  </a:cubicBezTo>
                  <a:cubicBezTo>
                    <a:pt x="1578908" y="28003"/>
                    <a:pt x="1582198" y="29857"/>
                    <a:pt x="1626432" y="22485"/>
                  </a:cubicBezTo>
                  <a:cubicBezTo>
                    <a:pt x="1673901" y="24983"/>
                    <a:pt x="1721483" y="25862"/>
                    <a:pt x="1768839" y="29980"/>
                  </a:cubicBezTo>
                  <a:cubicBezTo>
                    <a:pt x="1784163" y="31312"/>
                    <a:pt x="1835043" y="49549"/>
                    <a:pt x="1843790" y="52465"/>
                  </a:cubicBezTo>
                  <a:lnTo>
                    <a:pt x="1911245" y="74951"/>
                  </a:lnTo>
                  <a:lnTo>
                    <a:pt x="1933731" y="82446"/>
                  </a:lnTo>
                  <a:lnTo>
                    <a:pt x="1956216" y="89941"/>
                  </a:lnTo>
                </a:path>
              </a:pathLst>
            </a:custGeom>
            <a:noFill/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CBB616DB-6217-7B51-A76F-13EA1F79E90D}"/>
                </a:ext>
              </a:extLst>
            </p:cNvPr>
            <p:cNvSpPr/>
            <p:nvPr/>
          </p:nvSpPr>
          <p:spPr>
            <a:xfrm>
              <a:off x="5092161" y="1824334"/>
              <a:ext cx="194873" cy="1948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7D7CB1C7-07E6-D977-E0F8-F15E55536B9F}"/>
                </a:ext>
              </a:extLst>
            </p:cNvPr>
            <p:cNvSpPr/>
            <p:nvPr/>
          </p:nvSpPr>
          <p:spPr>
            <a:xfrm>
              <a:off x="5726241" y="1848255"/>
              <a:ext cx="194873" cy="1948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03AF2EFA-8734-48A9-DA81-0EEDD03D84BE}"/>
                </a:ext>
              </a:extLst>
            </p:cNvPr>
            <p:cNvSpPr/>
            <p:nvPr/>
          </p:nvSpPr>
          <p:spPr>
            <a:xfrm>
              <a:off x="6250896" y="1792254"/>
              <a:ext cx="194873" cy="1948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5F5A99DD-F587-E56F-CDFD-E778E82D1AF0}"/>
                </a:ext>
              </a:extLst>
            </p:cNvPr>
            <p:cNvSpPr/>
            <p:nvPr/>
          </p:nvSpPr>
          <p:spPr>
            <a:xfrm>
              <a:off x="5205333" y="2342931"/>
              <a:ext cx="194873" cy="1948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CA53583F-BAA2-9462-EB36-16E23831824C}"/>
                </a:ext>
              </a:extLst>
            </p:cNvPr>
            <p:cNvSpPr/>
            <p:nvPr/>
          </p:nvSpPr>
          <p:spPr>
            <a:xfrm>
              <a:off x="5673776" y="2292419"/>
              <a:ext cx="194873" cy="1948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FAE25794-2E0C-B117-6285-F2A68CEDA5EF}"/>
                </a:ext>
              </a:extLst>
            </p:cNvPr>
            <p:cNvSpPr/>
            <p:nvPr/>
          </p:nvSpPr>
          <p:spPr>
            <a:xfrm>
              <a:off x="6413534" y="2382265"/>
              <a:ext cx="194873" cy="1948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658714FD-ABA2-0C7F-D26C-40932A8E2433}"/>
                </a:ext>
              </a:extLst>
            </p:cNvPr>
            <p:cNvSpPr/>
            <p:nvPr/>
          </p:nvSpPr>
          <p:spPr>
            <a:xfrm>
              <a:off x="5141626" y="2913939"/>
              <a:ext cx="194873" cy="1948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11B70FB1-7A27-F5E5-50BF-44B3974BD174}"/>
                </a:ext>
              </a:extLst>
            </p:cNvPr>
            <p:cNvSpPr/>
            <p:nvPr/>
          </p:nvSpPr>
          <p:spPr>
            <a:xfrm>
              <a:off x="5778709" y="2928198"/>
              <a:ext cx="194873" cy="1948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AF37D1AE-96D0-025B-3476-221C351F2446}"/>
                </a:ext>
              </a:extLst>
            </p:cNvPr>
            <p:cNvSpPr/>
            <p:nvPr/>
          </p:nvSpPr>
          <p:spPr>
            <a:xfrm>
              <a:off x="6280881" y="2858657"/>
              <a:ext cx="194873" cy="1948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CBC1E1F6-8ACE-0459-AFF3-D0851DD21ED5}"/>
                </a:ext>
              </a:extLst>
            </p:cNvPr>
            <p:cNvSpPr txBox="1"/>
            <p:nvPr/>
          </p:nvSpPr>
          <p:spPr>
            <a:xfrm>
              <a:off x="3848248" y="982769"/>
              <a:ext cx="1386592" cy="46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JP" sz="900" b="1" dirty="0">
                  <a:latin typeface="Helvetica" pitchFamily="2" charset="0"/>
                </a:rPr>
                <a:t>Epoxy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03AC6D9B-3F2E-AD12-D524-AD480ADD82FC}"/>
                </a:ext>
              </a:extLst>
            </p:cNvPr>
            <p:cNvSpPr txBox="1"/>
            <p:nvPr/>
          </p:nvSpPr>
          <p:spPr>
            <a:xfrm>
              <a:off x="6262144" y="817141"/>
              <a:ext cx="1581460" cy="7461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JP" sz="900" b="1" dirty="0">
                  <a:latin typeface="Helvetica" pitchFamily="2" charset="0"/>
                </a:rPr>
                <a:t>Curing agent</a:t>
              </a:r>
            </a:p>
          </p:txBody>
        </p:sp>
        <p:cxnSp>
          <p:nvCxnSpPr>
            <p:cNvPr id="72" name="Straight Arrow Connector 71">
              <a:extLst>
                <a:ext uri="{FF2B5EF4-FFF2-40B4-BE49-F238E27FC236}">
                  <a16:creationId xmlns:a16="http://schemas.microsoft.com/office/drawing/2014/main" id="{61374ED4-120B-79DE-EE7D-2804AB06FF7B}"/>
                </a:ext>
              </a:extLst>
            </p:cNvPr>
            <p:cNvCxnSpPr>
              <a:cxnSpLocks/>
            </p:cNvCxnSpPr>
            <p:nvPr/>
          </p:nvCxnSpPr>
          <p:spPr>
            <a:xfrm>
              <a:off x="4967220" y="1279570"/>
              <a:ext cx="784599" cy="305127"/>
            </a:xfrm>
            <a:prstGeom prst="straightConnector1">
              <a:avLst/>
            </a:prstGeom>
            <a:ln>
              <a:solidFill>
                <a:schemeClr val="tx1"/>
              </a:solidFill>
              <a:headEnd w="sm" len="med"/>
              <a:tailEnd type="triangle" w="sm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025B3765-392C-834F-F0B0-01B5631FAADB}"/>
                </a:ext>
              </a:extLst>
            </p:cNvPr>
            <p:cNvCxnSpPr>
              <a:cxnSpLocks/>
              <a:stCxn id="71" idx="2"/>
            </p:cNvCxnSpPr>
            <p:nvPr/>
          </p:nvCxnSpPr>
          <p:spPr>
            <a:xfrm flipH="1">
              <a:off x="6568287" y="1563255"/>
              <a:ext cx="484587" cy="812165"/>
            </a:xfrm>
            <a:prstGeom prst="straightConnector1">
              <a:avLst/>
            </a:prstGeom>
            <a:ln>
              <a:solidFill>
                <a:schemeClr val="tx1"/>
              </a:solidFill>
              <a:headEnd w="sm" len="med"/>
              <a:tailEnd type="triangle" w="sm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565503D9-5001-10E4-A0C6-B813AB67A423}"/>
              </a:ext>
            </a:extLst>
          </p:cNvPr>
          <p:cNvCxnSpPr>
            <a:cxnSpLocks/>
          </p:cNvCxnSpPr>
          <p:nvPr/>
        </p:nvCxnSpPr>
        <p:spPr>
          <a:xfrm>
            <a:off x="6407174" y="3478200"/>
            <a:ext cx="0" cy="787796"/>
          </a:xfrm>
          <a:prstGeom prst="line">
            <a:avLst/>
          </a:prstGeom>
          <a:ln>
            <a:headEnd type="triangle" w="med" len="lg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A684F8A8-BA24-4EE2-BD63-AE99D59C11D1}"/>
              </a:ext>
            </a:extLst>
          </p:cNvPr>
          <p:cNvCxnSpPr>
            <a:cxnSpLocks/>
          </p:cNvCxnSpPr>
          <p:nvPr/>
        </p:nvCxnSpPr>
        <p:spPr>
          <a:xfrm>
            <a:off x="6407174" y="4261971"/>
            <a:ext cx="970288" cy="0"/>
          </a:xfrm>
          <a:prstGeom prst="line">
            <a:avLst/>
          </a:prstGeom>
          <a:ln>
            <a:tailEnd type="triangle" w="med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35101CA9-684B-DC50-23A2-8E4D8A24E456}"/>
              </a:ext>
            </a:extLst>
          </p:cNvPr>
          <p:cNvSpPr txBox="1"/>
          <p:nvPr/>
        </p:nvSpPr>
        <p:spPr>
          <a:xfrm rot="16200000">
            <a:off x="5521415" y="3794420"/>
            <a:ext cx="979207" cy="284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P" sz="800" b="1" dirty="0">
                <a:latin typeface="Helvetica" pitchFamily="2" charset="0"/>
              </a:rPr>
              <a:t>Adhesive Joint </a:t>
            </a:r>
          </a:p>
          <a:p>
            <a:pPr algn="ctr"/>
            <a:r>
              <a:rPr lang="en-US" sz="800" b="1" dirty="0">
                <a:latin typeface="Helvetica" pitchFamily="2" charset="0"/>
              </a:rPr>
              <a:t>S</a:t>
            </a:r>
            <a:r>
              <a:rPr lang="en-JP" sz="800" b="1" dirty="0">
                <a:latin typeface="Helvetica" pitchFamily="2" charset="0"/>
              </a:rPr>
              <a:t>trength (MPa)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CC54C6C0-1DC7-6080-F280-B8E0532DBD7C}"/>
              </a:ext>
            </a:extLst>
          </p:cNvPr>
          <p:cNvSpPr txBox="1"/>
          <p:nvPr/>
        </p:nvSpPr>
        <p:spPr>
          <a:xfrm>
            <a:off x="6270319" y="4275545"/>
            <a:ext cx="708670" cy="263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P" sz="800" b="1" dirty="0">
                <a:latin typeface="Helvetica" pitchFamily="2" charset="0"/>
              </a:rPr>
              <a:t>Epoxy</a:t>
            </a:r>
          </a:p>
          <a:p>
            <a:pPr algn="ctr"/>
            <a:r>
              <a:rPr lang="en-JP" sz="800" b="1" dirty="0">
                <a:latin typeface="Helvetica" pitchFamily="2" charset="0"/>
              </a:rPr>
              <a:t>Adhesive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9E2A5A1E-4677-F145-D8AF-7DE16BB31B17}"/>
              </a:ext>
            </a:extLst>
          </p:cNvPr>
          <p:cNvSpPr/>
          <p:nvPr/>
        </p:nvSpPr>
        <p:spPr>
          <a:xfrm>
            <a:off x="6554269" y="3670404"/>
            <a:ext cx="151130" cy="59156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 sz="140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29F4A3ED-E7ED-5333-281A-309E06DE9A70}"/>
              </a:ext>
            </a:extLst>
          </p:cNvPr>
          <p:cNvSpPr/>
          <p:nvPr/>
        </p:nvSpPr>
        <p:spPr>
          <a:xfrm>
            <a:off x="7014325" y="4136818"/>
            <a:ext cx="151129" cy="12515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 sz="1400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E0A3CECF-60AD-7726-DFC9-8BACD950B700}"/>
              </a:ext>
            </a:extLst>
          </p:cNvPr>
          <p:cNvSpPr txBox="1"/>
          <p:nvPr/>
        </p:nvSpPr>
        <p:spPr>
          <a:xfrm>
            <a:off x="6773423" y="4283903"/>
            <a:ext cx="7086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P" sz="800" b="1" dirty="0">
                <a:latin typeface="Helvetica" pitchFamily="2" charset="0"/>
              </a:rPr>
              <a:t>HMA</a:t>
            </a:r>
            <a:r>
              <a:rPr lang="en-JP" sz="800" b="1" baseline="30000" dirty="0">
                <a:latin typeface="Helvetica" pitchFamily="2" charset="0"/>
              </a:rPr>
              <a:t>[3]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AECAA3DE-04E3-63C7-5182-FA1F7A4F0142}"/>
              </a:ext>
            </a:extLst>
          </p:cNvPr>
          <p:cNvSpPr txBox="1"/>
          <p:nvPr/>
        </p:nvSpPr>
        <p:spPr>
          <a:xfrm>
            <a:off x="5923423" y="4015738"/>
            <a:ext cx="708670" cy="167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P" sz="800" b="1" dirty="0">
                <a:latin typeface="Helvetica" pitchFamily="2" charset="0"/>
              </a:rPr>
              <a:t>10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C9DA0A5-5A8F-12FF-1398-55711A926607}"/>
              </a:ext>
            </a:extLst>
          </p:cNvPr>
          <p:cNvSpPr txBox="1"/>
          <p:nvPr/>
        </p:nvSpPr>
        <p:spPr>
          <a:xfrm>
            <a:off x="6268552" y="3620092"/>
            <a:ext cx="273454" cy="167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P" sz="800" b="1" dirty="0">
                <a:latin typeface="Helvetica" pitchFamily="2" charset="0"/>
              </a:rPr>
              <a:t>−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0ED12647-2E54-C09B-BAFB-EF275D62ADA6}"/>
              </a:ext>
            </a:extLst>
          </p:cNvPr>
          <p:cNvSpPr txBox="1"/>
          <p:nvPr/>
        </p:nvSpPr>
        <p:spPr>
          <a:xfrm>
            <a:off x="6268552" y="3821587"/>
            <a:ext cx="273454" cy="167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P" sz="800" b="1" dirty="0">
                <a:latin typeface="Helvetica" pitchFamily="2" charset="0"/>
              </a:rPr>
              <a:t>−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49A21E40-30DD-45F1-52A0-AF3F402968ED}"/>
              </a:ext>
            </a:extLst>
          </p:cNvPr>
          <p:cNvSpPr txBox="1"/>
          <p:nvPr/>
        </p:nvSpPr>
        <p:spPr>
          <a:xfrm>
            <a:off x="6268552" y="4001390"/>
            <a:ext cx="273454" cy="167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P" sz="800" b="1" dirty="0">
                <a:latin typeface="Helvetica" pitchFamily="2" charset="0"/>
              </a:rPr>
              <a:t>−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78864FAB-DB1A-7F91-A74C-675FCFC2E9D7}"/>
              </a:ext>
            </a:extLst>
          </p:cNvPr>
          <p:cNvSpPr txBox="1"/>
          <p:nvPr/>
        </p:nvSpPr>
        <p:spPr>
          <a:xfrm>
            <a:off x="5923423" y="3828373"/>
            <a:ext cx="708670" cy="167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P" sz="800" b="1" dirty="0">
                <a:latin typeface="Helvetica" pitchFamily="2" charset="0"/>
              </a:rPr>
              <a:t>20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CA4A864F-32CB-F7B4-45A9-11246191E711}"/>
              </a:ext>
            </a:extLst>
          </p:cNvPr>
          <p:cNvSpPr txBox="1"/>
          <p:nvPr/>
        </p:nvSpPr>
        <p:spPr>
          <a:xfrm>
            <a:off x="5923423" y="3624651"/>
            <a:ext cx="708670" cy="167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P" sz="800" b="1" dirty="0">
                <a:latin typeface="Helvetica" pitchFamily="2" charset="0"/>
              </a:rPr>
              <a:t>30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9BD6EC6B-F27A-3D4D-D09D-626270EFE1AE}"/>
              </a:ext>
            </a:extLst>
          </p:cNvPr>
          <p:cNvSpPr/>
          <p:nvPr/>
        </p:nvSpPr>
        <p:spPr>
          <a:xfrm>
            <a:off x="7016921" y="3733581"/>
            <a:ext cx="141333" cy="406120"/>
          </a:xfrm>
          <a:prstGeom prst="rect">
            <a:avLst/>
          </a:prstGeom>
          <a:noFill/>
          <a:ln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 sz="1400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5DC45AAB-7B6F-BDD6-02CC-CE6DF03BFFE2}"/>
              </a:ext>
            </a:extLst>
          </p:cNvPr>
          <p:cNvSpPr txBox="1"/>
          <p:nvPr/>
        </p:nvSpPr>
        <p:spPr>
          <a:xfrm>
            <a:off x="7616727" y="3750811"/>
            <a:ext cx="1259733" cy="415498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JP" sz="900" b="1" dirty="0">
                <a:latin typeface="Helvetica" pitchFamily="2" charset="0"/>
              </a:rPr>
              <a:t>Improving adhesive strength of HMA is challenging</a:t>
            </a:r>
          </a:p>
        </p:txBody>
      </p: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FF31B1C6-42EA-45BA-602F-7B94D8DF99AA}"/>
              </a:ext>
            </a:extLst>
          </p:cNvPr>
          <p:cNvCxnSpPr/>
          <p:nvPr/>
        </p:nvCxnSpPr>
        <p:spPr>
          <a:xfrm flipH="1">
            <a:off x="7225015" y="3966186"/>
            <a:ext cx="384512" cy="0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935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  <p:bldP spid="13" grpId="0"/>
      <p:bldP spid="28" grpId="0" animBg="1"/>
      <p:bldP spid="29" grpId="0" animBg="1"/>
      <p:bldP spid="30" grpId="0" animBg="1"/>
      <p:bldP spid="36" grpId="0"/>
      <p:bldP spid="38" grpId="0" animBg="1"/>
      <p:bldP spid="39" grpId="0"/>
      <p:bldP spid="42" grpId="0" animBg="1"/>
      <p:bldP spid="43" grpId="0" animBg="1"/>
      <p:bldP spid="44" grpId="0" animBg="1"/>
      <p:bldP spid="45" grpId="0"/>
      <p:bldP spid="46" grpId="0" animBg="1"/>
      <p:bldP spid="47" grpId="0"/>
      <p:bldP spid="76" grpId="0"/>
      <p:bldP spid="77" grpId="0"/>
      <p:bldP spid="78" grpId="0" animBg="1"/>
      <p:bldP spid="79" grpId="0" animBg="1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 animBg="1"/>
      <p:bldP spid="8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5894218E-08F3-D0B5-843C-B92E520C1EB4}"/>
              </a:ext>
            </a:extLst>
          </p:cNvPr>
          <p:cNvSpPr/>
          <p:nvPr/>
        </p:nvSpPr>
        <p:spPr>
          <a:xfrm>
            <a:off x="113350" y="1001514"/>
            <a:ext cx="8919137" cy="3094701"/>
          </a:xfrm>
          <a:prstGeom prst="roundRect">
            <a:avLst>
              <a:gd name="adj" fmla="val 6587"/>
            </a:avLst>
          </a:prstGeom>
          <a:noFill/>
          <a:ln w="952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7D748521-2AC0-73AD-E8CE-CF4B3B175191}"/>
              </a:ext>
            </a:extLst>
          </p:cNvPr>
          <p:cNvSpPr/>
          <p:nvPr/>
        </p:nvSpPr>
        <p:spPr>
          <a:xfrm>
            <a:off x="2940696" y="863015"/>
            <a:ext cx="3272393" cy="276999"/>
          </a:xfrm>
          <a:prstGeom prst="roundRect">
            <a:avLst>
              <a:gd name="adj" fmla="val 1406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Helvetica" pitchFamily="2" charset="0"/>
              </a:rPr>
              <a:t>Maleic Anhydride Grafted Polypropylene</a:t>
            </a:r>
            <a:r>
              <a:rPr lang="en-US" sz="1200" b="1" baseline="30000" dirty="0">
                <a:solidFill>
                  <a:schemeClr val="bg1"/>
                </a:solidFill>
                <a:latin typeface="Helvetica" pitchFamily="2" charset="0"/>
              </a:rPr>
              <a:t>[4]</a:t>
            </a:r>
            <a:r>
              <a:rPr lang="en-US" sz="1200" b="1" dirty="0">
                <a:solidFill>
                  <a:schemeClr val="bg1"/>
                </a:solidFill>
                <a:latin typeface="Helvetica" pitchFamily="2" charset="0"/>
              </a:rPr>
              <a:t> </a:t>
            </a:r>
            <a:endParaRPr lang="en-US" sz="1200" b="1" baseline="30000" dirty="0">
              <a:solidFill>
                <a:schemeClr val="bg1"/>
              </a:solidFill>
              <a:latin typeface="Helvetica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58FAAE7-ADA2-C072-8067-8007241DF6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76" y="1215517"/>
            <a:ext cx="6711699" cy="27903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9B149C-8F95-2D2B-7A64-A26537EB4387}"/>
              </a:ext>
            </a:extLst>
          </p:cNvPr>
          <p:cNvSpPr txBox="1"/>
          <p:nvPr/>
        </p:nvSpPr>
        <p:spPr>
          <a:xfrm>
            <a:off x="3250179" y="2141581"/>
            <a:ext cx="1210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" pitchFamily="2" charset="0"/>
              </a:rPr>
              <a:t>Hydrogen </a:t>
            </a:r>
          </a:p>
          <a:p>
            <a:pPr algn="ctr"/>
            <a:r>
              <a:rPr lang="en-US" sz="1200" b="1" dirty="0">
                <a:latin typeface="Helvetica" pitchFamily="2" charset="0"/>
              </a:rPr>
              <a:t>abstraction</a:t>
            </a:r>
            <a:endParaRPr lang="en-JP" sz="1200" b="1" dirty="0">
              <a:latin typeface="Helvetica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A72A74-3272-AFAE-DAE7-9A6D4EE3DE31}"/>
              </a:ext>
            </a:extLst>
          </p:cNvPr>
          <p:cNvSpPr txBox="1"/>
          <p:nvPr/>
        </p:nvSpPr>
        <p:spPr>
          <a:xfrm>
            <a:off x="5115213" y="1966879"/>
            <a:ext cx="1210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" pitchFamily="2" charset="0"/>
              </a:rPr>
              <a:t>β-scission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DCB03AE-7D11-AEC6-7308-971F2A2E4CFE}"/>
              </a:ext>
            </a:extLst>
          </p:cNvPr>
          <p:cNvSpPr txBox="1"/>
          <p:nvPr/>
        </p:nvSpPr>
        <p:spPr>
          <a:xfrm>
            <a:off x="6603264" y="2446381"/>
            <a:ext cx="25398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70C0"/>
                </a:solidFill>
                <a:latin typeface="Helvetica" pitchFamily="2" charset="0"/>
              </a:rPr>
              <a:t>Simple grafting process </a:t>
            </a:r>
            <a:r>
              <a:rPr lang="en-US" sz="1200" b="1" dirty="0">
                <a:latin typeface="Helvetica" pitchFamily="2" charset="0"/>
              </a:rPr>
              <a:t>using only heat and peroxide initiator</a:t>
            </a:r>
            <a:endParaRPr lang="en-JP" sz="1200" b="1" dirty="0">
              <a:latin typeface="Helvetica" pitchFamily="2" charset="0"/>
            </a:endParaRPr>
          </a:p>
        </p:txBody>
      </p:sp>
      <p:sp>
        <p:nvSpPr>
          <p:cNvPr id="11" name="Diamond 10">
            <a:extLst>
              <a:ext uri="{FF2B5EF4-FFF2-40B4-BE49-F238E27FC236}">
                <a16:creationId xmlns:a16="http://schemas.microsoft.com/office/drawing/2014/main" id="{3FAD8021-105C-BF38-0613-0F51E0E3FDA9}"/>
              </a:ext>
            </a:extLst>
          </p:cNvPr>
          <p:cNvSpPr/>
          <p:nvPr/>
        </p:nvSpPr>
        <p:spPr>
          <a:xfrm>
            <a:off x="6478640" y="2481957"/>
            <a:ext cx="124624" cy="199398"/>
          </a:xfrm>
          <a:prstGeom prst="diamond">
            <a:avLst/>
          </a:prstGeom>
          <a:solidFill>
            <a:srgbClr val="9A41DD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 sz="12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D1A37D6-BD2B-0D97-8D81-634E5691FD85}"/>
              </a:ext>
            </a:extLst>
          </p:cNvPr>
          <p:cNvSpPr txBox="1"/>
          <p:nvPr/>
        </p:nvSpPr>
        <p:spPr>
          <a:xfrm>
            <a:off x="6213090" y="3187152"/>
            <a:ext cx="2817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Helvetica" pitchFamily="2" charset="0"/>
              </a:rPr>
              <a:t>β-scission (side reaction) severely </a:t>
            </a:r>
            <a:r>
              <a:rPr lang="en-US" sz="1200" b="1" dirty="0">
                <a:solidFill>
                  <a:srgbClr val="0070C0"/>
                </a:solidFill>
                <a:latin typeface="Helvetica" pitchFamily="2" charset="0"/>
              </a:rPr>
              <a:t>degrades the polymer </a:t>
            </a:r>
            <a:r>
              <a:rPr lang="en-US" sz="1200" b="1" dirty="0">
                <a:latin typeface="Helvetica" pitchFamily="2" charset="0"/>
              </a:rPr>
              <a:t>causing poor mechanical properties</a:t>
            </a:r>
          </a:p>
        </p:txBody>
      </p:sp>
      <p:sp>
        <p:nvSpPr>
          <p:cNvPr id="13" name="Diamond 12">
            <a:extLst>
              <a:ext uri="{FF2B5EF4-FFF2-40B4-BE49-F238E27FC236}">
                <a16:creationId xmlns:a16="http://schemas.microsoft.com/office/drawing/2014/main" id="{14810CE7-964D-2A62-50C5-1C7B3A3228F5}"/>
              </a:ext>
            </a:extLst>
          </p:cNvPr>
          <p:cNvSpPr/>
          <p:nvPr/>
        </p:nvSpPr>
        <p:spPr>
          <a:xfrm>
            <a:off x="6088465" y="3222728"/>
            <a:ext cx="124624" cy="199398"/>
          </a:xfrm>
          <a:prstGeom prst="diamond">
            <a:avLst/>
          </a:prstGeom>
          <a:solidFill>
            <a:srgbClr val="9A41DD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 sz="1200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638CA1E-44E8-A99B-D688-CA3404DCAD37}"/>
              </a:ext>
            </a:extLst>
          </p:cNvPr>
          <p:cNvSpPr/>
          <p:nvPr/>
        </p:nvSpPr>
        <p:spPr>
          <a:xfrm>
            <a:off x="113350" y="4521969"/>
            <a:ext cx="8919137" cy="1455510"/>
          </a:xfrm>
          <a:prstGeom prst="roundRect">
            <a:avLst>
              <a:gd name="adj" fmla="val 6587"/>
            </a:avLst>
          </a:prstGeom>
          <a:noFill/>
          <a:ln w="9525">
            <a:solidFill>
              <a:schemeClr val="accent5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97CE2B66-0086-46CD-7B01-DE0D79C0F301}"/>
              </a:ext>
            </a:extLst>
          </p:cNvPr>
          <p:cNvSpPr/>
          <p:nvPr/>
        </p:nvSpPr>
        <p:spPr>
          <a:xfrm>
            <a:off x="3614682" y="4383468"/>
            <a:ext cx="1914635" cy="276999"/>
          </a:xfrm>
          <a:prstGeom prst="roundRect">
            <a:avLst>
              <a:gd name="adj" fmla="val 14068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Helvetica" pitchFamily="2" charset="0"/>
              </a:rPr>
              <a:t>Adhesion Mechanism</a:t>
            </a:r>
            <a:r>
              <a:rPr lang="en-US" sz="1200" b="1" baseline="30000" dirty="0">
                <a:solidFill>
                  <a:schemeClr val="bg1"/>
                </a:solidFill>
                <a:latin typeface="Helvetica" pitchFamily="2" charset="0"/>
              </a:rPr>
              <a:t>[5]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282BFE6-80EC-84F1-C9B5-2A54ED6D810F}"/>
              </a:ext>
            </a:extLst>
          </p:cNvPr>
          <p:cNvSpPr txBox="1"/>
          <p:nvPr/>
        </p:nvSpPr>
        <p:spPr>
          <a:xfrm>
            <a:off x="-39311" y="6415908"/>
            <a:ext cx="82113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Helvetica" pitchFamily="2" charset="0"/>
              </a:rPr>
              <a:t>[4] Zhang, M. </a:t>
            </a:r>
            <a:r>
              <a:rPr lang="en-US" sz="900" i="1" dirty="0">
                <a:latin typeface="Helvetica" pitchFamily="2" charset="0"/>
              </a:rPr>
              <a:t>et al.</a:t>
            </a:r>
            <a:r>
              <a:rPr lang="en-US" sz="900" dirty="0">
                <a:latin typeface="Helvetica" pitchFamily="2" charset="0"/>
              </a:rPr>
              <a:t> Macromolecules 2013, 46, 4313−4323. [5] Chen, M-A. </a:t>
            </a:r>
            <a:r>
              <a:rPr lang="en-US" sz="900" i="1" dirty="0">
                <a:latin typeface="Helvetica" pitchFamily="2" charset="0"/>
              </a:rPr>
              <a:t>et al.</a:t>
            </a:r>
            <a:r>
              <a:rPr lang="en-US" sz="900" dirty="0">
                <a:latin typeface="Helvetica" pitchFamily="2" charset="0"/>
              </a:rPr>
              <a:t> International Journal of Adhesion &amp; Adhesives 2007, 27, 175–187.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FA9AB76-5FD4-E3E9-13CE-47C4AC62D3C8}"/>
              </a:ext>
            </a:extLst>
          </p:cNvPr>
          <p:cNvSpPr txBox="1"/>
          <p:nvPr/>
        </p:nvSpPr>
        <p:spPr>
          <a:xfrm>
            <a:off x="6043041" y="4897749"/>
            <a:ext cx="29622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rgbClr val="0070C0"/>
                </a:solidFill>
                <a:latin typeface="Helvetica" pitchFamily="2" charset="0"/>
              </a:rPr>
              <a:t>Hydroxyl groups </a:t>
            </a:r>
            <a:r>
              <a:rPr lang="en-US" sz="1200" b="1" dirty="0">
                <a:latin typeface="Helvetica" pitchFamily="2" charset="0"/>
              </a:rPr>
              <a:t>formed via the hydrolysis of maleic anhydride interact with the hydroxylated metal surface to drive interfacial bonding.</a:t>
            </a:r>
          </a:p>
        </p:txBody>
      </p:sp>
      <p:sp>
        <p:nvSpPr>
          <p:cNvPr id="19" name="Diamond 18">
            <a:extLst>
              <a:ext uri="{FF2B5EF4-FFF2-40B4-BE49-F238E27FC236}">
                <a16:creationId xmlns:a16="http://schemas.microsoft.com/office/drawing/2014/main" id="{4DEFB969-EF56-4DDD-E0FD-96E481AC275B}"/>
              </a:ext>
            </a:extLst>
          </p:cNvPr>
          <p:cNvSpPr/>
          <p:nvPr/>
        </p:nvSpPr>
        <p:spPr>
          <a:xfrm>
            <a:off x="5918417" y="4908120"/>
            <a:ext cx="124624" cy="199398"/>
          </a:xfrm>
          <a:prstGeom prst="diamond">
            <a:avLst/>
          </a:prstGeom>
          <a:solidFill>
            <a:srgbClr val="9A41DD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 sz="12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A886DD-5DE9-3731-367D-4C41C4AC5C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619" y="4684647"/>
            <a:ext cx="5645297" cy="1186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785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8" grpId="0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C58E892F-32FB-D59B-1196-C512981618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75"/>
          <a:stretch>
            <a:fillRect/>
          </a:stretch>
        </p:blipFill>
        <p:spPr bwMode="auto">
          <a:xfrm>
            <a:off x="156118" y="1109511"/>
            <a:ext cx="2832410" cy="2969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CC940155-DF78-F761-067A-EBBC1D34734A}"/>
              </a:ext>
            </a:extLst>
          </p:cNvPr>
          <p:cNvSpPr/>
          <p:nvPr/>
        </p:nvSpPr>
        <p:spPr>
          <a:xfrm>
            <a:off x="113350" y="948266"/>
            <a:ext cx="8874531" cy="3232418"/>
          </a:xfrm>
          <a:prstGeom prst="roundRect">
            <a:avLst>
              <a:gd name="adj" fmla="val 6587"/>
            </a:avLst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5B76A8D9-C646-17A9-2BC9-D1B6392F91CE}"/>
              </a:ext>
            </a:extLst>
          </p:cNvPr>
          <p:cNvSpPr/>
          <p:nvPr/>
        </p:nvSpPr>
        <p:spPr>
          <a:xfrm>
            <a:off x="459548" y="809767"/>
            <a:ext cx="1428725" cy="276999"/>
          </a:xfrm>
          <a:prstGeom prst="roundRect">
            <a:avLst>
              <a:gd name="adj" fmla="val 140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Helvetica" pitchFamily="2" charset="0"/>
              </a:rPr>
              <a:t>Catechol Group</a:t>
            </a:r>
            <a:endParaRPr lang="en-US" sz="1200" b="1" baseline="30000" dirty="0">
              <a:solidFill>
                <a:schemeClr val="bg1"/>
              </a:solidFill>
              <a:latin typeface="Helvetica" pitchFamily="2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77E37052-72EC-D54D-1A24-E1CE18BC31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8"/>
          <a:stretch>
            <a:fillRect/>
          </a:stretch>
        </p:blipFill>
        <p:spPr bwMode="auto">
          <a:xfrm>
            <a:off x="2929053" y="1146238"/>
            <a:ext cx="2092187" cy="2969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03872C6-27B9-5DCB-B901-2451814CBA0A}"/>
              </a:ext>
            </a:extLst>
          </p:cNvPr>
          <p:cNvCxnSpPr/>
          <p:nvPr/>
        </p:nvCxnSpPr>
        <p:spPr>
          <a:xfrm>
            <a:off x="5157439" y="1101634"/>
            <a:ext cx="0" cy="2920239"/>
          </a:xfrm>
          <a:prstGeom prst="line">
            <a:avLst/>
          </a:prstGeom>
          <a:ln w="9525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AEBCDBF5-894B-C77E-22C5-399A1F402372}"/>
              </a:ext>
            </a:extLst>
          </p:cNvPr>
          <p:cNvSpPr txBox="1"/>
          <p:nvPr/>
        </p:nvSpPr>
        <p:spPr>
          <a:xfrm>
            <a:off x="-39311" y="6460878"/>
            <a:ext cx="8211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Helvetica" pitchFamily="2" charset="0"/>
              </a:rPr>
              <a:t>[6] Lyu, Q. </a:t>
            </a:r>
            <a:r>
              <a:rPr lang="en-US" sz="900" i="1" dirty="0">
                <a:latin typeface="Helvetica" pitchFamily="2" charset="0"/>
              </a:rPr>
              <a:t>et al.</a:t>
            </a:r>
            <a:r>
              <a:rPr lang="en-US" sz="900" dirty="0">
                <a:latin typeface="Helvetica" pitchFamily="2" charset="0"/>
              </a:rPr>
              <a:t> ACS </a:t>
            </a:r>
            <a:r>
              <a:rPr lang="en-US" sz="900" dirty="0" err="1">
                <a:latin typeface="Helvetica" pitchFamily="2" charset="0"/>
              </a:rPr>
              <a:t>Biomater</a:t>
            </a:r>
            <a:r>
              <a:rPr lang="en-US" sz="900" dirty="0">
                <a:latin typeface="Helvetica" pitchFamily="2" charset="0"/>
              </a:rPr>
              <a:t>. Sci. Eng. 2019, 5, 6, 2708–2724. [7] </a:t>
            </a:r>
            <a:r>
              <a:rPr lang="en-US" sz="900" dirty="0" err="1">
                <a:latin typeface="Helvetica" pitchFamily="2" charset="0"/>
              </a:rPr>
              <a:t>Panchireddy</a:t>
            </a:r>
            <a:r>
              <a:rPr lang="en-US" sz="900" dirty="0">
                <a:latin typeface="Helvetica" pitchFamily="2" charset="0"/>
              </a:rPr>
              <a:t>, S. </a:t>
            </a:r>
            <a:r>
              <a:rPr lang="en-US" sz="900" i="1" dirty="0">
                <a:latin typeface="Helvetica" pitchFamily="2" charset="0"/>
              </a:rPr>
              <a:t>et al. </a:t>
            </a:r>
            <a:r>
              <a:rPr lang="en-US" sz="900" dirty="0">
                <a:latin typeface="Helvetica" pitchFamily="2" charset="0"/>
              </a:rPr>
              <a:t>ACS Sustainable Chem. Eng. 2018, 6, 14936−14944.</a:t>
            </a:r>
          </a:p>
          <a:p>
            <a:r>
              <a:rPr lang="en-US" sz="900" dirty="0">
                <a:latin typeface="Helvetica" pitchFamily="2" charset="0"/>
              </a:rPr>
              <a:t>[8]</a:t>
            </a:r>
            <a:r>
              <a:rPr lang="en-US" sz="900" dirty="0"/>
              <a:t> Zhan, K. </a:t>
            </a:r>
            <a:r>
              <a:rPr lang="en-US" sz="900" i="1" dirty="0"/>
              <a:t>et al. </a:t>
            </a:r>
            <a:r>
              <a:rPr lang="en-US" sz="900" dirty="0"/>
              <a:t>Biomacromolecules 2017, 18, 2959−2966.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80FA503-25DB-0B89-DFE0-95C91230BD65}"/>
              </a:ext>
            </a:extLst>
          </p:cNvPr>
          <p:cNvGrpSpPr/>
          <p:nvPr/>
        </p:nvGrpSpPr>
        <p:grpSpPr>
          <a:xfrm>
            <a:off x="5255941" y="1004991"/>
            <a:ext cx="1902849" cy="1738209"/>
            <a:chOff x="5255941" y="1004991"/>
            <a:chExt cx="1902849" cy="1738209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6D3BB281-DE44-BC53-02E6-94EA857E4E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55941" y="1004991"/>
              <a:ext cx="1902849" cy="1738209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F16F0F6-0085-0295-4DFF-F9030E5AFBAD}"/>
                </a:ext>
              </a:extLst>
            </p:cNvPr>
            <p:cNvSpPr/>
            <p:nvPr/>
          </p:nvSpPr>
          <p:spPr>
            <a:xfrm>
              <a:off x="5977054" y="2044390"/>
              <a:ext cx="579863" cy="5865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680D5E-FE01-7B35-1065-8CACC9BEDB5D}"/>
              </a:ext>
            </a:extLst>
          </p:cNvPr>
          <p:cNvGrpSpPr/>
          <p:nvPr/>
        </p:nvGrpSpPr>
        <p:grpSpPr>
          <a:xfrm>
            <a:off x="7236614" y="1146237"/>
            <a:ext cx="1709058" cy="1484699"/>
            <a:chOff x="7236614" y="1146237"/>
            <a:chExt cx="1709058" cy="148469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DE917387-B466-63A0-D96D-6FB3A1493F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r="30589"/>
            <a:stretch>
              <a:fillRect/>
            </a:stretch>
          </p:blipFill>
          <p:spPr>
            <a:xfrm>
              <a:off x="7236614" y="1146237"/>
              <a:ext cx="1694965" cy="1484699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B91984B-84E1-78E9-5B43-A81BAEAD4BE5}"/>
                </a:ext>
              </a:extLst>
            </p:cNvPr>
            <p:cNvSpPr/>
            <p:nvPr/>
          </p:nvSpPr>
          <p:spPr>
            <a:xfrm>
              <a:off x="8866094" y="2044389"/>
              <a:ext cx="79578" cy="5865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P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EA561EE9-760C-81E7-6571-CE186A8D7A42}"/>
              </a:ext>
            </a:extLst>
          </p:cNvPr>
          <p:cNvSpPr txBox="1"/>
          <p:nvPr/>
        </p:nvSpPr>
        <p:spPr>
          <a:xfrm>
            <a:off x="5491785" y="2992737"/>
            <a:ext cx="35641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Helvetica" pitchFamily="2" charset="0"/>
              </a:rPr>
              <a:t>Catechol Containing </a:t>
            </a:r>
            <a:r>
              <a:rPr lang="en-US" sz="1200" b="1" dirty="0" err="1">
                <a:latin typeface="Helvetica" pitchFamily="2" charset="0"/>
              </a:rPr>
              <a:t>Polyhydroxyurethanes</a:t>
            </a:r>
            <a:r>
              <a:rPr lang="en-US" sz="1200" b="1" baseline="30000" dirty="0">
                <a:latin typeface="Helvetica" pitchFamily="2" charset="0"/>
              </a:rPr>
              <a:t>[7]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74B2E71-22EA-671B-50B0-0C729C158EED}"/>
              </a:ext>
            </a:extLst>
          </p:cNvPr>
          <p:cNvSpPr txBox="1"/>
          <p:nvPr/>
        </p:nvSpPr>
        <p:spPr>
          <a:xfrm>
            <a:off x="5491785" y="3488696"/>
            <a:ext cx="35641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Helvetica" pitchFamily="2" charset="0"/>
              </a:rPr>
              <a:t>Catechol moiety can interact with different inorganic or organic surfaces</a:t>
            </a:r>
            <a:r>
              <a:rPr lang="en-US" sz="1200" b="1" baseline="30000" dirty="0">
                <a:latin typeface="Helvetica" pitchFamily="2" charset="0"/>
              </a:rPr>
              <a:t>[6]</a:t>
            </a:r>
          </a:p>
        </p:txBody>
      </p:sp>
      <p:sp>
        <p:nvSpPr>
          <p:cNvPr id="23" name="Diamond 22">
            <a:extLst>
              <a:ext uri="{FF2B5EF4-FFF2-40B4-BE49-F238E27FC236}">
                <a16:creationId xmlns:a16="http://schemas.microsoft.com/office/drawing/2014/main" id="{2E25F20D-5295-8D89-0B66-10B5C8F6B353}"/>
              </a:ext>
            </a:extLst>
          </p:cNvPr>
          <p:cNvSpPr/>
          <p:nvPr/>
        </p:nvSpPr>
        <p:spPr>
          <a:xfrm>
            <a:off x="5367161" y="3016249"/>
            <a:ext cx="124624" cy="199398"/>
          </a:xfrm>
          <a:prstGeom prst="diamond">
            <a:avLst/>
          </a:prstGeom>
          <a:solidFill>
            <a:srgbClr val="9A41DD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 sz="1200"/>
          </a:p>
        </p:txBody>
      </p:sp>
      <p:sp>
        <p:nvSpPr>
          <p:cNvPr id="24" name="Diamond 23">
            <a:extLst>
              <a:ext uri="{FF2B5EF4-FFF2-40B4-BE49-F238E27FC236}">
                <a16:creationId xmlns:a16="http://schemas.microsoft.com/office/drawing/2014/main" id="{5EA108C4-E802-D342-C06C-BCC4DA0AD4D1}"/>
              </a:ext>
            </a:extLst>
          </p:cNvPr>
          <p:cNvSpPr/>
          <p:nvPr/>
        </p:nvSpPr>
        <p:spPr>
          <a:xfrm>
            <a:off x="5367161" y="3525915"/>
            <a:ext cx="124624" cy="199398"/>
          </a:xfrm>
          <a:prstGeom prst="diamond">
            <a:avLst/>
          </a:prstGeom>
          <a:solidFill>
            <a:srgbClr val="9A41DD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 sz="1200"/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5BD1945E-0076-37DA-7B36-6EC96A22F003}"/>
              </a:ext>
            </a:extLst>
          </p:cNvPr>
          <p:cNvSpPr/>
          <p:nvPr/>
        </p:nvSpPr>
        <p:spPr>
          <a:xfrm>
            <a:off x="113350" y="4388686"/>
            <a:ext cx="8874531" cy="2027222"/>
          </a:xfrm>
          <a:prstGeom prst="roundRect">
            <a:avLst>
              <a:gd name="adj" fmla="val 6587"/>
            </a:avLst>
          </a:prstGeom>
          <a:noFill/>
          <a:ln w="952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91355545-D087-C4DF-C4E1-9CFE48C90EAF}"/>
              </a:ext>
            </a:extLst>
          </p:cNvPr>
          <p:cNvSpPr/>
          <p:nvPr/>
        </p:nvSpPr>
        <p:spPr>
          <a:xfrm>
            <a:off x="459548" y="4250187"/>
            <a:ext cx="1428725" cy="276999"/>
          </a:xfrm>
          <a:prstGeom prst="roundRect">
            <a:avLst>
              <a:gd name="adj" fmla="val 140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Helvetica" pitchFamily="2" charset="0"/>
              </a:rPr>
              <a:t>Galloyl Group</a:t>
            </a:r>
            <a:r>
              <a:rPr lang="en-US" sz="1200" b="1" baseline="30000" dirty="0">
                <a:solidFill>
                  <a:schemeClr val="bg1"/>
                </a:solidFill>
                <a:latin typeface="Helvetica" pitchFamily="2" charset="0"/>
              </a:rPr>
              <a:t>[8]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DD491335-7B77-5C50-9C3D-A5D05FDE21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4954" y="4546691"/>
            <a:ext cx="1197292" cy="817462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78D5011-18D1-EA17-2E5B-25BECD8415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60923" y="4508053"/>
            <a:ext cx="1038389" cy="81175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C1449D1E-004F-B6B7-8422-00F90ACE4A1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82294" y="5525137"/>
            <a:ext cx="998455" cy="754307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053B5249-7236-23A0-6047-E576A4C0561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04236" y="5574363"/>
            <a:ext cx="1071105" cy="757424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BCCF8372-98DA-F92F-4EEF-2025FE10EB28}"/>
              </a:ext>
            </a:extLst>
          </p:cNvPr>
          <p:cNvSpPr txBox="1"/>
          <p:nvPr/>
        </p:nvSpPr>
        <p:spPr>
          <a:xfrm>
            <a:off x="1734373" y="5268793"/>
            <a:ext cx="9984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/>
              <a:t>P(</a:t>
            </a:r>
            <a:r>
              <a:rPr lang="en-US" sz="900" b="1" dirty="0" err="1"/>
              <a:t>VGal</a:t>
            </a:r>
            <a:r>
              <a:rPr lang="en-US" sz="900" b="1" dirty="0"/>
              <a:t>-</a:t>
            </a:r>
            <a:r>
              <a:rPr lang="en-US" sz="900" b="1" i="1" dirty="0"/>
              <a:t>co</a:t>
            </a:r>
            <a:r>
              <a:rPr lang="en-US" sz="900" b="1" dirty="0"/>
              <a:t>-BA)</a:t>
            </a:r>
            <a:endParaRPr lang="en-JP" sz="900" baseline="300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62CDF09-89CF-A708-A007-7A3B3492DC1F}"/>
              </a:ext>
            </a:extLst>
          </p:cNvPr>
          <p:cNvSpPr txBox="1"/>
          <p:nvPr/>
        </p:nvSpPr>
        <p:spPr>
          <a:xfrm>
            <a:off x="3060922" y="5268793"/>
            <a:ext cx="10383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/>
              <a:t>P(</a:t>
            </a:r>
            <a:r>
              <a:rPr lang="en-US" sz="900" b="1" dirty="0" err="1"/>
              <a:t>VCat</a:t>
            </a:r>
            <a:r>
              <a:rPr lang="en-US" sz="900" b="1" dirty="0"/>
              <a:t>-</a:t>
            </a:r>
            <a:r>
              <a:rPr lang="en-US" sz="900" b="1" i="1" dirty="0"/>
              <a:t>co</a:t>
            </a:r>
            <a:r>
              <a:rPr lang="en-US" sz="900" b="1" dirty="0"/>
              <a:t>-BA)</a:t>
            </a:r>
            <a:endParaRPr lang="en-JP" sz="900" baseline="300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2711114-E24C-42AF-6D13-5775CABE925C}"/>
              </a:ext>
            </a:extLst>
          </p:cNvPr>
          <p:cNvSpPr txBox="1"/>
          <p:nvPr/>
        </p:nvSpPr>
        <p:spPr>
          <a:xfrm>
            <a:off x="3004236" y="6209329"/>
            <a:ext cx="9984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/>
              <a:t>P(</a:t>
            </a:r>
            <a:r>
              <a:rPr lang="en-US" sz="900" b="1" dirty="0" err="1"/>
              <a:t>VSt</a:t>
            </a:r>
            <a:r>
              <a:rPr lang="en-US" sz="900" b="1" dirty="0"/>
              <a:t>-</a:t>
            </a:r>
            <a:r>
              <a:rPr lang="en-US" sz="900" b="1" i="1" dirty="0"/>
              <a:t>co</a:t>
            </a:r>
            <a:r>
              <a:rPr lang="en-US" sz="900" b="1" dirty="0"/>
              <a:t>-BA)</a:t>
            </a:r>
            <a:endParaRPr lang="en-JP" sz="900" baseline="300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3AFBA57-FC16-469D-F19D-A8B16972F298}"/>
              </a:ext>
            </a:extLst>
          </p:cNvPr>
          <p:cNvSpPr txBox="1"/>
          <p:nvPr/>
        </p:nvSpPr>
        <p:spPr>
          <a:xfrm>
            <a:off x="1769075" y="6216371"/>
            <a:ext cx="1063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/>
              <a:t>P(</a:t>
            </a:r>
            <a:r>
              <a:rPr lang="en-US" sz="900" b="1" dirty="0" err="1"/>
              <a:t>VPh</a:t>
            </a:r>
            <a:r>
              <a:rPr lang="en-US" sz="900" b="1" dirty="0"/>
              <a:t>-</a:t>
            </a:r>
            <a:r>
              <a:rPr lang="en-US" sz="900" b="1" i="1" dirty="0"/>
              <a:t>co</a:t>
            </a:r>
            <a:r>
              <a:rPr lang="en-US" sz="900" b="1" dirty="0"/>
              <a:t>-BA)</a:t>
            </a:r>
            <a:endParaRPr lang="en-JP" sz="900" baseline="30000" dirty="0"/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1886B562-0FF2-8976-8F6B-6ECEC2D2BD1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97591" y="4471885"/>
            <a:ext cx="2636065" cy="1908488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458201DB-EEE9-D7B0-8A32-0AA8F412303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2903" y="4731787"/>
            <a:ext cx="1023080" cy="1056514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9EB3BF6A-4379-8972-9A41-B16E55F2BCF9}"/>
              </a:ext>
            </a:extLst>
          </p:cNvPr>
          <p:cNvSpPr txBox="1"/>
          <p:nvPr/>
        </p:nvSpPr>
        <p:spPr>
          <a:xfrm>
            <a:off x="271186" y="5896409"/>
            <a:ext cx="11065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Helvetica" pitchFamily="2" charset="0"/>
              </a:rPr>
              <a:t>Gallic acid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4F04E782-4B7C-A024-72FA-51BA778B6E34}"/>
              </a:ext>
            </a:extLst>
          </p:cNvPr>
          <p:cNvCxnSpPr>
            <a:cxnSpLocks/>
          </p:cNvCxnSpPr>
          <p:nvPr/>
        </p:nvCxnSpPr>
        <p:spPr>
          <a:xfrm>
            <a:off x="1523179" y="4640376"/>
            <a:ext cx="0" cy="1684369"/>
          </a:xfrm>
          <a:prstGeom prst="line">
            <a:avLst/>
          </a:prstGeom>
          <a:ln w="9525">
            <a:solidFill>
              <a:schemeClr val="accent2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C029105B-8DD4-9562-D3BE-A6A5F4943226}"/>
              </a:ext>
            </a:extLst>
          </p:cNvPr>
          <p:cNvCxnSpPr>
            <a:cxnSpLocks/>
          </p:cNvCxnSpPr>
          <p:nvPr/>
        </p:nvCxnSpPr>
        <p:spPr>
          <a:xfrm>
            <a:off x="4168943" y="4565426"/>
            <a:ext cx="0" cy="1684369"/>
          </a:xfrm>
          <a:prstGeom prst="line">
            <a:avLst/>
          </a:prstGeom>
          <a:ln w="9525">
            <a:solidFill>
              <a:schemeClr val="accent2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33847417-D616-5157-19D9-66B6C6D9D5A9}"/>
              </a:ext>
            </a:extLst>
          </p:cNvPr>
          <p:cNvSpPr txBox="1"/>
          <p:nvPr/>
        </p:nvSpPr>
        <p:spPr>
          <a:xfrm>
            <a:off x="7062303" y="4961920"/>
            <a:ext cx="19683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0000"/>
                </a:solidFill>
                <a:latin typeface="Helvetica" pitchFamily="2" charset="0"/>
              </a:rPr>
              <a:t>Galloyl functionalized polymer with much </a:t>
            </a:r>
            <a:r>
              <a:rPr lang="en-US" sz="1200" b="1" dirty="0">
                <a:solidFill>
                  <a:srgbClr val="0070C0"/>
                </a:solidFill>
                <a:latin typeface="Helvetica" pitchFamily="2" charset="0"/>
              </a:rPr>
              <a:t>more hydroxyl group</a:t>
            </a:r>
            <a:r>
              <a:rPr lang="en-US" sz="1200" b="1" dirty="0">
                <a:solidFill>
                  <a:srgbClr val="000000"/>
                </a:solidFill>
                <a:latin typeface="Helvetica" pitchFamily="2" charset="0"/>
              </a:rPr>
              <a:t> achieved </a:t>
            </a:r>
            <a:r>
              <a:rPr lang="en-US" sz="1200" b="1" dirty="0">
                <a:solidFill>
                  <a:srgbClr val="0070C0"/>
                </a:solidFill>
                <a:latin typeface="Helvetica" pitchFamily="2" charset="0"/>
              </a:rPr>
              <a:t>stronger adhesion </a:t>
            </a:r>
            <a:r>
              <a:rPr lang="en-US" sz="1200" b="1" dirty="0">
                <a:solidFill>
                  <a:srgbClr val="000000"/>
                </a:solidFill>
                <a:latin typeface="Helvetica" pitchFamily="2" charset="0"/>
              </a:rPr>
              <a:t>performance</a:t>
            </a:r>
            <a:endParaRPr lang="en-US" sz="1200" b="1" baseline="30000" dirty="0">
              <a:latin typeface="Helvetica" pitchFamily="2" charset="0"/>
            </a:endParaRPr>
          </a:p>
        </p:txBody>
      </p:sp>
      <p:sp>
        <p:nvSpPr>
          <p:cNvPr id="52" name="Diamond 51">
            <a:extLst>
              <a:ext uri="{FF2B5EF4-FFF2-40B4-BE49-F238E27FC236}">
                <a16:creationId xmlns:a16="http://schemas.microsoft.com/office/drawing/2014/main" id="{9D310A89-795B-65F2-758B-02215324477A}"/>
              </a:ext>
            </a:extLst>
          </p:cNvPr>
          <p:cNvSpPr/>
          <p:nvPr/>
        </p:nvSpPr>
        <p:spPr>
          <a:xfrm>
            <a:off x="6937679" y="4999139"/>
            <a:ext cx="124624" cy="199398"/>
          </a:xfrm>
          <a:prstGeom prst="diamond">
            <a:avLst/>
          </a:prstGeom>
          <a:solidFill>
            <a:srgbClr val="9A41DD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 sz="1200"/>
          </a:p>
        </p:txBody>
      </p:sp>
    </p:spTree>
    <p:extLst>
      <p:ext uri="{BB962C8B-B14F-4D97-AF65-F5344CB8AC3E}">
        <p14:creationId xmlns:p14="http://schemas.microsoft.com/office/powerpoint/2010/main" val="247112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41" grpId="0"/>
      <p:bldP spid="42" grpId="0"/>
      <p:bldP spid="43" grpId="0"/>
      <p:bldP spid="44" grpId="0"/>
      <p:bldP spid="47" grpId="0"/>
      <p:bldP spid="51" grpId="0"/>
      <p:bldP spid="5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D596B1F-1073-E27E-4BBF-9C64F472C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2166" y="2711685"/>
            <a:ext cx="1455059" cy="1206756"/>
          </a:xfrm>
          <a:prstGeom prst="rect">
            <a:avLst/>
          </a:prstGeom>
        </p:spPr>
      </p:pic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8C2309F4-3B67-228C-D177-BC9E29F6E150}"/>
              </a:ext>
            </a:extLst>
          </p:cNvPr>
          <p:cNvSpPr/>
          <p:nvPr/>
        </p:nvSpPr>
        <p:spPr>
          <a:xfrm>
            <a:off x="6166024" y="1713983"/>
            <a:ext cx="2842323" cy="3232417"/>
          </a:xfrm>
          <a:prstGeom prst="roundRect">
            <a:avLst>
              <a:gd name="adj" fmla="val 6587"/>
            </a:avLst>
          </a:prstGeom>
          <a:noFill/>
          <a:ln w="952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816F3AAE-A9E0-73D2-8F2D-8BDC1CB23EDD}"/>
              </a:ext>
            </a:extLst>
          </p:cNvPr>
          <p:cNvSpPr/>
          <p:nvPr/>
        </p:nvSpPr>
        <p:spPr>
          <a:xfrm>
            <a:off x="113351" y="1713983"/>
            <a:ext cx="4986474" cy="3232418"/>
          </a:xfrm>
          <a:prstGeom prst="roundRect">
            <a:avLst>
              <a:gd name="adj" fmla="val 6587"/>
            </a:avLst>
          </a:prstGeom>
          <a:noFill/>
          <a:ln w="952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5E99F6D-B4D7-9C86-60D9-F1DB4E8DBD2F}"/>
              </a:ext>
            </a:extLst>
          </p:cNvPr>
          <p:cNvSpPr txBox="1"/>
          <p:nvPr/>
        </p:nvSpPr>
        <p:spPr>
          <a:xfrm>
            <a:off x="0" y="6404809"/>
            <a:ext cx="82113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Helvetica" pitchFamily="2" charset="0"/>
              </a:rPr>
              <a:t>[9] </a:t>
            </a:r>
            <a:r>
              <a:rPr lang="en-US" sz="900" dirty="0" err="1">
                <a:latin typeface="Helvetica" pitchFamily="2" charset="0"/>
              </a:rPr>
              <a:t>Payra</a:t>
            </a:r>
            <a:r>
              <a:rPr lang="en-US" sz="900" dirty="0">
                <a:latin typeface="Helvetica" pitchFamily="2" charset="0"/>
              </a:rPr>
              <a:t>, D. </a:t>
            </a:r>
            <a:r>
              <a:rPr lang="en-US" sz="900" i="1" dirty="0">
                <a:latin typeface="Helvetica" pitchFamily="2" charset="0"/>
              </a:rPr>
              <a:t>et al.</a:t>
            </a:r>
            <a:r>
              <a:rPr lang="en-US" sz="900" dirty="0">
                <a:latin typeface="Helvetica" pitchFamily="2" charset="0"/>
              </a:rPr>
              <a:t> </a:t>
            </a:r>
            <a:r>
              <a:rPr lang="en-US" sz="900" dirty="0" err="1">
                <a:latin typeface="Helvetica" pitchFamily="2" charset="0"/>
              </a:rPr>
              <a:t>Polym</a:t>
            </a:r>
            <a:r>
              <a:rPr lang="en-US" sz="900" dirty="0">
                <a:latin typeface="Helvetica" pitchFamily="2" charset="0"/>
              </a:rPr>
              <a:t>. Chem., 2017, 8, 1654–1663. [10] Fujita, T. </a:t>
            </a:r>
            <a:r>
              <a:rPr lang="en-US" sz="900" i="1" dirty="0">
                <a:latin typeface="Helvetica" pitchFamily="2" charset="0"/>
              </a:rPr>
              <a:t>et al. </a:t>
            </a:r>
            <a:r>
              <a:rPr lang="en-US" sz="900" dirty="0">
                <a:latin typeface="Helvetica" pitchFamily="2" charset="0"/>
              </a:rPr>
              <a:t>Materials 2023, 16, 266.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EAA929-68B9-12EF-B137-7E8CA9C28C7F}"/>
              </a:ext>
            </a:extLst>
          </p:cNvPr>
          <p:cNvSpPr txBox="1"/>
          <p:nvPr/>
        </p:nvSpPr>
        <p:spPr>
          <a:xfrm>
            <a:off x="184301" y="1002056"/>
            <a:ext cx="2655544" cy="325219"/>
          </a:xfrm>
          <a:prstGeom prst="roundRect">
            <a:avLst>
              <a:gd name="adj" fmla="val 26354"/>
            </a:avLst>
          </a:prstGeom>
          <a:solidFill>
            <a:srgbClr val="FFC000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212121"/>
                </a:solidFill>
                <a:latin typeface="Helvetica" pitchFamily="2" charset="0"/>
              </a:rPr>
              <a:t>Previous Studies from our Group</a:t>
            </a:r>
            <a:endParaRPr lang="en-US" sz="1200" b="1" dirty="0">
              <a:latin typeface="Helvetica" pitchFamily="2" charset="0"/>
            </a:endParaRP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65233470-A5A8-6460-4C6E-29F05037A2F9}"/>
              </a:ext>
            </a:extLst>
          </p:cNvPr>
          <p:cNvSpPr/>
          <p:nvPr/>
        </p:nvSpPr>
        <p:spPr>
          <a:xfrm>
            <a:off x="1054280" y="1575484"/>
            <a:ext cx="3097179" cy="276999"/>
          </a:xfrm>
          <a:prstGeom prst="roundRect">
            <a:avLst>
              <a:gd name="adj" fmla="val 140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Helvetica" pitchFamily="2" charset="0"/>
              </a:rPr>
              <a:t>Biomimetic Catechol-Functionalized</a:t>
            </a:r>
            <a:r>
              <a:rPr lang="en-US" sz="1200" b="1" baseline="30000" dirty="0">
                <a:solidFill>
                  <a:schemeClr val="bg1"/>
                </a:solidFill>
                <a:latin typeface="Helvetica" pitchFamily="2" charset="0"/>
              </a:rPr>
              <a:t>[9]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51BA4873-44C7-5545-BBFF-0042B1A04D7B}"/>
              </a:ext>
            </a:extLst>
          </p:cNvPr>
          <p:cNvSpPr/>
          <p:nvPr/>
        </p:nvSpPr>
        <p:spPr>
          <a:xfrm>
            <a:off x="6588813" y="1568216"/>
            <a:ext cx="2058713" cy="276999"/>
          </a:xfrm>
          <a:prstGeom prst="roundRect">
            <a:avLst>
              <a:gd name="adj" fmla="val 14068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Helvetica" pitchFamily="2" charset="0"/>
              </a:rPr>
              <a:t>Galloyl-Functionalized</a:t>
            </a:r>
            <a:r>
              <a:rPr lang="en-US" sz="1200" b="1" baseline="30000" dirty="0">
                <a:solidFill>
                  <a:schemeClr val="bg1"/>
                </a:solidFill>
                <a:latin typeface="Helvetica" pitchFamily="2" charset="0"/>
              </a:rPr>
              <a:t>[10]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880FB9C-9C2F-088D-6250-4DAC4849C0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3672" y="2186333"/>
            <a:ext cx="1832049" cy="63519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10E17BC-7457-046F-32EB-74FAF37FA799}"/>
              </a:ext>
            </a:extLst>
          </p:cNvPr>
          <p:cNvSpPr txBox="1"/>
          <p:nvPr/>
        </p:nvSpPr>
        <p:spPr>
          <a:xfrm>
            <a:off x="8333762" y="3140905"/>
            <a:ext cx="63633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P" sz="800" dirty="0">
                <a:solidFill>
                  <a:srgbClr val="FF0000"/>
                </a:solidFill>
                <a:latin typeface="Helvetica" pitchFamily="2" charset="0"/>
              </a:rPr>
              <a:t>X = H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AA97B9C-CDBE-EDE5-2121-2464B6E80C65}"/>
              </a:ext>
            </a:extLst>
          </p:cNvPr>
          <p:cNvSpPr txBox="1"/>
          <p:nvPr/>
        </p:nvSpPr>
        <p:spPr>
          <a:xfrm>
            <a:off x="934176" y="5174506"/>
            <a:ext cx="7707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70C0"/>
                </a:solidFill>
                <a:latin typeface="Helvetica" pitchFamily="2" charset="0"/>
              </a:rPr>
              <a:t>Hydroxyl (-OH) group </a:t>
            </a:r>
            <a:r>
              <a:rPr lang="en-US" sz="1200" b="1" dirty="0">
                <a:latin typeface="Helvetica" pitchFamily="2" charset="0"/>
              </a:rPr>
              <a:t>plays a crucial role in the adhesion of polymers to various substrates through hydrogen bonding, polarity improvements, and chemical reactivity. </a:t>
            </a:r>
            <a:endParaRPr lang="en-JP" sz="1200" b="1" baseline="30000" dirty="0">
              <a:latin typeface="Helvetica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E24B2D7-4347-96E1-62B8-BE39FF263A73}"/>
              </a:ext>
            </a:extLst>
          </p:cNvPr>
          <p:cNvSpPr txBox="1"/>
          <p:nvPr/>
        </p:nvSpPr>
        <p:spPr>
          <a:xfrm>
            <a:off x="244206" y="4019455"/>
            <a:ext cx="4736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latin typeface="Helvetica" pitchFamily="2" charset="0"/>
              </a:rPr>
              <a:t>A biomimetic adhesive design by functionalized catechol as pendant functional moieties for surface anchoring. However, the maximum lap shear strength remains low (~6 MPa).</a:t>
            </a:r>
            <a:endParaRPr lang="en-JP" sz="1200" b="1" baseline="30000" dirty="0">
              <a:latin typeface="Helvetica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174879C-5D1B-9573-D2BD-0211788AFB8F}"/>
              </a:ext>
            </a:extLst>
          </p:cNvPr>
          <p:cNvSpPr txBox="1"/>
          <p:nvPr/>
        </p:nvSpPr>
        <p:spPr>
          <a:xfrm>
            <a:off x="6392986" y="4007759"/>
            <a:ext cx="2417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latin typeface="Helvetica" pitchFamily="2" charset="0"/>
              </a:rPr>
              <a:t>Remarkable adhesive strength (10 MPa) recently obtained via a simple and inexpensive preparation method.</a:t>
            </a:r>
            <a:endParaRPr lang="en-JP" sz="1200" b="1" baseline="30000" dirty="0">
              <a:latin typeface="Helvetica" pitchFamily="2" charset="0"/>
            </a:endParaRPr>
          </a:p>
        </p:txBody>
      </p:sp>
      <p:pic>
        <p:nvPicPr>
          <p:cNvPr id="25" name="Graphic 24" descr="Checkbox Checked with solid fill">
            <a:extLst>
              <a:ext uri="{FF2B5EF4-FFF2-40B4-BE49-F238E27FC236}">
                <a16:creationId xmlns:a16="http://schemas.microsoft.com/office/drawing/2014/main" id="{1E463E5F-D4AE-8E07-D348-2EBEA0DFB6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4871" y="5171370"/>
            <a:ext cx="268027" cy="268027"/>
          </a:xfrm>
          <a:prstGeom prst="rect">
            <a:avLst/>
          </a:prstGeom>
        </p:spPr>
      </p:pic>
      <p:sp>
        <p:nvSpPr>
          <p:cNvPr id="26" name="5-Point Star 25">
            <a:extLst>
              <a:ext uri="{FF2B5EF4-FFF2-40B4-BE49-F238E27FC236}">
                <a16:creationId xmlns:a16="http://schemas.microsoft.com/office/drawing/2014/main" id="{87F2C14B-32A8-3B89-5756-9249FE2677EE}"/>
              </a:ext>
            </a:extLst>
          </p:cNvPr>
          <p:cNvSpPr/>
          <p:nvPr/>
        </p:nvSpPr>
        <p:spPr>
          <a:xfrm>
            <a:off x="6242896" y="1314325"/>
            <a:ext cx="494484" cy="494484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6CE290D-1642-29ED-9D13-40559CAA5295}"/>
              </a:ext>
            </a:extLst>
          </p:cNvPr>
          <p:cNvSpPr txBox="1"/>
          <p:nvPr/>
        </p:nvSpPr>
        <p:spPr>
          <a:xfrm>
            <a:off x="934176" y="5807370"/>
            <a:ext cx="7707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70C0"/>
                </a:solidFill>
                <a:latin typeface="Helvetica" pitchFamily="2" charset="0"/>
              </a:rPr>
              <a:t>Grafting galloyl functional group onto polypropylene </a:t>
            </a:r>
            <a:r>
              <a:rPr lang="en-US" sz="1200" b="1" dirty="0">
                <a:latin typeface="Helvetica" pitchFamily="2" charset="0"/>
              </a:rPr>
              <a:t>for adhesive applications has not been previously reported.</a:t>
            </a:r>
            <a:endParaRPr lang="en-JP" sz="1200" b="1" baseline="30000" dirty="0">
              <a:latin typeface="Helvetica" pitchFamily="2" charset="0"/>
            </a:endParaRPr>
          </a:p>
        </p:txBody>
      </p:sp>
      <p:pic>
        <p:nvPicPr>
          <p:cNvPr id="28" name="Graphic 27" descr="Checkbox Checked with solid fill">
            <a:extLst>
              <a:ext uri="{FF2B5EF4-FFF2-40B4-BE49-F238E27FC236}">
                <a16:creationId xmlns:a16="http://schemas.microsoft.com/office/drawing/2014/main" id="{103514EB-43E0-54B6-E949-E1E7765A60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4871" y="5804234"/>
            <a:ext cx="268027" cy="268027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7E1BE001-EA6C-8376-6FC9-F071589225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7" b="56697"/>
          <a:stretch>
            <a:fillRect/>
          </a:stretch>
        </p:blipFill>
        <p:spPr bwMode="auto">
          <a:xfrm>
            <a:off x="135653" y="2132319"/>
            <a:ext cx="4934435" cy="1554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ight Arrow 28">
            <a:extLst>
              <a:ext uri="{FF2B5EF4-FFF2-40B4-BE49-F238E27FC236}">
                <a16:creationId xmlns:a16="http://schemas.microsoft.com/office/drawing/2014/main" id="{78F651A9-3815-D2E5-A559-1078CBB781BD}"/>
              </a:ext>
            </a:extLst>
          </p:cNvPr>
          <p:cNvSpPr/>
          <p:nvPr/>
        </p:nvSpPr>
        <p:spPr>
          <a:xfrm>
            <a:off x="5130166" y="2853280"/>
            <a:ext cx="975301" cy="1006137"/>
          </a:xfrm>
          <a:prstGeom prst="rightArrow">
            <a:avLst>
              <a:gd name="adj1" fmla="val 50000"/>
              <a:gd name="adj2" fmla="val 50881"/>
            </a:avLst>
          </a:prstGeom>
          <a:gradFill flip="none" rotWithShape="1">
            <a:gsLst>
              <a:gs pos="9000">
                <a:schemeClr val="bg1"/>
              </a:gs>
              <a:gs pos="100000">
                <a:schemeClr val="accent6"/>
              </a:gs>
              <a:gs pos="62000">
                <a:schemeClr val="accent6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 sz="1400" b="1" dirty="0">
              <a:solidFill>
                <a:schemeClr val="tx1"/>
              </a:solidFill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7506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8" grpId="0" animBg="1"/>
      <p:bldP spid="20" grpId="0"/>
      <p:bldP spid="21" grpId="0"/>
      <p:bldP spid="24" grpId="0"/>
      <p:bldP spid="26" grpId="0" animBg="1"/>
      <p:bldP spid="27" grpId="0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95BB3AF-7863-78FD-1129-5EFA930265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3576" y="1413622"/>
            <a:ext cx="3096938" cy="191598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EB5070E-959E-310F-466D-1EA520EACB36}"/>
              </a:ext>
            </a:extLst>
          </p:cNvPr>
          <p:cNvSpPr txBox="1"/>
          <p:nvPr/>
        </p:nvSpPr>
        <p:spPr>
          <a:xfrm>
            <a:off x="3303449" y="1219705"/>
            <a:ext cx="34534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Helvetica" pitchFamily="2" charset="0"/>
              </a:rPr>
              <a:t>Gallic-acid-bearing methacrylate (GAMA)</a:t>
            </a:r>
            <a:r>
              <a:rPr lang="en-JP" sz="1000" b="1" dirty="0">
                <a:latin typeface="Helvetica" pitchFamily="2" charset="0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1E0AF4-5233-66F7-2AB9-FC67343B35D3}"/>
              </a:ext>
            </a:extLst>
          </p:cNvPr>
          <p:cNvSpPr txBox="1"/>
          <p:nvPr/>
        </p:nvSpPr>
        <p:spPr>
          <a:xfrm>
            <a:off x="3241741" y="2025785"/>
            <a:ext cx="29374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Helvetica" pitchFamily="2" charset="0"/>
              </a:rPr>
              <a:t>Benzoyl methacrylate (BAMA)</a:t>
            </a:r>
            <a:r>
              <a:rPr lang="en-JP" sz="1000" b="1" dirty="0">
                <a:latin typeface="Helvetica" pitchFamily="2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BE90E6-A2E6-0519-F86D-AE51B2CE22F0}"/>
              </a:ext>
            </a:extLst>
          </p:cNvPr>
          <p:cNvSpPr txBox="1"/>
          <p:nvPr/>
        </p:nvSpPr>
        <p:spPr>
          <a:xfrm>
            <a:off x="3408697" y="2665758"/>
            <a:ext cx="35631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Helvetica" pitchFamily="2" charset="0"/>
              </a:rPr>
              <a:t>3,4-dihydroxyphenethyl methacrylate (DHPM)</a:t>
            </a:r>
            <a:endParaRPr lang="en-JP" sz="1000" b="1" dirty="0">
              <a:latin typeface="Helvetica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A49995B-E674-04AB-83C7-ADD75ADF79D6}"/>
              </a:ext>
            </a:extLst>
          </p:cNvPr>
          <p:cNvSpPr txBox="1"/>
          <p:nvPr/>
        </p:nvSpPr>
        <p:spPr>
          <a:xfrm>
            <a:off x="3401264" y="3581351"/>
            <a:ext cx="23055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Helvetica" pitchFamily="2" charset="0"/>
              </a:rPr>
              <a:t>Maleic anhydride (MAH)</a:t>
            </a:r>
            <a:endParaRPr lang="en-JP" sz="1000" b="1" dirty="0">
              <a:latin typeface="Helvetica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216246F-993B-795E-0018-5DEB3E1A95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910" y="2988033"/>
            <a:ext cx="2782342" cy="12874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72221F7-1748-543F-CC42-3275E1B4BB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5958" y="1226822"/>
            <a:ext cx="2657036" cy="1248858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A5C77460-4DA5-5EB8-B645-4AEA7CD3D1C5}"/>
              </a:ext>
            </a:extLst>
          </p:cNvPr>
          <p:cNvSpPr/>
          <p:nvPr/>
        </p:nvSpPr>
        <p:spPr>
          <a:xfrm>
            <a:off x="1415329" y="1822263"/>
            <a:ext cx="137287" cy="1372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E961035-5893-B413-A5EB-C800E9F89A63}"/>
              </a:ext>
            </a:extLst>
          </p:cNvPr>
          <p:cNvSpPr/>
          <p:nvPr/>
        </p:nvSpPr>
        <p:spPr>
          <a:xfrm>
            <a:off x="3093859" y="1948660"/>
            <a:ext cx="137287" cy="2024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7C093A3-E0A9-6742-FFC3-41DAF1375D5A}"/>
              </a:ext>
            </a:extLst>
          </p:cNvPr>
          <p:cNvSpPr/>
          <p:nvPr/>
        </p:nvSpPr>
        <p:spPr>
          <a:xfrm rot="4890483">
            <a:off x="3576370" y="1911573"/>
            <a:ext cx="137287" cy="2024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76B0C73-219F-5AED-EDAA-2B8B46F7D41C}"/>
              </a:ext>
            </a:extLst>
          </p:cNvPr>
          <p:cNvSpPr/>
          <p:nvPr/>
        </p:nvSpPr>
        <p:spPr>
          <a:xfrm>
            <a:off x="1357802" y="3609213"/>
            <a:ext cx="137287" cy="1372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D1E3D58-75FE-3B7B-34BE-CEDD8427DCE3}"/>
              </a:ext>
            </a:extLst>
          </p:cNvPr>
          <p:cNvSpPr/>
          <p:nvPr/>
        </p:nvSpPr>
        <p:spPr>
          <a:xfrm>
            <a:off x="3154403" y="3763374"/>
            <a:ext cx="137287" cy="2024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7C0C4C8-E363-F729-AD21-67A2A3DF92CA}"/>
              </a:ext>
            </a:extLst>
          </p:cNvPr>
          <p:cNvSpPr/>
          <p:nvPr/>
        </p:nvSpPr>
        <p:spPr>
          <a:xfrm rot="4890483">
            <a:off x="3616901" y="3757574"/>
            <a:ext cx="137287" cy="2024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60299D6-424E-03EC-5FA4-AC43D4E339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948490"/>
              </p:ext>
            </p:extLst>
          </p:nvPr>
        </p:nvGraphicFramePr>
        <p:xfrm>
          <a:off x="843692" y="4566886"/>
          <a:ext cx="7315651" cy="1840584"/>
        </p:xfrm>
        <a:graphic>
          <a:graphicData uri="http://schemas.openxmlformats.org/drawingml/2006/table">
            <a:tbl>
              <a:tblPr firstRow="1" firstCol="1" bandRow="1"/>
              <a:tblGrid>
                <a:gridCol w="1502642">
                  <a:extLst>
                    <a:ext uri="{9D8B030D-6E8A-4147-A177-3AD203B41FA5}">
                      <a16:colId xmlns:a16="http://schemas.microsoft.com/office/drawing/2014/main" val="3120763144"/>
                    </a:ext>
                  </a:extLst>
                </a:gridCol>
                <a:gridCol w="1590275">
                  <a:extLst>
                    <a:ext uri="{9D8B030D-6E8A-4147-A177-3AD203B41FA5}">
                      <a16:colId xmlns:a16="http://schemas.microsoft.com/office/drawing/2014/main" val="1745669721"/>
                    </a:ext>
                  </a:extLst>
                </a:gridCol>
                <a:gridCol w="2148156">
                  <a:extLst>
                    <a:ext uri="{9D8B030D-6E8A-4147-A177-3AD203B41FA5}">
                      <a16:colId xmlns:a16="http://schemas.microsoft.com/office/drawing/2014/main" val="4192001398"/>
                    </a:ext>
                  </a:extLst>
                </a:gridCol>
                <a:gridCol w="2074578">
                  <a:extLst>
                    <a:ext uri="{9D8B030D-6E8A-4147-A177-3AD203B41FA5}">
                      <a16:colId xmlns:a16="http://schemas.microsoft.com/office/drawing/2014/main" val="4135778919"/>
                    </a:ext>
                  </a:extLst>
                </a:gridCol>
              </a:tblGrid>
              <a:tr h="274128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Sample name</a:t>
                      </a:r>
                      <a:endParaRPr lang="en-JP" sz="1000" b="1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Grafting reagent </a:t>
                      </a:r>
                      <a:endParaRPr lang="en-JP" sz="1000" b="1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Grafting reagent ratio</a:t>
                      </a:r>
                      <a:r>
                        <a:rPr lang="en-JP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(mol %)</a:t>
                      </a:r>
                      <a:endParaRPr lang="en-JP" sz="1000" b="1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JP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ncorporation amount (mol %)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077120"/>
                  </a:ext>
                </a:extLst>
              </a:tr>
              <a:tr h="195807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Pristine PP</a:t>
                      </a:r>
                      <a:endParaRPr lang="en-JP" sz="1000" b="1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−</a:t>
                      </a:r>
                      <a:endParaRPr lang="en-JP" sz="1000" b="1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JP" sz="1000" b="1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JP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9738999"/>
                  </a:ext>
                </a:extLst>
              </a:tr>
              <a:tr h="195807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PPGA6.2</a:t>
                      </a:r>
                      <a:endParaRPr lang="en-JP" sz="1000" b="1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GAMA</a:t>
                      </a:r>
                      <a:endParaRPr lang="en-JP" sz="1000" b="1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15.9</a:t>
                      </a:r>
                      <a:endParaRPr lang="en-JP" sz="1000" b="1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JP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1043143"/>
                  </a:ext>
                </a:extLst>
              </a:tr>
              <a:tr h="195807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PPGA8.9</a:t>
                      </a:r>
                      <a:endParaRPr lang="en-JP" sz="1000" b="1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GAMA</a:t>
                      </a:r>
                      <a:endParaRPr lang="en-JP" sz="1000" b="1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27.5</a:t>
                      </a:r>
                      <a:endParaRPr lang="en-JP" sz="1000" b="1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JP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4843347"/>
                  </a:ext>
                </a:extLst>
              </a:tr>
              <a:tr h="195807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PPGA10.6</a:t>
                      </a:r>
                      <a:endParaRPr lang="en-JP" sz="1000" b="1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GAMA</a:t>
                      </a:r>
                      <a:endParaRPr lang="en-JP" sz="1000" b="1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36.2</a:t>
                      </a:r>
                      <a:endParaRPr lang="en-JP" sz="1000" b="1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JP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10.6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457751"/>
                  </a:ext>
                </a:extLst>
              </a:tr>
              <a:tr h="195807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PPGA11.8</a:t>
                      </a:r>
                      <a:endParaRPr lang="en-JP" sz="1000" b="1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000" b="1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GAMA</a:t>
                      </a:r>
                      <a:endParaRPr lang="en-JP" sz="1000" b="1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43.1</a:t>
                      </a:r>
                      <a:endParaRPr lang="en-JP" sz="1000" b="1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JP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11.8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6254169"/>
                  </a:ext>
                </a:extLst>
              </a:tr>
              <a:tr h="195807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PPBA</a:t>
                      </a:r>
                      <a:endParaRPr lang="en-JP" sz="1000" b="1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000" b="1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BAMA</a:t>
                      </a:r>
                      <a:endParaRPr lang="en-JP" sz="1000" b="1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27.5</a:t>
                      </a:r>
                      <a:endParaRPr lang="en-JP" sz="1000" b="1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JP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6218364"/>
                  </a:ext>
                </a:extLst>
              </a:tr>
              <a:tr h="195807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PPCA</a:t>
                      </a:r>
                      <a:endParaRPr lang="en-JP" sz="1000" b="1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000" b="1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DHPM</a:t>
                      </a:r>
                      <a:endParaRPr lang="en-JP" sz="1000" b="1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27.5</a:t>
                      </a:r>
                      <a:endParaRPr lang="en-JP" sz="1000" b="1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JP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5943233"/>
                  </a:ext>
                </a:extLst>
              </a:tr>
              <a:tr h="195807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PPMA</a:t>
                      </a:r>
                      <a:endParaRPr lang="en-JP" sz="1000" b="1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000" b="1" kern="10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MAH</a:t>
                      </a:r>
                      <a:endParaRPr lang="en-JP" sz="1000" b="1" kern="10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US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27.5</a:t>
                      </a:r>
                      <a:endParaRPr lang="en-JP" sz="1000" b="1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JP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9061351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193EAC67-1B0C-8AF5-1911-1B5FA91A2782}"/>
              </a:ext>
            </a:extLst>
          </p:cNvPr>
          <p:cNvSpPr txBox="1"/>
          <p:nvPr/>
        </p:nvSpPr>
        <p:spPr>
          <a:xfrm>
            <a:off x="7402826" y="1583121"/>
            <a:ext cx="10620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Helvetica" pitchFamily="2" charset="0"/>
              </a:rPr>
              <a:t>PPGA</a:t>
            </a:r>
            <a:endParaRPr lang="en-JP" sz="1000" b="1" dirty="0">
              <a:latin typeface="Helvetica" pitchFamily="2" charset="0"/>
            </a:endParaRPr>
          </a:p>
        </p:txBody>
      </p:sp>
      <p:sp>
        <p:nvSpPr>
          <p:cNvPr id="17" name="Right Arrow 16">
            <a:extLst>
              <a:ext uri="{FF2B5EF4-FFF2-40B4-BE49-F238E27FC236}">
                <a16:creationId xmlns:a16="http://schemas.microsoft.com/office/drawing/2014/main" id="{D774EE4D-39FA-F901-1E88-948CBD31F1AE}"/>
              </a:ext>
            </a:extLst>
          </p:cNvPr>
          <p:cNvSpPr/>
          <p:nvPr/>
        </p:nvSpPr>
        <p:spPr>
          <a:xfrm>
            <a:off x="7254143" y="1545565"/>
            <a:ext cx="297366" cy="283777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18" name="Right Arrow 17">
            <a:extLst>
              <a:ext uri="{FF2B5EF4-FFF2-40B4-BE49-F238E27FC236}">
                <a16:creationId xmlns:a16="http://schemas.microsoft.com/office/drawing/2014/main" id="{C860F7FA-FC66-9D66-A8B2-7EB7623F4FC1}"/>
              </a:ext>
            </a:extLst>
          </p:cNvPr>
          <p:cNvSpPr/>
          <p:nvPr/>
        </p:nvSpPr>
        <p:spPr>
          <a:xfrm>
            <a:off x="7254143" y="2260759"/>
            <a:ext cx="297366" cy="283777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F2DCE28-C534-7417-29D1-00C5DA26A978}"/>
              </a:ext>
            </a:extLst>
          </p:cNvPr>
          <p:cNvSpPr txBox="1"/>
          <p:nvPr/>
        </p:nvSpPr>
        <p:spPr>
          <a:xfrm>
            <a:off x="7402826" y="2279536"/>
            <a:ext cx="10620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Helvetica" pitchFamily="2" charset="0"/>
              </a:rPr>
              <a:t>PPBA</a:t>
            </a:r>
            <a:endParaRPr lang="en-JP" sz="1000" b="1" dirty="0">
              <a:latin typeface="Helvetica" pitchFamily="2" charset="0"/>
            </a:endParaRPr>
          </a:p>
        </p:txBody>
      </p:sp>
      <p:sp>
        <p:nvSpPr>
          <p:cNvPr id="20" name="Right Arrow 19">
            <a:extLst>
              <a:ext uri="{FF2B5EF4-FFF2-40B4-BE49-F238E27FC236}">
                <a16:creationId xmlns:a16="http://schemas.microsoft.com/office/drawing/2014/main" id="{89358155-692C-6C77-E5FB-A616CBF4252B}"/>
              </a:ext>
            </a:extLst>
          </p:cNvPr>
          <p:cNvSpPr/>
          <p:nvPr/>
        </p:nvSpPr>
        <p:spPr>
          <a:xfrm>
            <a:off x="7254143" y="2938858"/>
            <a:ext cx="297366" cy="283777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7711FF6-EDB9-A6B6-F92D-0B90FA333282}"/>
              </a:ext>
            </a:extLst>
          </p:cNvPr>
          <p:cNvSpPr txBox="1"/>
          <p:nvPr/>
        </p:nvSpPr>
        <p:spPr>
          <a:xfrm>
            <a:off x="7402826" y="2957635"/>
            <a:ext cx="10620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Helvetica" pitchFamily="2" charset="0"/>
              </a:rPr>
              <a:t>PPCA</a:t>
            </a:r>
            <a:endParaRPr lang="en-JP" sz="1000" b="1" dirty="0">
              <a:latin typeface="Helvetica" pitchFamily="2" charset="0"/>
            </a:endParaRPr>
          </a:p>
        </p:txBody>
      </p:sp>
      <p:sp>
        <p:nvSpPr>
          <p:cNvPr id="22" name="Right Arrow 21">
            <a:extLst>
              <a:ext uri="{FF2B5EF4-FFF2-40B4-BE49-F238E27FC236}">
                <a16:creationId xmlns:a16="http://schemas.microsoft.com/office/drawing/2014/main" id="{7EB6CA30-16A0-F945-ECBC-579B1891D67E}"/>
              </a:ext>
            </a:extLst>
          </p:cNvPr>
          <p:cNvSpPr/>
          <p:nvPr/>
        </p:nvSpPr>
        <p:spPr>
          <a:xfrm>
            <a:off x="7254143" y="3591154"/>
            <a:ext cx="297366" cy="283777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21BF65D-B87E-6996-443A-379A894DD442}"/>
              </a:ext>
            </a:extLst>
          </p:cNvPr>
          <p:cNvSpPr txBox="1"/>
          <p:nvPr/>
        </p:nvSpPr>
        <p:spPr>
          <a:xfrm>
            <a:off x="7402826" y="3609931"/>
            <a:ext cx="10620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Helvetica" pitchFamily="2" charset="0"/>
              </a:rPr>
              <a:t>PPMA</a:t>
            </a:r>
            <a:endParaRPr lang="en-JP" sz="1000" b="1" dirty="0">
              <a:latin typeface="Helvetica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A41F556-19A8-82F2-E8F4-A49929B7FFA9}"/>
              </a:ext>
            </a:extLst>
          </p:cNvPr>
          <p:cNvSpPr txBox="1"/>
          <p:nvPr/>
        </p:nvSpPr>
        <p:spPr>
          <a:xfrm>
            <a:off x="166910" y="817012"/>
            <a:ext cx="2657036" cy="325219"/>
          </a:xfrm>
          <a:prstGeom prst="roundRect">
            <a:avLst>
              <a:gd name="adj" fmla="val 26354"/>
            </a:avLst>
          </a:prstGeom>
          <a:solidFill>
            <a:srgbClr val="FFC000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212121"/>
                </a:solidFill>
                <a:latin typeface="Helvetica" pitchFamily="2" charset="0"/>
              </a:rPr>
              <a:t>Materials and Reaction Schemes</a:t>
            </a:r>
            <a:endParaRPr lang="en-US" sz="1200" b="1" dirty="0">
              <a:latin typeface="Helvetica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16DF060-3A75-042E-E2F7-9E724A576BE5}"/>
              </a:ext>
            </a:extLst>
          </p:cNvPr>
          <p:cNvSpPr txBox="1"/>
          <p:nvPr/>
        </p:nvSpPr>
        <p:spPr>
          <a:xfrm>
            <a:off x="5702542" y="4233647"/>
            <a:ext cx="34005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rgbClr val="0070C0"/>
                </a:solidFill>
                <a:latin typeface="Helvetica" pitchFamily="2" charset="0"/>
              </a:rPr>
              <a:t>Simple grafting </a:t>
            </a:r>
            <a:r>
              <a:rPr lang="en-US" sz="1200" b="1" dirty="0">
                <a:latin typeface="Helvetica" pitchFamily="2" charset="0"/>
              </a:rPr>
              <a:t>by using peroxide initiator</a:t>
            </a:r>
            <a:endParaRPr lang="en-JP" sz="1200" b="1" dirty="0">
              <a:latin typeface="Helvetica" pitchFamily="2" charset="0"/>
            </a:endParaRPr>
          </a:p>
        </p:txBody>
      </p:sp>
      <p:pic>
        <p:nvPicPr>
          <p:cNvPr id="26" name="Graphic 25" descr="Checkbox Checked with solid fill">
            <a:extLst>
              <a:ext uri="{FF2B5EF4-FFF2-40B4-BE49-F238E27FC236}">
                <a16:creationId xmlns:a16="http://schemas.microsoft.com/office/drawing/2014/main" id="{0D49816F-9B32-EA37-B9E8-1F85C7BDF0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468804" y="4236371"/>
            <a:ext cx="268027" cy="268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875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1FAF78-3981-340F-F5BB-3BB1D89846A3}"/>
              </a:ext>
            </a:extLst>
          </p:cNvPr>
          <p:cNvSpPr txBox="1"/>
          <p:nvPr/>
        </p:nvSpPr>
        <p:spPr>
          <a:xfrm>
            <a:off x="166909" y="871968"/>
            <a:ext cx="4405091" cy="325219"/>
          </a:xfrm>
          <a:prstGeom prst="roundRect">
            <a:avLst>
              <a:gd name="adj" fmla="val 26354"/>
            </a:avLst>
          </a:prstGeom>
          <a:solidFill>
            <a:srgbClr val="FFC000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212121"/>
                </a:solidFill>
                <a:latin typeface="Helvetica" pitchFamily="2" charset="0"/>
              </a:rPr>
              <a:t>Preparation of Adhesive Films and Lap Shear Specimens</a:t>
            </a:r>
            <a:endParaRPr lang="en-US" sz="1200" b="1" dirty="0">
              <a:latin typeface="Helvetica" pitchFamily="2" charset="0"/>
            </a:endParaRPr>
          </a:p>
        </p:txBody>
      </p:sp>
      <p:pic>
        <p:nvPicPr>
          <p:cNvPr id="3" name="Picture 2" descr="A screenshot of a device&#10;&#10;AI-generated content may be incorrect.">
            <a:extLst>
              <a:ext uri="{FF2B5EF4-FFF2-40B4-BE49-F238E27FC236}">
                <a16:creationId xmlns:a16="http://schemas.microsoft.com/office/drawing/2014/main" id="{F7007157-311B-CE73-58A0-BE3F5D3AEA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827" t="33668" r="53506" b="26595"/>
          <a:stretch>
            <a:fillRect/>
          </a:stretch>
        </p:blipFill>
        <p:spPr>
          <a:xfrm>
            <a:off x="3780489" y="1889410"/>
            <a:ext cx="1775845" cy="169360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 descr="A screenshot of a device&#10;&#10;AI-generated content may be incorrect.">
            <a:extLst>
              <a:ext uri="{FF2B5EF4-FFF2-40B4-BE49-F238E27FC236}">
                <a16:creationId xmlns:a16="http://schemas.microsoft.com/office/drawing/2014/main" id="{8862589D-A4A9-B991-15E0-0F1E08B9BC1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4341" t="35245" r="5290" b="25734"/>
          <a:stretch>
            <a:fillRect/>
          </a:stretch>
        </p:blipFill>
        <p:spPr>
          <a:xfrm>
            <a:off x="6606223" y="1868732"/>
            <a:ext cx="1775845" cy="171655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 descr="A diagram of a process of polymer processing&#10;&#10;AI-generated content may be incorrect.">
            <a:extLst>
              <a:ext uri="{FF2B5EF4-FFF2-40B4-BE49-F238E27FC236}">
                <a16:creationId xmlns:a16="http://schemas.microsoft.com/office/drawing/2014/main" id="{0FA9B7E5-8060-E82E-7AF8-5E783326916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3418" t="27687" r="66103" b="27975"/>
          <a:stretch>
            <a:fillRect/>
          </a:stretch>
        </p:blipFill>
        <p:spPr>
          <a:xfrm>
            <a:off x="6205335" y="4704132"/>
            <a:ext cx="695367" cy="1505484"/>
          </a:xfrm>
          <a:prstGeom prst="rect">
            <a:avLst/>
          </a:prstGeom>
        </p:spPr>
      </p:pic>
      <p:pic>
        <p:nvPicPr>
          <p:cNvPr id="6" name="Picture 5" descr="A diagram of a machine&#10;&#10;AI-generated content may be incorrect.">
            <a:extLst>
              <a:ext uri="{FF2B5EF4-FFF2-40B4-BE49-F238E27FC236}">
                <a16:creationId xmlns:a16="http://schemas.microsoft.com/office/drawing/2014/main" id="{863ECB89-B8C9-FFC1-ACA4-E590A1181C3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211" t="25756" r="11465" b="27643"/>
          <a:stretch>
            <a:fillRect/>
          </a:stretch>
        </p:blipFill>
        <p:spPr>
          <a:xfrm>
            <a:off x="2327616" y="4620063"/>
            <a:ext cx="3028192" cy="169360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 descr="A diagram of a process of polymer processing&#10;&#10;AI-generated content may be incorrect.">
            <a:extLst>
              <a:ext uri="{FF2B5EF4-FFF2-40B4-BE49-F238E27FC236}">
                <a16:creationId xmlns:a16="http://schemas.microsoft.com/office/drawing/2014/main" id="{A8500156-19FD-4BF1-3D1A-868A3DF028D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6115" t="26016" r="2848" b="28116"/>
          <a:stretch>
            <a:fillRect/>
          </a:stretch>
        </p:blipFill>
        <p:spPr>
          <a:xfrm>
            <a:off x="8068563" y="4681079"/>
            <a:ext cx="1034307" cy="152853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AC91107-E3A2-8D20-99DF-82E05C211713}"/>
              </a:ext>
            </a:extLst>
          </p:cNvPr>
          <p:cNvSpPr/>
          <p:nvPr/>
        </p:nvSpPr>
        <p:spPr>
          <a:xfrm>
            <a:off x="5866076" y="4598599"/>
            <a:ext cx="3236794" cy="1716552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4A2183-88B5-C9A1-24FC-361240719018}"/>
              </a:ext>
            </a:extLst>
          </p:cNvPr>
          <p:cNvSpPr txBox="1"/>
          <p:nvPr/>
        </p:nvSpPr>
        <p:spPr>
          <a:xfrm>
            <a:off x="5702601" y="5149097"/>
            <a:ext cx="6980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P" sz="700" b="1" dirty="0">
                <a:latin typeface="Helvetica" pitchFamily="2" charset="0"/>
              </a:rPr>
              <a:t>Polymer pallets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2AB6A4-1692-1E7E-E28A-6213E23760D9}"/>
              </a:ext>
            </a:extLst>
          </p:cNvPr>
          <p:cNvSpPr txBox="1"/>
          <p:nvPr/>
        </p:nvSpPr>
        <p:spPr>
          <a:xfrm>
            <a:off x="5702601" y="5469191"/>
            <a:ext cx="6980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P" sz="700" b="1" dirty="0">
                <a:latin typeface="Helvetica" pitchFamily="2" charset="0"/>
              </a:rPr>
              <a:t>Teflon</a:t>
            </a:r>
          </a:p>
          <a:p>
            <a:pPr algn="ctr"/>
            <a:r>
              <a:rPr lang="en-JP" sz="700" b="1" dirty="0">
                <a:latin typeface="Helvetica" pitchFamily="2" charset="0"/>
              </a:rPr>
              <a:t>spacer</a:t>
            </a:r>
          </a:p>
        </p:txBody>
      </p:sp>
      <p:sp>
        <p:nvSpPr>
          <p:cNvPr id="11" name="Right Arrow 10">
            <a:extLst>
              <a:ext uri="{FF2B5EF4-FFF2-40B4-BE49-F238E27FC236}">
                <a16:creationId xmlns:a16="http://schemas.microsoft.com/office/drawing/2014/main" id="{767E84F4-E4B8-D766-E65C-0DB673EBB746}"/>
              </a:ext>
            </a:extLst>
          </p:cNvPr>
          <p:cNvSpPr/>
          <p:nvPr/>
        </p:nvSpPr>
        <p:spPr>
          <a:xfrm>
            <a:off x="6902493" y="5386783"/>
            <a:ext cx="170298" cy="180364"/>
          </a:xfrm>
          <a:prstGeom prst="rightArrow">
            <a:avLst>
              <a:gd name="adj1" fmla="val 50000"/>
              <a:gd name="adj2" fmla="val 62296"/>
            </a:avLst>
          </a:prstGeom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pic>
        <p:nvPicPr>
          <p:cNvPr id="17" name="Picture 16" descr="A diagram of a process of polymer processing&#10;&#10;AI-generated content may be incorrect.">
            <a:extLst>
              <a:ext uri="{FF2B5EF4-FFF2-40B4-BE49-F238E27FC236}">
                <a16:creationId xmlns:a16="http://schemas.microsoft.com/office/drawing/2014/main" id="{91570931-8ED3-9710-B541-BA19D093794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9279" t="37747" r="39855" b="27718"/>
          <a:stretch>
            <a:fillRect/>
          </a:stretch>
        </p:blipFill>
        <p:spPr>
          <a:xfrm>
            <a:off x="7136949" y="5072913"/>
            <a:ext cx="695367" cy="1150879"/>
          </a:xfrm>
          <a:prstGeom prst="rect">
            <a:avLst/>
          </a:prstGeom>
        </p:spPr>
      </p:pic>
      <p:sp>
        <p:nvSpPr>
          <p:cNvPr id="18" name="Right Arrow 17">
            <a:extLst>
              <a:ext uri="{FF2B5EF4-FFF2-40B4-BE49-F238E27FC236}">
                <a16:creationId xmlns:a16="http://schemas.microsoft.com/office/drawing/2014/main" id="{C33102C2-588E-5122-8BF6-3FABF9B2FBD0}"/>
              </a:ext>
            </a:extLst>
          </p:cNvPr>
          <p:cNvSpPr/>
          <p:nvPr/>
        </p:nvSpPr>
        <p:spPr>
          <a:xfrm>
            <a:off x="7877001" y="5386783"/>
            <a:ext cx="170298" cy="180364"/>
          </a:xfrm>
          <a:prstGeom prst="rightArrow">
            <a:avLst>
              <a:gd name="adj1" fmla="val 50000"/>
              <a:gd name="adj2" fmla="val 62296"/>
            </a:avLst>
          </a:prstGeom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19" name="Right Arrow 18">
            <a:extLst>
              <a:ext uri="{FF2B5EF4-FFF2-40B4-BE49-F238E27FC236}">
                <a16:creationId xmlns:a16="http://schemas.microsoft.com/office/drawing/2014/main" id="{1139A98A-6DE3-7FA9-FF50-12410BF1F0FF}"/>
              </a:ext>
            </a:extLst>
          </p:cNvPr>
          <p:cNvSpPr/>
          <p:nvPr/>
        </p:nvSpPr>
        <p:spPr>
          <a:xfrm rot="1800000">
            <a:off x="3086035" y="2161638"/>
            <a:ext cx="409404" cy="367221"/>
          </a:xfrm>
          <a:prstGeom prst="rightArrow">
            <a:avLst>
              <a:gd name="adj1" fmla="val 50000"/>
              <a:gd name="adj2" fmla="val 62296"/>
            </a:avLst>
          </a:prstGeom>
          <a:solidFill>
            <a:schemeClr val="accent2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CC43DC7-6F6B-090E-2133-01EB10A54399}"/>
              </a:ext>
            </a:extLst>
          </p:cNvPr>
          <p:cNvSpPr txBox="1"/>
          <p:nvPr/>
        </p:nvSpPr>
        <p:spPr>
          <a:xfrm>
            <a:off x="712032" y="1277971"/>
            <a:ext cx="1971585" cy="2462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JP" sz="1000" b="1" dirty="0">
                <a:latin typeface="Helvetica" pitchFamily="2" charset="0"/>
              </a:rPr>
              <a:t>Grafting with solvent method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86FFE7B-EC46-62AB-AF05-EFD754A9DB55}"/>
              </a:ext>
            </a:extLst>
          </p:cNvPr>
          <p:cNvSpPr txBox="1"/>
          <p:nvPr/>
        </p:nvSpPr>
        <p:spPr>
          <a:xfrm>
            <a:off x="4094861" y="1466355"/>
            <a:ext cx="1147099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JP" sz="1000" b="1" dirty="0">
                <a:latin typeface="Helvetica" pitchFamily="2" charset="0"/>
              </a:rPr>
              <a:t>Purification with Methanol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EFEF027-E842-2C4F-17A0-FFE6F65A99FE}"/>
              </a:ext>
            </a:extLst>
          </p:cNvPr>
          <p:cNvSpPr txBox="1"/>
          <p:nvPr/>
        </p:nvSpPr>
        <p:spPr>
          <a:xfrm>
            <a:off x="7013375" y="1600348"/>
            <a:ext cx="961539" cy="2462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JP" sz="1000" b="1" dirty="0">
                <a:latin typeface="Helvetica" pitchFamily="2" charset="0"/>
              </a:rPr>
              <a:t>Drying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496875E-36E8-E6BF-5E21-E5813DFAE10D}"/>
              </a:ext>
            </a:extLst>
          </p:cNvPr>
          <p:cNvSpPr txBox="1"/>
          <p:nvPr/>
        </p:nvSpPr>
        <p:spPr>
          <a:xfrm>
            <a:off x="6556940" y="4341687"/>
            <a:ext cx="1855065" cy="2462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JP" sz="1000" b="1" dirty="0">
                <a:latin typeface="Helvetica" pitchFamily="2" charset="0"/>
              </a:rPr>
              <a:t>Adhesive film preparation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EF7EDAE-58A6-BA5A-9D14-88716B500ADE}"/>
              </a:ext>
            </a:extLst>
          </p:cNvPr>
          <p:cNvSpPr txBox="1"/>
          <p:nvPr/>
        </p:nvSpPr>
        <p:spPr>
          <a:xfrm>
            <a:off x="7007332" y="4693845"/>
            <a:ext cx="974177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JP" sz="900" b="1" dirty="0">
                <a:latin typeface="Helvetica" pitchFamily="2" charset="0"/>
              </a:rPr>
              <a:t>175 °C 10 MPa 5 min</a:t>
            </a:r>
          </a:p>
        </p:txBody>
      </p:sp>
      <p:sp>
        <p:nvSpPr>
          <p:cNvPr id="25" name="Right Arrow 24">
            <a:extLst>
              <a:ext uri="{FF2B5EF4-FFF2-40B4-BE49-F238E27FC236}">
                <a16:creationId xmlns:a16="http://schemas.microsoft.com/office/drawing/2014/main" id="{0A259F7D-6C11-A0FB-89A8-EC8BF889C47E}"/>
              </a:ext>
            </a:extLst>
          </p:cNvPr>
          <p:cNvSpPr/>
          <p:nvPr/>
        </p:nvSpPr>
        <p:spPr>
          <a:xfrm>
            <a:off x="5970203" y="2593006"/>
            <a:ext cx="409404" cy="367221"/>
          </a:xfrm>
          <a:prstGeom prst="rightArrow">
            <a:avLst>
              <a:gd name="adj1" fmla="val 50000"/>
              <a:gd name="adj2" fmla="val 62296"/>
            </a:avLst>
          </a:prstGeom>
          <a:solidFill>
            <a:schemeClr val="accent2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26" name="Right Arrow 25">
            <a:extLst>
              <a:ext uri="{FF2B5EF4-FFF2-40B4-BE49-F238E27FC236}">
                <a16:creationId xmlns:a16="http://schemas.microsoft.com/office/drawing/2014/main" id="{6F54BCA0-55F2-532D-E6A2-40C59E197A3F}"/>
              </a:ext>
            </a:extLst>
          </p:cNvPr>
          <p:cNvSpPr/>
          <p:nvPr/>
        </p:nvSpPr>
        <p:spPr>
          <a:xfrm rot="5400000">
            <a:off x="7289441" y="3748082"/>
            <a:ext cx="409404" cy="367221"/>
          </a:xfrm>
          <a:prstGeom prst="rightArrow">
            <a:avLst>
              <a:gd name="adj1" fmla="val 50000"/>
              <a:gd name="adj2" fmla="val 62296"/>
            </a:avLst>
          </a:prstGeom>
          <a:solidFill>
            <a:schemeClr val="accent2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74A08A8-8080-DDC3-49B2-F1C1C4CA2A07}"/>
              </a:ext>
            </a:extLst>
          </p:cNvPr>
          <p:cNvSpPr txBox="1"/>
          <p:nvPr/>
        </p:nvSpPr>
        <p:spPr>
          <a:xfrm>
            <a:off x="2756186" y="4341687"/>
            <a:ext cx="2171052" cy="2462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JP" sz="1000" b="1" dirty="0">
                <a:latin typeface="Helvetica" pitchFamily="2" charset="0"/>
              </a:rPr>
              <a:t>Lap shear specimen preparation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5EE0ADB-A287-A5EB-20EE-4227CBAAE2D7}"/>
              </a:ext>
            </a:extLst>
          </p:cNvPr>
          <p:cNvSpPr txBox="1"/>
          <p:nvPr/>
        </p:nvSpPr>
        <p:spPr>
          <a:xfrm>
            <a:off x="3400456" y="4680826"/>
            <a:ext cx="1092107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JP" sz="900" b="1" dirty="0">
                <a:latin typeface="Helvetica" pitchFamily="2" charset="0"/>
              </a:rPr>
              <a:t>160 °C / 175 °C 0.5 MPa 3 min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04BD596-0707-1A13-5562-187C6FC01BEE}"/>
              </a:ext>
            </a:extLst>
          </p:cNvPr>
          <p:cNvSpPr txBox="1"/>
          <p:nvPr/>
        </p:nvSpPr>
        <p:spPr>
          <a:xfrm>
            <a:off x="2405750" y="4865492"/>
            <a:ext cx="888076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JP" sz="900" b="1" dirty="0">
                <a:latin typeface="Helvetica" pitchFamily="2" charset="0"/>
              </a:rPr>
              <a:t>Adhesive film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98FAD37-83F2-96DF-5E2A-4C69A1BAE29A}"/>
              </a:ext>
            </a:extLst>
          </p:cNvPr>
          <p:cNvSpPr txBox="1"/>
          <p:nvPr/>
        </p:nvSpPr>
        <p:spPr>
          <a:xfrm>
            <a:off x="2339595" y="5802272"/>
            <a:ext cx="1092106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JP" sz="900" b="1" dirty="0">
                <a:latin typeface="Helvetica" pitchFamily="2" charset="0"/>
              </a:rPr>
              <a:t>Metal or PP substrates</a:t>
            </a:r>
          </a:p>
        </p:txBody>
      </p:sp>
      <p:sp>
        <p:nvSpPr>
          <p:cNvPr id="31" name="Right Arrow 30">
            <a:extLst>
              <a:ext uri="{FF2B5EF4-FFF2-40B4-BE49-F238E27FC236}">
                <a16:creationId xmlns:a16="http://schemas.microsoft.com/office/drawing/2014/main" id="{1482660B-CBEA-A015-8F79-002B0D3A6B02}"/>
              </a:ext>
            </a:extLst>
          </p:cNvPr>
          <p:cNvSpPr/>
          <p:nvPr/>
        </p:nvSpPr>
        <p:spPr>
          <a:xfrm rot="10800000">
            <a:off x="5400494" y="5327551"/>
            <a:ext cx="409404" cy="367221"/>
          </a:xfrm>
          <a:prstGeom prst="rightArrow">
            <a:avLst>
              <a:gd name="adj1" fmla="val 50000"/>
              <a:gd name="adj2" fmla="val 62296"/>
            </a:avLst>
          </a:prstGeom>
          <a:solidFill>
            <a:schemeClr val="accent2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32" name="Right Arrow 31">
            <a:extLst>
              <a:ext uri="{FF2B5EF4-FFF2-40B4-BE49-F238E27FC236}">
                <a16:creationId xmlns:a16="http://schemas.microsoft.com/office/drawing/2014/main" id="{6717CF0C-3EF6-A55D-C59A-412CE7F6B5AB}"/>
              </a:ext>
            </a:extLst>
          </p:cNvPr>
          <p:cNvSpPr/>
          <p:nvPr/>
        </p:nvSpPr>
        <p:spPr>
          <a:xfrm rot="10800000">
            <a:off x="1878869" y="5327551"/>
            <a:ext cx="409404" cy="367221"/>
          </a:xfrm>
          <a:prstGeom prst="rightArrow">
            <a:avLst>
              <a:gd name="adj1" fmla="val 50000"/>
              <a:gd name="adj2" fmla="val 62296"/>
            </a:avLst>
          </a:prstGeom>
          <a:solidFill>
            <a:schemeClr val="accent2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1B81ABE2-71F1-CED5-B82A-0DA632364176}"/>
              </a:ext>
            </a:extLst>
          </p:cNvPr>
          <p:cNvGrpSpPr/>
          <p:nvPr/>
        </p:nvGrpSpPr>
        <p:grpSpPr>
          <a:xfrm>
            <a:off x="78723" y="4341687"/>
            <a:ext cx="1713092" cy="1973464"/>
            <a:chOff x="78723" y="4059034"/>
            <a:chExt cx="1713092" cy="1973464"/>
          </a:xfrm>
        </p:grpSpPr>
        <p:pic>
          <p:nvPicPr>
            <p:cNvPr id="34" name="Picture 33" descr="A diagram of a single lap shear test&#10;&#10;AI-generated content may be incorrect.">
              <a:extLst>
                <a:ext uri="{FF2B5EF4-FFF2-40B4-BE49-F238E27FC236}">
                  <a16:creationId xmlns:a16="http://schemas.microsoft.com/office/drawing/2014/main" id="{129ADDEB-B9B5-5D63-F60F-AC597C97165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723" y="4319406"/>
              <a:ext cx="1713092" cy="1713092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1902897-9000-B73F-CB74-D17FC339D5EF}"/>
                </a:ext>
              </a:extLst>
            </p:cNvPr>
            <p:cNvSpPr txBox="1"/>
            <p:nvPr/>
          </p:nvSpPr>
          <p:spPr>
            <a:xfrm>
              <a:off x="302283" y="4760118"/>
              <a:ext cx="659968" cy="1384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JP" sz="900" b="1" dirty="0">
                  <a:latin typeface="Helvetica" pitchFamily="2" charset="0"/>
                </a:rPr>
                <a:t>Substrate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52B3936-4349-5946-2453-E9F5AF8629A1}"/>
                </a:ext>
              </a:extLst>
            </p:cNvPr>
            <p:cNvSpPr txBox="1"/>
            <p:nvPr/>
          </p:nvSpPr>
          <p:spPr>
            <a:xfrm>
              <a:off x="1202407" y="5303538"/>
              <a:ext cx="505891" cy="115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endParaRPr lang="en-JP" sz="900" b="1" dirty="0">
                <a:latin typeface="Helvetica" pitchFamily="2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4BD9DDC-D9DC-119B-BA2F-3D7170560A8A}"/>
                </a:ext>
              </a:extLst>
            </p:cNvPr>
            <p:cNvSpPr txBox="1"/>
            <p:nvPr/>
          </p:nvSpPr>
          <p:spPr>
            <a:xfrm>
              <a:off x="969606" y="5504490"/>
              <a:ext cx="659968" cy="1384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JP" sz="900" b="1" dirty="0">
                  <a:latin typeface="Helvetica" pitchFamily="2" charset="0"/>
                </a:rPr>
                <a:t>Substrate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913223D-E982-49ED-FABB-36BD0264B39F}"/>
                </a:ext>
              </a:extLst>
            </p:cNvPr>
            <p:cNvSpPr txBox="1"/>
            <p:nvPr/>
          </p:nvSpPr>
          <p:spPr>
            <a:xfrm>
              <a:off x="168361" y="5629338"/>
              <a:ext cx="659968" cy="2839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72000" tIns="72000" rIns="72000" bIns="72000" rtlCol="0">
              <a:spAutoFit/>
            </a:bodyPr>
            <a:lstStyle/>
            <a:p>
              <a:pPr algn="ctr"/>
              <a:r>
                <a:rPr lang="en-JP" sz="900" b="1" dirty="0">
                  <a:latin typeface="Helvetica" pitchFamily="2" charset="0"/>
                </a:rPr>
                <a:t>Load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0FED444-145E-12EB-E668-570672105467}"/>
                </a:ext>
              </a:extLst>
            </p:cNvPr>
            <p:cNvSpPr txBox="1"/>
            <p:nvPr/>
          </p:nvSpPr>
          <p:spPr>
            <a:xfrm>
              <a:off x="336562" y="4059034"/>
              <a:ext cx="1264164" cy="24622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JP" sz="1000" b="1" dirty="0">
                  <a:latin typeface="Helvetica" pitchFamily="2" charset="0"/>
                </a:rPr>
                <a:t>Lap shear  tests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D7BA535-162C-73AE-A26A-05E61066459D}"/>
                </a:ext>
              </a:extLst>
            </p:cNvPr>
            <p:cNvSpPr txBox="1"/>
            <p:nvPr/>
          </p:nvSpPr>
          <p:spPr>
            <a:xfrm>
              <a:off x="259802" y="4394320"/>
              <a:ext cx="1340924" cy="1723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endParaRPr lang="en-JP" sz="900" b="1" dirty="0">
                <a:latin typeface="Helvetica" pitchFamily="2" charset="0"/>
              </a:endParaRP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D45FA1A5-F454-E38A-5787-FCCD8B9BA4D9}"/>
              </a:ext>
            </a:extLst>
          </p:cNvPr>
          <p:cNvSpPr txBox="1"/>
          <p:nvPr/>
        </p:nvSpPr>
        <p:spPr>
          <a:xfrm>
            <a:off x="828329" y="6385865"/>
            <a:ext cx="79513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Helvetica" pitchFamily="2" charset="0"/>
              </a:rPr>
              <a:t>Hot-melt adhesives requiring 3 minutes of hot pressing under low pressure enable a fast-bonding process</a:t>
            </a:r>
            <a:endParaRPr lang="en-JP" sz="1200" b="1" baseline="30000" dirty="0">
              <a:latin typeface="Helvetica" pitchFamily="2" charset="0"/>
            </a:endParaRPr>
          </a:p>
        </p:txBody>
      </p:sp>
      <p:pic>
        <p:nvPicPr>
          <p:cNvPr id="42" name="Graphic 41" descr="Checkbox Checked with solid fill">
            <a:extLst>
              <a:ext uri="{FF2B5EF4-FFF2-40B4-BE49-F238E27FC236}">
                <a16:creationId xmlns:a16="http://schemas.microsoft.com/office/drawing/2014/main" id="{1AECC699-E081-BEAE-33B1-AA68B264CA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62140" y="6308151"/>
            <a:ext cx="400111" cy="400111"/>
          </a:xfrm>
          <a:prstGeom prst="rect">
            <a:avLst/>
          </a:prstGeom>
        </p:spPr>
      </p:pic>
      <p:pic>
        <p:nvPicPr>
          <p:cNvPr id="44" name="Picture 43" descr="A machine with many spirals&#10;&#10;AI-generated content may be incorrect.">
            <a:extLst>
              <a:ext uri="{FF2B5EF4-FFF2-40B4-BE49-F238E27FC236}">
                <a16:creationId xmlns:a16="http://schemas.microsoft.com/office/drawing/2014/main" id="{3ED1D47F-5B8F-8BA4-D672-A0CBF7EC4F1C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1651" t="6802" r="10612" b="7168"/>
          <a:stretch>
            <a:fillRect/>
          </a:stretch>
        </p:blipFill>
        <p:spPr>
          <a:xfrm>
            <a:off x="647365" y="3172203"/>
            <a:ext cx="1951711" cy="104384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5" name="Right Arrow 44">
            <a:extLst>
              <a:ext uri="{FF2B5EF4-FFF2-40B4-BE49-F238E27FC236}">
                <a16:creationId xmlns:a16="http://schemas.microsoft.com/office/drawing/2014/main" id="{674976D6-0493-AF1D-B888-9DB7F3DA006D}"/>
              </a:ext>
            </a:extLst>
          </p:cNvPr>
          <p:cNvSpPr/>
          <p:nvPr/>
        </p:nvSpPr>
        <p:spPr>
          <a:xfrm rot="19800000">
            <a:off x="3086035" y="3058609"/>
            <a:ext cx="409404" cy="367221"/>
          </a:xfrm>
          <a:prstGeom prst="rightArrow">
            <a:avLst>
              <a:gd name="adj1" fmla="val 50000"/>
              <a:gd name="adj2" fmla="val 62296"/>
            </a:avLst>
          </a:prstGeom>
          <a:solidFill>
            <a:schemeClr val="accent2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B96A914-7135-F11E-C30D-54CCA3823EC9}"/>
              </a:ext>
            </a:extLst>
          </p:cNvPr>
          <p:cNvSpPr txBox="1"/>
          <p:nvPr/>
        </p:nvSpPr>
        <p:spPr>
          <a:xfrm>
            <a:off x="345520" y="2914124"/>
            <a:ext cx="2514248" cy="2462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JP" sz="1000" b="1" dirty="0">
                <a:latin typeface="Helvetica" pitchFamily="2" charset="0"/>
              </a:rPr>
              <a:t>Grafting with reactive extrusion (REX)</a:t>
            </a:r>
          </a:p>
        </p:txBody>
      </p:sp>
      <p:pic>
        <p:nvPicPr>
          <p:cNvPr id="48" name="Picture 47" descr="A laboratory equipment with a glass beaker and tubes&#10;&#10;AI-generated content may be incorrect.">
            <a:extLst>
              <a:ext uri="{FF2B5EF4-FFF2-40B4-BE49-F238E27FC236}">
                <a16:creationId xmlns:a16="http://schemas.microsoft.com/office/drawing/2014/main" id="{C0FC4C4D-25C5-F223-9CD1-EE39CE808173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26093" t="3440" r="28469" b="4814"/>
          <a:stretch>
            <a:fillRect/>
          </a:stretch>
        </p:blipFill>
        <p:spPr>
          <a:xfrm>
            <a:off x="1042211" y="1524192"/>
            <a:ext cx="1174725" cy="129378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BC6B314-B973-B1F5-6D3B-28614638B772}"/>
              </a:ext>
            </a:extLst>
          </p:cNvPr>
          <p:cNvSpPr txBox="1"/>
          <p:nvPr/>
        </p:nvSpPr>
        <p:spPr>
          <a:xfrm>
            <a:off x="1409810" y="3193200"/>
            <a:ext cx="127968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solidFill>
                  <a:srgbClr val="212121"/>
                </a:solidFill>
                <a:latin typeface="Helvetica" pitchFamily="2" charset="0"/>
              </a:rPr>
              <a:t>Industrial Applicability</a:t>
            </a:r>
            <a:endParaRPr lang="en-US" sz="800" b="1" dirty="0"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45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41" grpId="0"/>
      <p:bldP spid="4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Picture 87">
            <a:extLst>
              <a:ext uri="{FF2B5EF4-FFF2-40B4-BE49-F238E27FC236}">
                <a16:creationId xmlns:a16="http://schemas.microsoft.com/office/drawing/2014/main" id="{CF705234-FADB-07E3-CB25-896C743105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7166" y="1722343"/>
            <a:ext cx="1012199" cy="183213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DC544C5-9B76-C0C1-A25B-44AE7E994DFD}"/>
              </a:ext>
            </a:extLst>
          </p:cNvPr>
          <p:cNvSpPr txBox="1"/>
          <p:nvPr/>
        </p:nvSpPr>
        <p:spPr>
          <a:xfrm>
            <a:off x="205501" y="881380"/>
            <a:ext cx="1316001" cy="325219"/>
          </a:xfrm>
          <a:prstGeom prst="roundRect">
            <a:avLst>
              <a:gd name="adj" fmla="val 26354"/>
            </a:avLst>
          </a:prstGeom>
          <a:solidFill>
            <a:srgbClr val="FFC000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212121"/>
                </a:solidFill>
                <a:latin typeface="Helvetica" pitchFamily="2" charset="0"/>
              </a:rPr>
              <a:t>Adhesives</a:t>
            </a:r>
            <a:endParaRPr lang="en-US" sz="1200" b="1" dirty="0">
              <a:latin typeface="Helvetica" pitchFamily="2" charset="0"/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AB9CFB1B-594D-AAA3-87E9-DF20B92B1527}"/>
              </a:ext>
            </a:extLst>
          </p:cNvPr>
          <p:cNvSpPr/>
          <p:nvPr/>
        </p:nvSpPr>
        <p:spPr>
          <a:xfrm>
            <a:off x="260199" y="1309125"/>
            <a:ext cx="2395869" cy="2459476"/>
          </a:xfrm>
          <a:prstGeom prst="roundRect">
            <a:avLst>
              <a:gd name="adj" fmla="val 8846"/>
            </a:avLst>
          </a:prstGeom>
          <a:noFill/>
          <a:ln>
            <a:solidFill>
              <a:schemeClr val="bg1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0C4B3A-9D53-FE8A-F075-3598469B9027}"/>
              </a:ext>
            </a:extLst>
          </p:cNvPr>
          <p:cNvSpPr txBox="1"/>
          <p:nvPr/>
        </p:nvSpPr>
        <p:spPr>
          <a:xfrm>
            <a:off x="743908" y="1404651"/>
            <a:ext cx="1356785" cy="276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JP" sz="1200" b="1" dirty="0">
                <a:latin typeface="Helvetica" pitchFamily="2" charset="0"/>
              </a:rPr>
              <a:t>Unmodified PP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0488CC-334C-99F1-14E4-60E117DFED96}"/>
              </a:ext>
            </a:extLst>
          </p:cNvPr>
          <p:cNvSpPr txBox="1"/>
          <p:nvPr/>
        </p:nvSpPr>
        <p:spPr>
          <a:xfrm>
            <a:off x="2933391" y="1389471"/>
            <a:ext cx="1199799" cy="276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JP" sz="1200" b="1" dirty="0">
                <a:latin typeface="Helvetica" pitchFamily="2" charset="0"/>
              </a:rPr>
              <a:t>Grafted PP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BDD471-44B7-54A8-4B65-2EC40165B571}"/>
              </a:ext>
            </a:extLst>
          </p:cNvPr>
          <p:cNvSpPr txBox="1"/>
          <p:nvPr/>
        </p:nvSpPr>
        <p:spPr>
          <a:xfrm>
            <a:off x="781044" y="3290500"/>
            <a:ext cx="12447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P" sz="1200" b="1" dirty="0">
                <a:solidFill>
                  <a:srgbClr val="FF0000"/>
                </a:solidFill>
                <a:latin typeface="Helvetica" pitchFamily="2" charset="0"/>
              </a:rPr>
              <a:t>Pristine PP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F5A72001-A9D6-C1EB-1D75-0D8974019165}"/>
              </a:ext>
            </a:extLst>
          </p:cNvPr>
          <p:cNvSpPr/>
          <p:nvPr/>
        </p:nvSpPr>
        <p:spPr>
          <a:xfrm>
            <a:off x="2794628" y="1309124"/>
            <a:ext cx="6089173" cy="2466939"/>
          </a:xfrm>
          <a:prstGeom prst="roundRect">
            <a:avLst>
              <a:gd name="adj" fmla="val 8846"/>
            </a:avLst>
          </a:prstGeom>
          <a:noFill/>
          <a:ln>
            <a:solidFill>
              <a:schemeClr val="bg1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86369CD1-8032-E33A-9E80-C7049741594D}"/>
              </a:ext>
            </a:extLst>
          </p:cNvPr>
          <p:cNvSpPr txBox="1"/>
          <p:nvPr/>
        </p:nvSpPr>
        <p:spPr>
          <a:xfrm>
            <a:off x="2970906" y="3526772"/>
            <a:ext cx="12447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P" sz="1200" b="1" dirty="0">
                <a:solidFill>
                  <a:srgbClr val="FF0000"/>
                </a:solidFill>
                <a:latin typeface="Helvetica" pitchFamily="2" charset="0"/>
              </a:rPr>
              <a:t>PPGA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38C5BC10-3122-6985-C10A-BCC856977710}"/>
              </a:ext>
            </a:extLst>
          </p:cNvPr>
          <p:cNvSpPr txBox="1"/>
          <p:nvPr/>
        </p:nvSpPr>
        <p:spPr>
          <a:xfrm>
            <a:off x="4541705" y="3526772"/>
            <a:ext cx="12447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P" sz="1200" b="1" dirty="0">
                <a:solidFill>
                  <a:srgbClr val="FF0000"/>
                </a:solidFill>
                <a:latin typeface="Helvetica" pitchFamily="2" charset="0"/>
              </a:rPr>
              <a:t>PPBA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5809033C-DCD8-D96D-9F44-B6A008482D8E}"/>
              </a:ext>
            </a:extLst>
          </p:cNvPr>
          <p:cNvSpPr txBox="1"/>
          <p:nvPr/>
        </p:nvSpPr>
        <p:spPr>
          <a:xfrm>
            <a:off x="6056835" y="3526772"/>
            <a:ext cx="12447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P" sz="1200" b="1" dirty="0">
                <a:solidFill>
                  <a:srgbClr val="FF0000"/>
                </a:solidFill>
                <a:latin typeface="Helvetica" pitchFamily="2" charset="0"/>
              </a:rPr>
              <a:t>PPCA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EC02F98-F07E-7FA7-B1A9-7B5CB816DDE3}"/>
              </a:ext>
            </a:extLst>
          </p:cNvPr>
          <p:cNvSpPr txBox="1"/>
          <p:nvPr/>
        </p:nvSpPr>
        <p:spPr>
          <a:xfrm>
            <a:off x="7571965" y="3526772"/>
            <a:ext cx="12447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P" sz="1200" b="1" dirty="0">
                <a:solidFill>
                  <a:srgbClr val="FF0000"/>
                </a:solidFill>
                <a:latin typeface="Helvetica" pitchFamily="2" charset="0"/>
              </a:rPr>
              <a:t>PPMA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DA80B5EE-C531-EE93-F708-6431A8CBE53E}"/>
              </a:ext>
            </a:extLst>
          </p:cNvPr>
          <p:cNvSpPr txBox="1"/>
          <p:nvPr/>
        </p:nvSpPr>
        <p:spPr>
          <a:xfrm>
            <a:off x="4603302" y="1353011"/>
            <a:ext cx="2865462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36000" tIns="0" rIns="0" bIns="0" rtlCol="0">
            <a:spAutoFit/>
          </a:bodyPr>
          <a:lstStyle/>
          <a:p>
            <a:r>
              <a:rPr lang="en-JP" sz="1200" b="1" dirty="0">
                <a:latin typeface="Helvetica" pitchFamily="2" charset="0"/>
              </a:rPr>
              <a:t>PPGA → 15.9, 27.5, 36.2 and 43.1 mol%</a:t>
            </a:r>
          </a:p>
          <a:p>
            <a:r>
              <a:rPr lang="en-JP" sz="1200" b="1" dirty="0">
                <a:latin typeface="Helvetica" pitchFamily="2" charset="0"/>
              </a:rPr>
              <a:t>PPBA, PPCA and PPMA → 27.5 mol%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8C262DD-8FD5-AB49-FE8D-614EB1679E35}"/>
              </a:ext>
            </a:extLst>
          </p:cNvPr>
          <p:cNvSpPr txBox="1"/>
          <p:nvPr/>
        </p:nvSpPr>
        <p:spPr>
          <a:xfrm>
            <a:off x="4762674" y="3878589"/>
            <a:ext cx="1803657" cy="325219"/>
          </a:xfrm>
          <a:prstGeom prst="roundRect">
            <a:avLst>
              <a:gd name="adj" fmla="val 26354"/>
            </a:avLst>
          </a:prstGeom>
          <a:solidFill>
            <a:srgbClr val="FFC000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212121"/>
                </a:solidFill>
                <a:latin typeface="Helvetica" pitchFamily="2" charset="0"/>
              </a:rPr>
              <a:t>Adhesive Testing</a:t>
            </a:r>
            <a:endParaRPr lang="en-US" sz="1200" b="1" dirty="0">
              <a:latin typeface="Helvetica" pitchFamily="2" charset="0"/>
            </a:endParaRP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id="{2C251102-A14E-A81E-E895-7524149C241F}"/>
              </a:ext>
            </a:extLst>
          </p:cNvPr>
          <p:cNvSpPr/>
          <p:nvPr/>
        </p:nvSpPr>
        <p:spPr>
          <a:xfrm>
            <a:off x="4675098" y="4243652"/>
            <a:ext cx="4098548" cy="2251727"/>
          </a:xfrm>
          <a:prstGeom prst="roundRect">
            <a:avLst>
              <a:gd name="adj" fmla="val 8846"/>
            </a:avLst>
          </a:prstGeom>
          <a:noFill/>
          <a:ln>
            <a:solidFill>
              <a:schemeClr val="bg1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P"/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AB938DBD-3014-C49B-82D6-B259CB2B0859}"/>
              </a:ext>
            </a:extLst>
          </p:cNvPr>
          <p:cNvGrpSpPr/>
          <p:nvPr/>
        </p:nvGrpSpPr>
        <p:grpSpPr>
          <a:xfrm>
            <a:off x="4773518" y="4512969"/>
            <a:ext cx="1713092" cy="1713092"/>
            <a:chOff x="78723" y="4319406"/>
            <a:chExt cx="1713092" cy="1713092"/>
          </a:xfrm>
        </p:grpSpPr>
        <p:pic>
          <p:nvPicPr>
            <p:cNvPr id="79" name="Picture 78" descr="A diagram of a single lap shear test&#10;&#10;AI-generated content may be incorrect.">
              <a:extLst>
                <a:ext uri="{FF2B5EF4-FFF2-40B4-BE49-F238E27FC236}">
                  <a16:creationId xmlns:a16="http://schemas.microsoft.com/office/drawing/2014/main" id="{6E3BAC85-B033-0F07-E86F-DE376A24C29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723" y="4319406"/>
              <a:ext cx="1713092" cy="1713092"/>
            </a:xfrm>
            <a:prstGeom prst="rect">
              <a:avLst/>
            </a:prstGeom>
          </p:spPr>
        </p:pic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F04BBA5F-5B77-6C51-7125-F7AA9977DA70}"/>
                </a:ext>
              </a:extLst>
            </p:cNvPr>
            <p:cNvSpPr txBox="1"/>
            <p:nvPr/>
          </p:nvSpPr>
          <p:spPr>
            <a:xfrm>
              <a:off x="302283" y="4760118"/>
              <a:ext cx="659968" cy="1384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JP" sz="900" b="1" dirty="0">
                  <a:latin typeface="Helvetica" pitchFamily="2" charset="0"/>
                </a:rPr>
                <a:t>Substrate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861FEA0B-5FDC-4C6D-8F9C-9A3BAAAE2FDC}"/>
                </a:ext>
              </a:extLst>
            </p:cNvPr>
            <p:cNvSpPr txBox="1"/>
            <p:nvPr/>
          </p:nvSpPr>
          <p:spPr>
            <a:xfrm>
              <a:off x="1202407" y="5303538"/>
              <a:ext cx="505891" cy="115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endParaRPr lang="en-JP" sz="900" b="1" dirty="0">
                <a:latin typeface="Helvetica" pitchFamily="2" charset="0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3DEF6AEC-3805-07DC-1FCF-28DF7236E6D0}"/>
                </a:ext>
              </a:extLst>
            </p:cNvPr>
            <p:cNvSpPr txBox="1"/>
            <p:nvPr/>
          </p:nvSpPr>
          <p:spPr>
            <a:xfrm>
              <a:off x="969606" y="5504490"/>
              <a:ext cx="659968" cy="1384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JP" sz="900" b="1" dirty="0">
                  <a:latin typeface="Helvetica" pitchFamily="2" charset="0"/>
                </a:rPr>
                <a:t>Substrate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25D51EFF-A5C0-B849-DDF0-0ABEDEC193C4}"/>
                </a:ext>
              </a:extLst>
            </p:cNvPr>
            <p:cNvSpPr txBox="1"/>
            <p:nvPr/>
          </p:nvSpPr>
          <p:spPr>
            <a:xfrm>
              <a:off x="111248" y="5665955"/>
              <a:ext cx="559152" cy="2839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72000" tIns="72000" rIns="72000" bIns="72000" rtlCol="0">
              <a:spAutoFit/>
            </a:bodyPr>
            <a:lstStyle/>
            <a:p>
              <a:pPr algn="ctr"/>
              <a:r>
                <a:rPr lang="en-JP" sz="900" b="1" dirty="0">
                  <a:latin typeface="Helvetica" pitchFamily="2" charset="0"/>
                </a:rPr>
                <a:t>Load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1DDBC139-4B0A-3C9F-E9A0-3C9485ADE739}"/>
                </a:ext>
              </a:extLst>
            </p:cNvPr>
            <p:cNvSpPr txBox="1"/>
            <p:nvPr/>
          </p:nvSpPr>
          <p:spPr>
            <a:xfrm>
              <a:off x="259802" y="4394320"/>
              <a:ext cx="1340924" cy="1723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endParaRPr lang="en-JP" sz="900" b="1" dirty="0">
                <a:latin typeface="Helvetica" pitchFamily="2" charset="0"/>
              </a:endParaRPr>
            </a:p>
          </p:txBody>
        </p:sp>
      </p:grpSp>
      <p:sp>
        <p:nvSpPr>
          <p:cNvPr id="85" name="TextBox 84">
            <a:extLst>
              <a:ext uri="{FF2B5EF4-FFF2-40B4-BE49-F238E27FC236}">
                <a16:creationId xmlns:a16="http://schemas.microsoft.com/office/drawing/2014/main" id="{1FFEB0AC-2215-0D56-3A9F-23BFF3CCEB5D}"/>
              </a:ext>
            </a:extLst>
          </p:cNvPr>
          <p:cNvSpPr txBox="1"/>
          <p:nvPr/>
        </p:nvSpPr>
        <p:spPr>
          <a:xfrm>
            <a:off x="481222" y="3865671"/>
            <a:ext cx="2224632" cy="325219"/>
          </a:xfrm>
          <a:prstGeom prst="roundRect">
            <a:avLst>
              <a:gd name="adj" fmla="val 26354"/>
            </a:avLst>
          </a:prstGeom>
          <a:solidFill>
            <a:srgbClr val="FFC000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212121"/>
                </a:solidFill>
                <a:latin typeface="Helvetica" pitchFamily="2" charset="0"/>
              </a:rPr>
              <a:t>Adhesive Characterization</a:t>
            </a:r>
            <a:endParaRPr lang="en-US" sz="1200" b="1" dirty="0">
              <a:latin typeface="Helvetica" pitchFamily="2" charset="0"/>
            </a:endParaRPr>
          </a:p>
        </p:txBody>
      </p:sp>
      <p:graphicFrame>
        <p:nvGraphicFramePr>
          <p:cNvPr id="86" name="Table 85">
            <a:extLst>
              <a:ext uri="{FF2B5EF4-FFF2-40B4-BE49-F238E27FC236}">
                <a16:creationId xmlns:a16="http://schemas.microsoft.com/office/drawing/2014/main" id="{87496299-65CB-FC99-8CD5-811B7D53B2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7442202"/>
              </p:ext>
            </p:extLst>
          </p:nvPr>
        </p:nvGraphicFramePr>
        <p:xfrm>
          <a:off x="490197" y="4243652"/>
          <a:ext cx="3986417" cy="2251728"/>
        </p:xfrm>
        <a:graphic>
          <a:graphicData uri="http://schemas.openxmlformats.org/drawingml/2006/table">
            <a:tbl>
              <a:tblPr firstRow="1" firstCol="1" bandRow="1"/>
              <a:tblGrid>
                <a:gridCol w="2245898">
                  <a:extLst>
                    <a:ext uri="{9D8B030D-6E8A-4147-A177-3AD203B41FA5}">
                      <a16:colId xmlns:a16="http://schemas.microsoft.com/office/drawing/2014/main" val="3120763144"/>
                    </a:ext>
                  </a:extLst>
                </a:gridCol>
                <a:gridCol w="1740519">
                  <a:extLst>
                    <a:ext uri="{9D8B030D-6E8A-4147-A177-3AD203B41FA5}">
                      <a16:colId xmlns:a16="http://schemas.microsoft.com/office/drawing/2014/main" val="4192001398"/>
                    </a:ext>
                  </a:extLst>
                </a:gridCol>
              </a:tblGrid>
              <a:tr h="426000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JP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Charazterization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JP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Instrument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077120"/>
                  </a:ext>
                </a:extLst>
              </a:tr>
              <a:tr h="3042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rgbClr val="212121"/>
                          </a:solidFill>
                          <a:latin typeface="Helvetica" pitchFamily="2" charset="0"/>
                        </a:rPr>
                        <a:t>Incorporation of functional group</a:t>
                      </a:r>
                      <a:endParaRPr lang="en-US" sz="1000" b="1" dirty="0">
                        <a:latin typeface="Helvetica" pitchFamily="2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JP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FTIR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9738999"/>
                  </a:ext>
                </a:extLst>
              </a:tr>
              <a:tr h="3042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latin typeface="Helvetica" pitchFamily="2" charset="0"/>
                        </a:rPr>
                        <a:t>Incorporation amount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JP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Elemental analysis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1553963"/>
                  </a:ext>
                </a:extLst>
              </a:tr>
              <a:tr h="304288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JP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Thermal properties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JP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DSC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1043143"/>
                  </a:ext>
                </a:extLst>
              </a:tr>
              <a:tr h="304288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JP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Crystallinity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JP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DSC, XRD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4843347"/>
                  </a:ext>
                </a:extLst>
              </a:tr>
              <a:tr h="304288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JP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Interfacial analysis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JP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STEM, XPS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457751"/>
                  </a:ext>
                </a:extLst>
              </a:tr>
              <a:tr h="304288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JP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Fracture behavior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JP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Image camera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962542"/>
                  </a:ext>
                </a:extLst>
              </a:tr>
            </a:tbl>
          </a:graphicData>
        </a:graphic>
      </p:graphicFrame>
      <p:graphicFrame>
        <p:nvGraphicFramePr>
          <p:cNvPr id="87" name="Table 86">
            <a:extLst>
              <a:ext uri="{FF2B5EF4-FFF2-40B4-BE49-F238E27FC236}">
                <a16:creationId xmlns:a16="http://schemas.microsoft.com/office/drawing/2014/main" id="{62EED632-6035-FED3-4E29-197EBACE33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8391221"/>
              </p:ext>
            </p:extLst>
          </p:nvPr>
        </p:nvGraphicFramePr>
        <p:xfrm>
          <a:off x="6585030" y="4695438"/>
          <a:ext cx="2107874" cy="1447986"/>
        </p:xfrm>
        <a:graphic>
          <a:graphicData uri="http://schemas.openxmlformats.org/drawingml/2006/table">
            <a:tbl>
              <a:tblPr firstRow="1" firstCol="1" bandRow="1"/>
              <a:tblGrid>
                <a:gridCol w="1072991">
                  <a:extLst>
                    <a:ext uri="{9D8B030D-6E8A-4147-A177-3AD203B41FA5}">
                      <a16:colId xmlns:a16="http://schemas.microsoft.com/office/drawing/2014/main" val="3120763144"/>
                    </a:ext>
                  </a:extLst>
                </a:gridCol>
                <a:gridCol w="1034883">
                  <a:extLst>
                    <a:ext uri="{9D8B030D-6E8A-4147-A177-3AD203B41FA5}">
                      <a16:colId xmlns:a16="http://schemas.microsoft.com/office/drawing/2014/main" val="4192001398"/>
                    </a:ext>
                  </a:extLst>
                </a:gridCol>
              </a:tblGrid>
              <a:tr h="241331">
                <a:tc gridSpan="2"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JP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Substrates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endParaRPr lang="en-JP" sz="1000" b="1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5204015"/>
                  </a:ext>
                </a:extLst>
              </a:tr>
              <a:tr h="241331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JP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Dry adhesion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JP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Wet adhesion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077120"/>
                  </a:ext>
                </a:extLst>
              </a:tr>
              <a:tr h="24133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latin typeface="Helvetica" pitchFamily="2" charset="0"/>
                        </a:rPr>
                        <a:t>PP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JP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PP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9738999"/>
                  </a:ext>
                </a:extLst>
              </a:tr>
              <a:tr h="241331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JP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Aluminum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endParaRPr lang="en-JP" sz="1000" b="1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1043143"/>
                  </a:ext>
                </a:extLst>
              </a:tr>
              <a:tr h="241331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JP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Stainless steel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endParaRPr lang="en-JP" sz="1000" b="1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4843347"/>
                  </a:ext>
                </a:extLst>
              </a:tr>
              <a:tr h="241331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r>
                        <a:rPr lang="en-JP" sz="1000" b="1" kern="100" dirty="0">
                          <a:effectLst/>
                          <a:latin typeface="Helvetica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Copper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  <a:buNone/>
                      </a:pPr>
                      <a:endParaRPr lang="en-JP" sz="1000" b="1" kern="100" dirty="0">
                        <a:effectLst/>
                        <a:latin typeface="Helvetica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457751"/>
                  </a:ext>
                </a:extLst>
              </a:tr>
            </a:tbl>
          </a:graphicData>
        </a:graphic>
      </p:graphicFrame>
      <p:pic>
        <p:nvPicPr>
          <p:cNvPr id="90" name="Picture 89">
            <a:extLst>
              <a:ext uri="{FF2B5EF4-FFF2-40B4-BE49-F238E27FC236}">
                <a16:creationId xmlns:a16="http://schemas.microsoft.com/office/drawing/2014/main" id="{518AB3A1-65F7-4736-B9CB-2B27A88DD4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847" y="1880020"/>
            <a:ext cx="1012199" cy="1660461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68E1EA06-4DF9-D536-808E-6630320401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0892" y="1953634"/>
            <a:ext cx="1170660" cy="1505974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8B9DF016-CA39-9840-972D-8DC44B9081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75602" y="2217894"/>
            <a:ext cx="1117302" cy="87788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4F7B39A5-F971-E50C-EDFB-75A01658D21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4602" y="2088431"/>
            <a:ext cx="111760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289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8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7945</TotalTime>
  <Words>2090</Words>
  <Application>Microsoft Macintosh PowerPoint</Application>
  <PresentationFormat>On-screen Show (4:3)</PresentationFormat>
  <Paragraphs>343</Paragraphs>
  <Slides>24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Aptos</vt:lpstr>
      <vt:lpstr>Aptos Display</vt:lpstr>
      <vt:lpstr>Arial</vt:lpstr>
      <vt:lpstr>Helvetica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KRAISORNKACHIT Paripat</dc:creator>
  <cp:lastModifiedBy>KRAISORNKACHIT Paripat</cp:lastModifiedBy>
  <cp:revision>94</cp:revision>
  <dcterms:created xsi:type="dcterms:W3CDTF">2026-06-25T07:33:23Z</dcterms:created>
  <dcterms:modified xsi:type="dcterms:W3CDTF">2026-07-22T04:47:12Z</dcterms:modified>
</cp:coreProperties>
</file>